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7" r:id="rId3"/>
    <p:sldId id="266" r:id="rId4"/>
    <p:sldId id="268" r:id="rId5"/>
    <p:sldId id="257" r:id="rId6"/>
    <p:sldId id="258" r:id="rId7"/>
    <p:sldId id="269" r:id="rId8"/>
    <p:sldId id="263" r:id="rId9"/>
    <p:sldId id="262" r:id="rId10"/>
    <p:sldId id="264" r:id="rId11"/>
    <p:sldId id="270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94A2-AA8D-4C89-9376-CED00CF76053}" type="datetimeFigureOut">
              <a:rPr lang="ru-RU" smtClean="0"/>
              <a:pPr/>
              <a:t>05.07.2011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C50E-F3F8-4BF9-B0AF-3B5C8292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94A2-AA8D-4C89-9376-CED00CF76053}" type="datetimeFigureOut">
              <a:rPr lang="ru-RU" smtClean="0"/>
              <a:pPr/>
              <a:t>05.07.2011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C50E-F3F8-4BF9-B0AF-3B5C8292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94A2-AA8D-4C89-9376-CED00CF76053}" type="datetimeFigureOut">
              <a:rPr lang="ru-RU" smtClean="0"/>
              <a:pPr/>
              <a:t>05.07.2011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C50E-F3F8-4BF9-B0AF-3B5C8292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94A2-AA8D-4C89-9376-CED00CF76053}" type="datetimeFigureOut">
              <a:rPr lang="ru-RU" smtClean="0"/>
              <a:pPr/>
              <a:t>05.07.2011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C50E-F3F8-4BF9-B0AF-3B5C8292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94A2-AA8D-4C89-9376-CED00CF76053}" type="datetimeFigureOut">
              <a:rPr lang="ru-RU" smtClean="0"/>
              <a:pPr/>
              <a:t>05.07.2011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C50E-F3F8-4BF9-B0AF-3B5C8292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94A2-AA8D-4C89-9376-CED00CF76053}" type="datetimeFigureOut">
              <a:rPr lang="ru-RU" smtClean="0"/>
              <a:pPr/>
              <a:t>05.07.2011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C50E-F3F8-4BF9-B0AF-3B5C8292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94A2-AA8D-4C89-9376-CED00CF76053}" type="datetimeFigureOut">
              <a:rPr lang="ru-RU" smtClean="0"/>
              <a:pPr/>
              <a:t>05.07.2011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C50E-F3F8-4BF9-B0AF-3B5C8292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94A2-AA8D-4C89-9376-CED00CF76053}" type="datetimeFigureOut">
              <a:rPr lang="ru-RU" smtClean="0"/>
              <a:pPr/>
              <a:t>05.07.2011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C50E-F3F8-4BF9-B0AF-3B5C8292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94A2-AA8D-4C89-9376-CED00CF76053}" type="datetimeFigureOut">
              <a:rPr lang="ru-RU" smtClean="0"/>
              <a:pPr/>
              <a:t>05.07.2011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C50E-F3F8-4BF9-B0AF-3B5C8292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94A2-AA8D-4C89-9376-CED00CF76053}" type="datetimeFigureOut">
              <a:rPr lang="ru-RU" smtClean="0"/>
              <a:pPr/>
              <a:t>05.07.2011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C50E-F3F8-4BF9-B0AF-3B5C8292A4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94A2-AA8D-4C89-9376-CED00CF76053}" type="datetimeFigureOut">
              <a:rPr lang="ru-RU" smtClean="0"/>
              <a:pPr/>
              <a:t>05.07.2011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39C50E-F3F8-4BF9-B0AF-3B5C8292A4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3094A2-AA8D-4C89-9376-CED00CF76053}" type="datetimeFigureOut">
              <a:rPr lang="ru-RU" smtClean="0"/>
              <a:pPr/>
              <a:t>05.07.2011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39C50E-F3F8-4BF9-B0AF-3B5C8292A4B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ru.wikipedia.org/wiki/%D0%9F%D1%80%D1%8F%D0%BC%D0%B0%D1%8F_%D0%BF%D1%80%D0%BE%D0%BF%D0%BE%D1%80%D1%86%D0%B8%D0%BE%D0%BD%D0%B0%D0%BB%D1%8C%D0%BD%D0%BE%D1%81%D1%82%D1%8C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414590"/>
          </a:xfrm>
        </p:spPr>
        <p:txBody>
          <a:bodyPr>
            <a:normAutofit/>
          </a:bodyPr>
          <a:lstStyle/>
          <a:p>
            <a:r>
              <a:rPr lang="ru-RU" dirty="0" smtClean="0"/>
              <a:t>Линейная функция и её график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2"/>
            <a:ext cx="78191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Применения линейной функции</a:t>
            </a:r>
            <a:r>
              <a:rPr lang="ru-RU" sz="3600" b="1" dirty="0" smtClean="0"/>
              <a:t>.</a:t>
            </a:r>
          </a:p>
          <a:p>
            <a:endParaRPr lang="ru-RU" sz="3600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2214554"/>
            <a:ext cx="864399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группа.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(Физика).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Велосипедист движется со скоростью 10км/ч. Записать формулу его пути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 время движения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Построить график движения на первых тридцати километрах пути.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группа.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(Метеорология).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начале нагревания вода в кипятильнике имела температуру 6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При нагревании температура воды повышалась каждую минуту на 2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Найдите формулу, выражающую изменение температуры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воды в зависимости от времени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её нагревания. Будет ли функция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линейной?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142985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группа. </a:t>
            </a:r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(Геометрия)</a:t>
            </a:r>
            <a:endParaRPr lang="ru-RU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Одна сторона прямоугольной детской площадки равна </a:t>
            </a:r>
            <a:r>
              <a:rPr lang="en-US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другая – на 3 м больше. Выразите через </a:t>
            </a:r>
            <a:r>
              <a:rPr lang="en-US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периметр </a:t>
            </a:r>
            <a:r>
              <a:rPr lang="en-US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площадь </a:t>
            </a:r>
            <a:r>
              <a:rPr lang="en-US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этого прямоугольника. Найдите значение каждой функции </a:t>
            </a:r>
            <a:r>
              <a:rPr lang="en-US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и </a:t>
            </a:r>
            <a:r>
              <a:rPr lang="en-US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при </a:t>
            </a:r>
            <a:r>
              <a:rPr lang="en-US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=6. При каком значении </a:t>
            </a:r>
            <a:r>
              <a:rPr lang="en-US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периметр будет равен 46 м.</a:t>
            </a:r>
            <a:endParaRPr lang="ru-RU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 группа </a:t>
            </a:r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(Экономика)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складе было 300 т угля. Ежедневно на склад привозили ещё по 40 т. Выразить формулой зависимость количества угля 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(в тоннах), находящегося на складе, от времени (в днях).</a:t>
            </a:r>
            <a:endParaRPr lang="ru-RU" sz="24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Задание на дом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</a:rPr>
              <a:t>Составить  задачу о применении линейной функции в той области знания, которую вы открыли на уроке.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</a:rPr>
              <a:t> Решить  задачу через рассмотрение линейной функции или линейного уравнения.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214422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Цель урока:</a:t>
            </a:r>
            <a:r>
              <a:rPr lang="ru-RU" dirty="0" smtClean="0"/>
              <a:t> заключаться в том, чтобы увидеть, как известная нам линейная функция находит свое применение в различных областях деятельности человека.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857232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Функция</a:t>
            </a:r>
            <a:r>
              <a:rPr lang="ru-RU" dirty="0" smtClean="0"/>
              <a:t> — математическое понятие, отражающее связь между элементами множеств.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1928802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Функция может быть задана различными способами: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Формулой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Таблицей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Графиком</a:t>
            </a:r>
            <a:endParaRPr lang="ru-RU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214686"/>
            <a:ext cx="47244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1142984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Линейная функция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</a:t>
            </a:r>
            <a:r>
              <a:rPr lang="ru-RU" b="1" dirty="0" err="1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функция</a:t>
            </a:r>
            <a:r>
              <a:rPr lang="ru-RU" b="1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вида </a:t>
            </a:r>
            <a:r>
              <a:rPr lang="ru-RU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ru-RU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kx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ru-RU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(для функций одной переменной).</a:t>
            </a:r>
            <a:endParaRPr lang="ru-RU" sz="11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Основное свойство линейных функций: </a:t>
            </a:r>
            <a:r>
              <a:rPr lang="ru-RU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приращение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функции пропорционально приращению аргумента. То есть функция является обобщением </a:t>
            </a:r>
            <a:r>
              <a:rPr lang="ru-RU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 tooltip="Прямая пропорциональность"/>
              </a:rPr>
              <a:t>прямой пропорциональности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714620"/>
            <a:ext cx="3857632" cy="3870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000109"/>
            <a:ext cx="5857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Линейная функция задана формулой   </a:t>
            </a:r>
            <a:r>
              <a:rPr lang="ru-RU" sz="2800" dirty="0" smtClean="0">
                <a:solidFill>
                  <a:srgbClr val="7030A0"/>
                </a:solidFill>
              </a:rPr>
              <a:t>у = 3х - 9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2500306"/>
            <a:ext cx="471490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400" dirty="0">
                <a:latin typeface="Times New Roman" pitchFamily="18" charset="0"/>
              </a:rPr>
              <a:t>Найти значение  </a:t>
            </a:r>
            <a:r>
              <a:rPr lang="ru-RU" sz="2400" dirty="0" err="1">
                <a:latin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</a:rPr>
              <a:t> ,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latin typeface="Times New Roman" pitchFamily="18" charset="0"/>
              </a:rPr>
              <a:t> при котором  значение      у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357298"/>
            <a:ext cx="57864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/>
              <a:t>Построить график </a:t>
            </a:r>
          </a:p>
          <a:p>
            <a:pPr>
              <a:defRPr/>
            </a:pPr>
            <a:r>
              <a:rPr lang="ru-RU" sz="3200" dirty="0"/>
              <a:t>    функции </a:t>
            </a:r>
          </a:p>
          <a:p>
            <a:pPr>
              <a:defRPr/>
            </a:pPr>
            <a:r>
              <a:rPr lang="ru-RU" sz="3200" dirty="0"/>
              <a:t>         </a:t>
            </a:r>
            <a:r>
              <a:rPr lang="ru-RU" sz="3200" b="1" dirty="0">
                <a:solidFill>
                  <a:srgbClr val="FFC000"/>
                </a:solidFill>
              </a:rPr>
              <a:t>у = </a:t>
            </a:r>
            <a:r>
              <a:rPr lang="ru-RU" sz="3200" b="1" dirty="0" smtClean="0">
                <a:solidFill>
                  <a:srgbClr val="FFC000"/>
                </a:solidFill>
              </a:rPr>
              <a:t>3 </a:t>
            </a:r>
            <a:r>
              <a:rPr lang="ru-RU" sz="3200" b="1" dirty="0" err="1">
                <a:solidFill>
                  <a:srgbClr val="FFC000"/>
                </a:solidFill>
              </a:rPr>
              <a:t>х</a:t>
            </a:r>
            <a:r>
              <a:rPr lang="ru-RU" sz="3200" b="1" dirty="0">
                <a:solidFill>
                  <a:srgbClr val="FFC000"/>
                </a:solidFill>
              </a:rPr>
              <a:t> – </a:t>
            </a:r>
            <a:r>
              <a:rPr lang="ru-RU" sz="3200" b="1" dirty="0" smtClean="0">
                <a:solidFill>
                  <a:srgbClr val="FFC000"/>
                </a:solidFill>
              </a:rPr>
              <a:t>9</a:t>
            </a:r>
            <a:endParaRPr lang="ru-RU" sz="3200" b="1" dirty="0">
              <a:solidFill>
                <a:srgbClr val="FFC000"/>
              </a:solidFill>
            </a:endParaRPr>
          </a:p>
          <a:p>
            <a:pPr>
              <a:buClr>
                <a:srgbClr val="FFFF66"/>
              </a:buClr>
              <a:buFont typeface="Wingdings" pitchFamily="2" charset="2"/>
              <a:buChar char="§"/>
              <a:defRPr/>
            </a:pPr>
            <a:r>
              <a:rPr lang="ru-RU" sz="2400" dirty="0"/>
              <a:t>Найти абсциссу точки пересечения графика функции с осью Ох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928670"/>
            <a:ext cx="43577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/>
              </a:rPr>
              <a:t>у = 3 </a:t>
            </a:r>
            <a:r>
              <a:rPr lang="ru-RU" sz="4000" b="1" kern="10" dirty="0" err="1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/>
              </a:rPr>
              <a:t>х</a:t>
            </a:r>
            <a:r>
              <a:rPr lang="ru-RU" sz="40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/>
              </a:rPr>
              <a:t> - 9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714488"/>
            <a:ext cx="5786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алгебраический метод</a:t>
            </a:r>
            <a:endParaRPr lang="ru-RU" sz="3600" b="1" i="1" kern="1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2786059"/>
            <a:ext cx="5429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smtClean="0"/>
              <a:t>1 </a:t>
            </a:r>
            <a:r>
              <a:rPr lang="ru-RU" sz="3600" b="1" u="sng" dirty="0" smtClean="0"/>
              <a:t>способ</a:t>
            </a:r>
            <a:r>
              <a:rPr lang="ru-RU" sz="3600" dirty="0" smtClean="0"/>
              <a:t>           </a:t>
            </a:r>
            <a:r>
              <a:rPr lang="ru-RU" sz="3600" b="1" dirty="0" smtClean="0"/>
              <a:t>3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– 9 = 0</a:t>
            </a:r>
          </a:p>
          <a:p>
            <a:r>
              <a:rPr lang="ru-RU" sz="3600" b="1" dirty="0" smtClean="0"/>
              <a:t>                         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= 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928802"/>
            <a:ext cx="4256087" cy="435771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u="sng" dirty="0" smtClean="0"/>
              <a:t>2 </a:t>
            </a:r>
            <a:r>
              <a:rPr lang="ru-RU" sz="3200" b="1" u="sng" dirty="0" smtClean="0"/>
              <a:t>способ</a:t>
            </a:r>
            <a:endParaRPr lang="ru-RU" sz="3200" b="1" u="sng" dirty="0" smtClean="0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929190" y="2000240"/>
            <a:ext cx="4035423" cy="437992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u="sng" dirty="0" smtClean="0"/>
              <a:t>3 </a:t>
            </a:r>
            <a:r>
              <a:rPr lang="ru-RU" sz="3200" b="1" u="sng" dirty="0" smtClean="0"/>
              <a:t>способ</a:t>
            </a:r>
            <a:endParaRPr lang="ru-RU" sz="3200" b="1" u="sng" dirty="0" smtClean="0"/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2357422" y="142852"/>
            <a:ext cx="3870341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/>
            </a:endParaRP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1743075" y="140176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223" name="Line 10"/>
          <p:cNvSpPr>
            <a:spLocks noChangeShapeType="1"/>
          </p:cNvSpPr>
          <p:nvPr/>
        </p:nvSpPr>
        <p:spPr bwMode="auto">
          <a:xfrm flipV="1">
            <a:off x="1403350" y="2754313"/>
            <a:ext cx="0" cy="41036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>
            <a:off x="684213" y="4652963"/>
            <a:ext cx="35274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 flipV="1">
            <a:off x="5364163" y="4652963"/>
            <a:ext cx="3600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 flipV="1">
            <a:off x="7235825" y="2565400"/>
            <a:ext cx="0" cy="41036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7" name="Text Box 14"/>
          <p:cNvSpPr txBox="1">
            <a:spLocks noChangeArrowheads="1"/>
          </p:cNvSpPr>
          <p:nvPr/>
        </p:nvSpPr>
        <p:spPr bwMode="auto">
          <a:xfrm>
            <a:off x="3779838" y="4581525"/>
            <a:ext cx="376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err="1"/>
              <a:t>х</a:t>
            </a:r>
            <a:endParaRPr lang="ru-RU" b="1" dirty="0"/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1500166" y="2500306"/>
            <a:ext cx="366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у</a:t>
            </a:r>
          </a:p>
        </p:txBody>
      </p:sp>
      <p:sp>
        <p:nvSpPr>
          <p:cNvPr id="9229" name="Rectangle 16"/>
          <p:cNvSpPr>
            <a:spLocks noChangeArrowheads="1"/>
          </p:cNvSpPr>
          <p:nvPr/>
        </p:nvSpPr>
        <p:spPr bwMode="auto">
          <a:xfrm>
            <a:off x="8532813" y="4652963"/>
            <a:ext cx="376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х</a:t>
            </a:r>
          </a:p>
        </p:txBody>
      </p:sp>
      <p:sp>
        <p:nvSpPr>
          <p:cNvPr id="9230" name="Line 17"/>
          <p:cNvSpPr>
            <a:spLocks noChangeShapeType="1"/>
          </p:cNvSpPr>
          <p:nvPr/>
        </p:nvSpPr>
        <p:spPr bwMode="auto">
          <a:xfrm flipH="1">
            <a:off x="1142976" y="3286124"/>
            <a:ext cx="1000131" cy="3571876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1" name="Text Box 18"/>
          <p:cNvSpPr txBox="1">
            <a:spLocks noChangeArrowheads="1"/>
          </p:cNvSpPr>
          <p:nvPr/>
        </p:nvSpPr>
        <p:spPr bwMode="auto">
          <a:xfrm>
            <a:off x="1500166" y="5715016"/>
            <a:ext cx="1357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6600"/>
                </a:solidFill>
              </a:rPr>
              <a:t>У = </a:t>
            </a:r>
            <a:r>
              <a:rPr lang="ru-RU" b="1" dirty="0" smtClean="0">
                <a:solidFill>
                  <a:srgbClr val="FF6600"/>
                </a:solidFill>
              </a:rPr>
              <a:t>3 </a:t>
            </a:r>
            <a:r>
              <a:rPr lang="ru-RU" b="1" dirty="0" err="1">
                <a:solidFill>
                  <a:srgbClr val="FF6600"/>
                </a:solidFill>
              </a:rPr>
              <a:t>х</a:t>
            </a:r>
            <a:r>
              <a:rPr lang="ru-RU" dirty="0"/>
              <a:t> </a:t>
            </a:r>
            <a:r>
              <a:rPr lang="ru-RU" b="1" dirty="0">
                <a:solidFill>
                  <a:srgbClr val="FF6600"/>
                </a:solidFill>
              </a:rPr>
              <a:t>- </a:t>
            </a:r>
            <a:r>
              <a:rPr lang="ru-RU" b="1" dirty="0" smtClean="0">
                <a:solidFill>
                  <a:srgbClr val="FF6600"/>
                </a:solidFill>
              </a:rPr>
              <a:t>9</a:t>
            </a:r>
            <a:endParaRPr lang="ru-RU" b="1" dirty="0">
              <a:solidFill>
                <a:srgbClr val="FF6600"/>
              </a:solidFill>
            </a:endParaRPr>
          </a:p>
        </p:txBody>
      </p:sp>
      <p:sp>
        <p:nvSpPr>
          <p:cNvPr id="9232" name="Text Box 19"/>
          <p:cNvSpPr txBox="1">
            <a:spLocks noChangeArrowheads="1"/>
          </p:cNvSpPr>
          <p:nvPr/>
        </p:nvSpPr>
        <p:spPr bwMode="auto">
          <a:xfrm>
            <a:off x="1785919" y="4643445"/>
            <a:ext cx="285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9233" name="Text Box 20"/>
          <p:cNvSpPr txBox="1">
            <a:spLocks noChangeArrowheads="1"/>
          </p:cNvSpPr>
          <p:nvPr/>
        </p:nvSpPr>
        <p:spPr bwMode="auto">
          <a:xfrm>
            <a:off x="1071538" y="4572008"/>
            <a:ext cx="5000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9234" name="Text Box 21"/>
          <p:cNvSpPr txBox="1">
            <a:spLocks noChangeArrowheads="1"/>
          </p:cNvSpPr>
          <p:nvPr/>
        </p:nvSpPr>
        <p:spPr bwMode="auto">
          <a:xfrm>
            <a:off x="6804025" y="2636838"/>
            <a:ext cx="366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9235" name="Text Box 22"/>
          <p:cNvSpPr txBox="1">
            <a:spLocks noChangeArrowheads="1"/>
          </p:cNvSpPr>
          <p:nvPr/>
        </p:nvSpPr>
        <p:spPr bwMode="auto">
          <a:xfrm>
            <a:off x="6858016" y="4643446"/>
            <a:ext cx="38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9236" name="Line 23"/>
          <p:cNvSpPr>
            <a:spLocks noChangeShapeType="1"/>
          </p:cNvSpPr>
          <p:nvPr/>
        </p:nvSpPr>
        <p:spPr bwMode="auto">
          <a:xfrm flipH="1">
            <a:off x="6715140" y="2643182"/>
            <a:ext cx="1000132" cy="392909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7" name="Text Box 24"/>
          <p:cNvSpPr txBox="1">
            <a:spLocks noChangeArrowheads="1"/>
          </p:cNvSpPr>
          <p:nvPr/>
        </p:nvSpPr>
        <p:spPr bwMode="auto">
          <a:xfrm>
            <a:off x="5786446" y="5500702"/>
            <a:ext cx="10001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EC200"/>
                </a:solidFill>
              </a:rPr>
              <a:t>У = </a:t>
            </a:r>
            <a:r>
              <a:rPr lang="ru-RU" b="1" dirty="0" smtClean="0">
                <a:solidFill>
                  <a:srgbClr val="FEC200"/>
                </a:solidFill>
              </a:rPr>
              <a:t>3 </a:t>
            </a:r>
            <a:r>
              <a:rPr lang="ru-RU" b="1" dirty="0" err="1">
                <a:solidFill>
                  <a:srgbClr val="FEC200"/>
                </a:solidFill>
              </a:rPr>
              <a:t>х</a:t>
            </a:r>
            <a:endParaRPr lang="ru-RU" b="1" dirty="0">
              <a:solidFill>
                <a:srgbClr val="FEC200"/>
              </a:solidFill>
            </a:endParaRPr>
          </a:p>
        </p:txBody>
      </p:sp>
      <p:sp>
        <p:nvSpPr>
          <p:cNvPr id="9238" name="Line 25"/>
          <p:cNvSpPr>
            <a:spLocks noChangeShapeType="1"/>
          </p:cNvSpPr>
          <p:nvPr/>
        </p:nvSpPr>
        <p:spPr bwMode="auto">
          <a:xfrm flipV="1">
            <a:off x="5500694" y="3286124"/>
            <a:ext cx="3384550" cy="0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26"/>
          <p:cNvSpPr>
            <a:spLocks noChangeShapeType="1"/>
          </p:cNvSpPr>
          <p:nvPr/>
        </p:nvSpPr>
        <p:spPr bwMode="auto">
          <a:xfrm>
            <a:off x="7572396" y="3500438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Text Box 27"/>
          <p:cNvSpPr txBox="1">
            <a:spLocks noChangeArrowheads="1"/>
          </p:cNvSpPr>
          <p:nvPr/>
        </p:nvSpPr>
        <p:spPr bwMode="auto">
          <a:xfrm>
            <a:off x="7500958" y="4581525"/>
            <a:ext cx="285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9241" name="Text Box 28"/>
          <p:cNvSpPr txBox="1">
            <a:spLocks noChangeArrowheads="1"/>
          </p:cNvSpPr>
          <p:nvPr/>
        </p:nvSpPr>
        <p:spPr bwMode="auto">
          <a:xfrm>
            <a:off x="5435600" y="2924175"/>
            <a:ext cx="696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C0066"/>
                </a:solidFill>
              </a:rPr>
              <a:t>У = </a:t>
            </a:r>
            <a:r>
              <a:rPr lang="ru-RU" b="1" dirty="0" smtClean="0">
                <a:solidFill>
                  <a:srgbClr val="CC0066"/>
                </a:solidFill>
              </a:rPr>
              <a:t>9</a:t>
            </a:r>
            <a:endParaRPr lang="ru-RU" b="1" dirty="0">
              <a:solidFill>
                <a:srgbClr val="CC0066"/>
              </a:solidFill>
            </a:endParaRPr>
          </a:p>
        </p:txBody>
      </p:sp>
      <p:sp>
        <p:nvSpPr>
          <p:cNvPr id="9242" name="Oval 29"/>
          <p:cNvSpPr>
            <a:spLocks noChangeArrowheads="1"/>
          </p:cNvSpPr>
          <p:nvPr/>
        </p:nvSpPr>
        <p:spPr bwMode="auto">
          <a:xfrm>
            <a:off x="1714480" y="4572008"/>
            <a:ext cx="142875" cy="1428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3" name="Oval 30"/>
          <p:cNvSpPr>
            <a:spLocks noChangeArrowheads="1"/>
          </p:cNvSpPr>
          <p:nvPr/>
        </p:nvSpPr>
        <p:spPr bwMode="auto">
          <a:xfrm>
            <a:off x="7500958" y="3214686"/>
            <a:ext cx="142875" cy="142875"/>
          </a:xfrm>
          <a:prstGeom prst="ellipse">
            <a:avLst/>
          </a:prstGeom>
          <a:solidFill>
            <a:srgbClr val="00FFFF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63" name="WordArt 31"/>
          <p:cNvSpPr>
            <a:spLocks noChangeArrowheads="1" noChangeShapeType="1" noTextEdit="1"/>
          </p:cNvSpPr>
          <p:nvPr/>
        </p:nvSpPr>
        <p:spPr bwMode="auto">
          <a:xfrm>
            <a:off x="500034" y="714356"/>
            <a:ext cx="6391290" cy="35719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94"/>
              </a:avLst>
            </a:prstTxWarp>
          </a:bodyPr>
          <a:lstStyle/>
          <a:p>
            <a:pPr algn="ctr"/>
            <a:endParaRPr lang="ru-RU" b="1" i="1" kern="1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</a:endParaRPr>
          </a:p>
        </p:txBody>
      </p:sp>
      <p:sp>
        <p:nvSpPr>
          <p:cNvPr id="44064" name="WordArt 32"/>
          <p:cNvSpPr>
            <a:spLocks noChangeArrowheads="1" noChangeShapeType="1" noTextEdit="1"/>
          </p:cNvSpPr>
          <p:nvPr/>
        </p:nvSpPr>
        <p:spPr bwMode="auto">
          <a:xfrm>
            <a:off x="714348" y="1000109"/>
            <a:ext cx="5664227" cy="7858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966"/>
              </a:avLst>
            </a:prstTxWarp>
          </a:bodyPr>
          <a:lstStyle/>
          <a:p>
            <a:pPr algn="ctr"/>
            <a:r>
              <a:rPr lang="ru-RU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графический метод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Как из графика функции </a:t>
            </a:r>
            <a:r>
              <a:rPr lang="en-US" sz="2400" dirty="0" smtClean="0"/>
              <a:t>y=-2x </a:t>
            </a:r>
            <a:r>
              <a:rPr lang="ru-RU" sz="2400" dirty="0" smtClean="0"/>
              <a:t>получить график функции </a:t>
            </a:r>
            <a:r>
              <a:rPr lang="en-US" sz="2400" dirty="0" smtClean="0"/>
              <a:t>y=-2x+3 </a:t>
            </a:r>
            <a:r>
              <a:rPr lang="ru-RU" sz="2400" dirty="0" smtClean="0"/>
              <a:t>и </a:t>
            </a:r>
            <a:r>
              <a:rPr lang="en-US" sz="2400" dirty="0" smtClean="0"/>
              <a:t>y=-2x-3?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2143116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Как из графика функции </a:t>
            </a:r>
            <a:r>
              <a:rPr lang="en-US" sz="2400" dirty="0" smtClean="0"/>
              <a:t>y=   x </a:t>
            </a:r>
            <a:r>
              <a:rPr lang="ru-RU" sz="2400" dirty="0" smtClean="0"/>
              <a:t>получить график функции </a:t>
            </a:r>
            <a:r>
              <a:rPr lang="en-US" sz="2400" dirty="0" smtClean="0"/>
              <a:t>y=  x+2 </a:t>
            </a:r>
            <a:r>
              <a:rPr lang="ru-RU" sz="2400" dirty="0" smtClean="0"/>
              <a:t>и </a:t>
            </a:r>
            <a:r>
              <a:rPr lang="en-US" sz="2400" dirty="0" smtClean="0"/>
              <a:t>y=  x-2?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786314" y="2214554"/>
          <a:ext cx="139700" cy="393700"/>
        </p:xfrm>
        <a:graphic>
          <a:graphicData uri="http://schemas.openxmlformats.org/presentationml/2006/ole">
            <p:oleObj spid="_x0000_s1027" name="Формула" r:id="rId3" imgW="13968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571736" y="2571744"/>
          <a:ext cx="139700" cy="393700"/>
        </p:xfrm>
        <a:graphic>
          <a:graphicData uri="http://schemas.openxmlformats.org/presentationml/2006/ole">
            <p:oleObj spid="_x0000_s1028" name="Формула" r:id="rId4" imgW="139680" imgH="393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786182" y="2571744"/>
          <a:ext cx="139700" cy="393700"/>
        </p:xfrm>
        <a:graphic>
          <a:graphicData uri="http://schemas.openxmlformats.org/presentationml/2006/ole">
            <p:oleObj spid="_x0000_s1029" name="Формула" r:id="rId5" imgW="13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384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Поток</vt:lpstr>
      <vt:lpstr>Формула</vt:lpstr>
      <vt:lpstr>Линейная функция и её график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Задание на дом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Линейная функция и её график</dc:title>
  <dc:creator>Князева Ольга</dc:creator>
  <cp:lastModifiedBy>Князева Ольга</cp:lastModifiedBy>
  <cp:revision>20</cp:revision>
  <dcterms:created xsi:type="dcterms:W3CDTF">2011-06-30T07:36:04Z</dcterms:created>
  <dcterms:modified xsi:type="dcterms:W3CDTF">2011-07-05T06:02:12Z</dcterms:modified>
</cp:coreProperties>
</file>