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1" r:id="rId5"/>
    <p:sldId id="262" r:id="rId6"/>
    <p:sldId id="267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6A77-18AE-44A1-BCB7-7ECB05EDA3AB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8CE0F-37FF-4E11-B3D1-CDBAC03CB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8358246" cy="307183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/>
                </a:solidFill>
              </a:rPr>
              <a:t>Тема урока:</a:t>
            </a:r>
            <a:br>
              <a:rPr lang="ru-RU" sz="6000" dirty="0" smtClean="0">
                <a:solidFill>
                  <a:schemeClr val="accent6"/>
                </a:solidFill>
              </a:rPr>
            </a:br>
            <a:r>
              <a:rPr lang="ru-RU" sz="8000" b="1" dirty="0" smtClean="0">
                <a:solidFill>
                  <a:schemeClr val="accent6"/>
                </a:solidFill>
              </a:rPr>
              <a:t>Двугранный угол </a:t>
            </a:r>
            <a:endParaRPr lang="ru-RU" sz="8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357982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Двугранным углом </a:t>
            </a:r>
            <a:r>
              <a:rPr lang="ru-RU" dirty="0" smtClean="0">
                <a:solidFill>
                  <a:schemeClr val="tx2"/>
                </a:solidFill>
              </a:rPr>
              <a:t>называется фигура, образованная прямой </a:t>
            </a:r>
            <a:r>
              <a:rPr lang="ru-RU" i="1" dirty="0" smtClean="0">
                <a:solidFill>
                  <a:schemeClr val="tx2"/>
                </a:solidFill>
              </a:rPr>
              <a:t>а</a:t>
            </a:r>
            <a:r>
              <a:rPr lang="ru-RU" dirty="0" smtClean="0">
                <a:solidFill>
                  <a:schemeClr val="tx2"/>
                </a:solidFill>
              </a:rPr>
              <a:t> и двумя полуплоскостями с общей границей </a:t>
            </a:r>
            <a:r>
              <a:rPr lang="ru-RU" i="1" dirty="0" smtClean="0">
                <a:solidFill>
                  <a:schemeClr val="tx2"/>
                </a:solidFill>
              </a:rPr>
              <a:t>а</a:t>
            </a:r>
            <a:r>
              <a:rPr lang="ru-RU" dirty="0" smtClean="0">
                <a:solidFill>
                  <a:schemeClr val="tx2"/>
                </a:solidFill>
              </a:rPr>
              <a:t>, не принадлежащими одной плоскости.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Полуплоскости, образующие двугранный угол , называются его </a:t>
            </a:r>
            <a:r>
              <a:rPr lang="ru-RU" b="1" dirty="0" smtClean="0">
                <a:solidFill>
                  <a:schemeClr val="tx2"/>
                </a:solidFill>
              </a:rPr>
              <a:t>гранями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Прямая </a:t>
            </a:r>
            <a:r>
              <a:rPr lang="ru-RU" i="1" dirty="0" smtClean="0">
                <a:solidFill>
                  <a:schemeClr val="tx2"/>
                </a:solidFill>
              </a:rPr>
              <a:t>а</a:t>
            </a:r>
            <a:r>
              <a:rPr lang="ru-RU" dirty="0" smtClean="0">
                <a:solidFill>
                  <a:schemeClr val="tx2"/>
                </a:solidFill>
              </a:rPr>
              <a:t> – общая граница полуплоскостей -  называется ребром двугранного угла.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290960"/>
            <a:ext cx="3857652" cy="2567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Обозначения двугранного угла</a:t>
            </a:r>
            <a:endParaRPr lang="ru-RU" sz="4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Двугранный угол с гранями </a:t>
            </a:r>
            <a:r>
              <a:rPr lang="el-GR" dirty="0" smtClean="0">
                <a:solidFill>
                  <a:schemeClr val="tx2"/>
                </a:solidFill>
              </a:rPr>
              <a:t>α</a:t>
            </a:r>
            <a:r>
              <a:rPr lang="ru-RU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β</a:t>
            </a:r>
            <a:r>
              <a:rPr lang="ru-RU" dirty="0" smtClean="0">
                <a:solidFill>
                  <a:schemeClr val="tx2"/>
                </a:solidFill>
              </a:rPr>
              <a:t> и ребром </a:t>
            </a:r>
            <a:r>
              <a:rPr lang="ru-RU" i="1" dirty="0" smtClean="0">
                <a:solidFill>
                  <a:schemeClr val="tx2"/>
                </a:solidFill>
              </a:rPr>
              <a:t>а </a:t>
            </a:r>
            <a:r>
              <a:rPr lang="ru-RU" dirty="0" smtClean="0">
                <a:solidFill>
                  <a:schemeClr val="tx2"/>
                </a:solidFill>
              </a:rPr>
              <a:t>обозначают </a:t>
            </a:r>
            <a:r>
              <a:rPr lang="el-GR" dirty="0" smtClean="0">
                <a:solidFill>
                  <a:schemeClr val="tx2"/>
                </a:solidFill>
              </a:rPr>
              <a:t>α</a:t>
            </a:r>
            <a:r>
              <a:rPr lang="ru-RU" i="1" dirty="0" smtClean="0">
                <a:solidFill>
                  <a:schemeClr val="tx2"/>
                </a:solidFill>
              </a:rPr>
              <a:t>а</a:t>
            </a:r>
            <a:r>
              <a:rPr lang="el-GR" dirty="0" smtClean="0">
                <a:solidFill>
                  <a:schemeClr val="tx2"/>
                </a:solidFill>
              </a:rPr>
              <a:t>β</a:t>
            </a:r>
            <a:r>
              <a:rPr lang="ru-RU" dirty="0" smtClean="0">
                <a:solidFill>
                  <a:schemeClr val="tx2"/>
                </a:solidFill>
              </a:rPr>
              <a:t>. Можно использовать и такие обозначения двугранного угла такие как К(АВ)Т, </a:t>
            </a:r>
            <a:r>
              <a:rPr lang="el-GR" dirty="0" smtClean="0">
                <a:solidFill>
                  <a:schemeClr val="tx2"/>
                </a:solidFill>
              </a:rPr>
              <a:t>α</a:t>
            </a:r>
            <a:r>
              <a:rPr lang="ru-RU" dirty="0" smtClean="0">
                <a:solidFill>
                  <a:schemeClr val="tx2"/>
                </a:solidFill>
              </a:rPr>
              <a:t>(АВ)</a:t>
            </a:r>
            <a:r>
              <a:rPr lang="el-GR" dirty="0" smtClean="0">
                <a:solidFill>
                  <a:schemeClr val="tx2"/>
                </a:solidFill>
              </a:rPr>
              <a:t>β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055855"/>
            <a:ext cx="3429024" cy="2588800"/>
          </a:xfrm>
          <a:prstGeom prst="rect">
            <a:avLst/>
          </a:prstGeom>
        </p:spPr>
      </p:pic>
      <p:pic>
        <p:nvPicPr>
          <p:cNvPr id="5" name="Рисунок 4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571876"/>
            <a:ext cx="278809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28654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Двугранный угол может быть как выпуклым, так и не выпуклым. 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3116"/>
            <a:ext cx="8667750" cy="36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Измерение двугранного угла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Пересечение двугранного угла и плоскости,  перпендикулярной его ребру, называют линейным углом двугранного угла.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Величиной двугранного угла, называют величину его линейного угла.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857628"/>
            <a:ext cx="3190897" cy="2857520"/>
          </a:xfrm>
          <a:prstGeom prst="rect">
            <a:avLst/>
          </a:prstGeom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214686"/>
            <a:ext cx="2981325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Теорема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Величина двугранного угла не зависит от выбора его линейного угла</a:t>
            </a:r>
            <a:endParaRPr lang="ru-RU" dirty="0"/>
          </a:p>
        </p:txBody>
      </p:sp>
      <p:pic>
        <p:nvPicPr>
          <p:cNvPr id="8" name="Содержимое 7" descr="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48" y="2428868"/>
            <a:ext cx="3038056" cy="3571900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8683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 двугранных углов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85926"/>
            <a:ext cx="9461917" cy="2428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800" b="1" dirty="0" smtClean="0">
                <a:solidFill>
                  <a:schemeClr val="tx2"/>
                </a:solidFill>
              </a:rPr>
              <a:t>Задача№1</a:t>
            </a:r>
            <a:r>
              <a:rPr lang="ru-RU" sz="4800" b="1" dirty="0">
                <a:solidFill>
                  <a:schemeClr val="tx2"/>
                </a:solidFill>
              </a:rPr>
              <a:t/>
            </a:r>
            <a:br>
              <a:rPr lang="ru-RU" sz="4800" b="1" dirty="0">
                <a:solidFill>
                  <a:schemeClr val="tx2"/>
                </a:solidFill>
              </a:rPr>
            </a:b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tx2"/>
                </a:solidFill>
              </a:rPr>
              <a:t>На грани двугранного угла величиной в 30</a:t>
            </a:r>
            <a:r>
              <a:rPr lang="ru-RU" sz="4800" baseline="30000" dirty="0" smtClean="0">
                <a:solidFill>
                  <a:schemeClr val="tx2"/>
                </a:solidFill>
              </a:rPr>
              <a:t>0</a:t>
            </a:r>
            <a:r>
              <a:rPr lang="ru-RU" sz="4800" dirty="0" smtClean="0">
                <a:solidFill>
                  <a:schemeClr val="tx2"/>
                </a:solidFill>
              </a:rPr>
              <a:t> дана точка С, удаленная от ребра на расстояние 8 см. Найдите расстояние от этой точки до другой грани.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Задача №2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459740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chemeClr val="tx2"/>
                </a:solidFill>
              </a:rPr>
              <a:t>Ребро Р</a:t>
            </a:r>
            <a:r>
              <a:rPr lang="en-US" sz="4800" dirty="0" smtClean="0">
                <a:solidFill>
                  <a:schemeClr val="tx2"/>
                </a:solidFill>
              </a:rPr>
              <a:t>C</a:t>
            </a:r>
            <a:r>
              <a:rPr lang="ru-RU" sz="4800" dirty="0" smtClean="0">
                <a:solidFill>
                  <a:schemeClr val="tx2"/>
                </a:solidFill>
              </a:rPr>
              <a:t> тетраэдра Р</a:t>
            </a:r>
            <a:r>
              <a:rPr lang="en-US" sz="4800" dirty="0" smtClean="0">
                <a:solidFill>
                  <a:schemeClr val="tx2"/>
                </a:solidFill>
              </a:rPr>
              <a:t>ABC</a:t>
            </a:r>
            <a:r>
              <a:rPr lang="ru-RU" sz="4800" dirty="0" smtClean="0">
                <a:solidFill>
                  <a:schemeClr val="tx2"/>
                </a:solidFill>
              </a:rPr>
              <a:t> перпендикулярно </a:t>
            </a:r>
            <a:r>
              <a:rPr lang="ru-RU" sz="4800" dirty="0" smtClean="0">
                <a:solidFill>
                  <a:schemeClr val="tx2"/>
                </a:solidFill>
              </a:rPr>
              <a:t>плоскости </a:t>
            </a:r>
            <a:r>
              <a:rPr lang="en-US" sz="4800" dirty="0" smtClean="0">
                <a:solidFill>
                  <a:schemeClr val="tx2"/>
                </a:solidFill>
              </a:rPr>
              <a:t>ABC</a:t>
            </a:r>
            <a:r>
              <a:rPr lang="ru-RU" sz="4800" dirty="0" smtClean="0">
                <a:solidFill>
                  <a:schemeClr val="tx2"/>
                </a:solidFill>
              </a:rPr>
              <a:t>; </a:t>
            </a:r>
            <a:r>
              <a:rPr lang="en-US" sz="4800" dirty="0" smtClean="0">
                <a:solidFill>
                  <a:schemeClr val="tx2"/>
                </a:solidFill>
              </a:rPr>
              <a:t>AB=DC=CF=6</a:t>
            </a:r>
            <a:r>
              <a:rPr lang="ru-RU" sz="4800" dirty="0" smtClean="0">
                <a:solidFill>
                  <a:schemeClr val="tx2"/>
                </a:solidFill>
              </a:rPr>
              <a:t>см, </a:t>
            </a:r>
            <a:r>
              <a:rPr lang="en-US" sz="4800" dirty="0" smtClean="0">
                <a:solidFill>
                  <a:schemeClr val="tx2"/>
                </a:solidFill>
              </a:rPr>
              <a:t>B</a:t>
            </a:r>
            <a:r>
              <a:rPr lang="ru-RU" sz="4800" dirty="0" smtClean="0">
                <a:solidFill>
                  <a:schemeClr val="tx2"/>
                </a:solidFill>
              </a:rPr>
              <a:t>Р</a:t>
            </a:r>
            <a:r>
              <a:rPr lang="en-US" sz="4800" dirty="0" smtClean="0">
                <a:solidFill>
                  <a:schemeClr val="tx2"/>
                </a:solidFill>
              </a:rPr>
              <a:t>=       </a:t>
            </a:r>
            <a:r>
              <a:rPr lang="ru-RU" sz="4800" dirty="0" smtClean="0">
                <a:solidFill>
                  <a:schemeClr val="tx2"/>
                </a:solidFill>
              </a:rPr>
              <a:t>см. Найдите двугранный угол  Р</a:t>
            </a:r>
            <a:r>
              <a:rPr lang="en-US" sz="4800" dirty="0" smtClean="0">
                <a:solidFill>
                  <a:schemeClr val="tx2"/>
                </a:solidFill>
              </a:rPr>
              <a:t>(AB)C</a:t>
            </a:r>
            <a:r>
              <a:rPr lang="ru-RU" sz="4800" dirty="0" smtClean="0">
                <a:solidFill>
                  <a:schemeClr val="tx2"/>
                </a:solidFill>
              </a:rPr>
              <a:t>. Постройте двугранный угол Р</a:t>
            </a:r>
            <a:r>
              <a:rPr lang="en-US" sz="4800" dirty="0" smtClean="0">
                <a:solidFill>
                  <a:schemeClr val="tx2"/>
                </a:solidFill>
              </a:rPr>
              <a:t>(AC)B</a:t>
            </a:r>
            <a:endParaRPr lang="ru-RU" sz="4800" dirty="0">
              <a:solidFill>
                <a:schemeClr val="tx2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429520" y="3571876"/>
          <a:ext cx="581028" cy="435771"/>
        </p:xfrm>
        <a:graphic>
          <a:graphicData uri="http://schemas.openxmlformats.org/presentationml/2006/ole">
            <p:oleObj spid="_x0000_s2052" name="Формула" r:id="rId3" imgW="304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167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Тема урока: Двугранный угол </vt:lpstr>
      <vt:lpstr>Слайд 2</vt:lpstr>
      <vt:lpstr>Слайд 3</vt:lpstr>
      <vt:lpstr>Слайд 4</vt:lpstr>
      <vt:lpstr>Измерение двугранного угла </vt:lpstr>
      <vt:lpstr>Теорема</vt:lpstr>
      <vt:lpstr>Виды двугранных углов</vt:lpstr>
      <vt:lpstr> Задача№1 </vt:lpstr>
      <vt:lpstr>Задача №2</vt:lpstr>
    </vt:vector>
  </TitlesOfParts>
  <Company>НОУ Личность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Двугранный угол </dc:title>
  <dc:creator>Ученик</dc:creator>
  <cp:lastModifiedBy>Ирина</cp:lastModifiedBy>
  <cp:revision>12</cp:revision>
  <dcterms:created xsi:type="dcterms:W3CDTF">2009-01-26T13:02:45Z</dcterms:created>
  <dcterms:modified xsi:type="dcterms:W3CDTF">2009-01-29T03:05:20Z</dcterms:modified>
</cp:coreProperties>
</file>