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-collection.edu.ru/catalog/" TargetMode="External"/><Relationship Id="rId2" Type="http://schemas.openxmlformats.org/officeDocument/2006/relationships/hyperlink" Target="http://nashol.com/2013101874039/russkii-yazik-1-klass-elektronnoe-prilojenie-k-uchebniku-kanakinoi-v-p-goreckogo-v-g-2013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openclass.ru/dig_resourc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peach.com/album/51ihf1" TargetMode="External"/><Relationship Id="rId2" Type="http://schemas.openxmlformats.org/officeDocument/2006/relationships/hyperlink" Target="http://www.zooburst.com/zb_books-viewer.php?book=zb01_54bd7f936f0cc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nanietv.ru/" TargetMode="External"/><Relationship Id="rId7" Type="http://schemas.openxmlformats.org/officeDocument/2006/relationships/hyperlink" Target="http://www.youtube.com/watch?v=8u5FE95M2Zs" TargetMode="External"/><Relationship Id="rId2" Type="http://schemas.openxmlformats.org/officeDocument/2006/relationships/hyperlink" Target="http://www.karusel-tv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yD5hAXXCoqM&amp;list=TLRcl0PNdKDbnHhQ1zzTb82_3FTh7wppzK" TargetMode="External"/><Relationship Id="rId5" Type="http://schemas.openxmlformats.org/officeDocument/2006/relationships/hyperlink" Target="http://www.youtube.com/channel/UCrlFHstLFNA_HsIV7AveNzA" TargetMode="External"/><Relationship Id="rId4" Type="http://schemas.openxmlformats.org/officeDocument/2006/relationships/hyperlink" Target="http://www.youtube.com/user/tvroscosmos?feature=watch.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ealtimeboard.com/app/2398676/Gogul'/" TargetMode="External"/><Relationship Id="rId2" Type="http://schemas.openxmlformats.org/officeDocument/2006/relationships/hyperlink" Target="http://fgos.arkh-edu.ru/perechni/list.php?SECTION_ID=7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ti-online.com/raskraski/raskraski-dlja-devochek/princess/" TargetMode="External"/><Relationship Id="rId5" Type="http://schemas.openxmlformats.org/officeDocument/2006/relationships/hyperlink" Target="http://allriddles.ru/" TargetMode="External"/><Relationship Id="rId4" Type="http://schemas.openxmlformats.org/officeDocument/2006/relationships/hyperlink" Target="http://goo.gl/hJNL3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dovayuliya.amoti.ru/onlayn_risovalki" TargetMode="External"/><Relationship Id="rId2" Type="http://schemas.openxmlformats.org/officeDocument/2006/relationships/hyperlink" Target="http://www.newart.ru/gal18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jigsawplanet.com/?rc=play&amp;pid=129adcf1b787" TargetMode="External"/><Relationship Id="rId4" Type="http://schemas.openxmlformats.org/officeDocument/2006/relationships/hyperlink" Target="http://chudo-udo.com/ot-4-do-6-let/item/227-flesh-igra-zapomni-parnye-kartinki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borodinskoesrazenie1812/" TargetMode="External"/><Relationship Id="rId2" Type="http://schemas.openxmlformats.org/officeDocument/2006/relationships/hyperlink" Target="http://www.google.com/culturalinstitute/project/art-project?hl=r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tes.google.com/site/prirodaikt/" TargetMode="External"/><Relationship Id="rId5" Type="http://schemas.openxmlformats.org/officeDocument/2006/relationships/hyperlink" Target="https://sites.google.com/site/cosmicodissea/" TargetMode="External"/><Relationship Id="rId4" Type="http://schemas.openxmlformats.org/officeDocument/2006/relationships/hyperlink" Target="https://sites.google.com/site/velikiepisatelisamary/home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sites.google.com/site/zolotoperosamaraa/" TargetMode="External"/><Relationship Id="rId3" Type="http://schemas.openxmlformats.org/officeDocument/2006/relationships/hyperlink" Target="http://www.panotours.ru/" TargetMode="External"/><Relationship Id="rId7" Type="http://schemas.openxmlformats.org/officeDocument/2006/relationships/hyperlink" Target="https://sites.google.com/site/semcudeszemlisamarskoj/" TargetMode="External"/><Relationship Id="rId2" Type="http://schemas.openxmlformats.org/officeDocument/2006/relationships/hyperlink" Target="http://culture.ru/museums/virtual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ites.google.com/site/vecernaasamara/home" TargetMode="External"/><Relationship Id="rId5" Type="http://schemas.openxmlformats.org/officeDocument/2006/relationships/hyperlink" Target="https://sites.google.com/site/samyjdobryjded/" TargetMode="External"/><Relationship Id="rId4" Type="http://schemas.openxmlformats.org/officeDocument/2006/relationships/hyperlink" Target="https://sites.google.com/site/sevensmallstep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3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Государственное бюджетное специальное (коррекционное) образовательное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учреждение для обучающихся, воспитанников с ограниченными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возможностями здоровья специальная (коррекционная) общеобразовательная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школа – интернат № 115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г.о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Самара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856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Доклад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Применение информационно -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коммуникационных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технологий </a:t>
            </a:r>
          </a:p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в процессе формирования духовно - нравственных качеств личности воспитанников с ОВЗ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4941168"/>
            <a:ext cx="90364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latin typeface="Arial" pitchFamily="34" charset="0"/>
                <a:cs typeface="Arial" pitchFamily="34" charset="0"/>
              </a:rPr>
              <a:t>Воспитатель:</a:t>
            </a:r>
          </a:p>
          <a:p>
            <a:pPr algn="r"/>
            <a:r>
              <a:rPr lang="ru-RU" sz="1600" dirty="0">
                <a:latin typeface="Arial" pitchFamily="34" charset="0"/>
                <a:cs typeface="Arial" pitchFamily="34" charset="0"/>
              </a:rPr>
              <a:t>Ильичёва И.М.</a:t>
            </a:r>
          </a:p>
          <a:p>
            <a:endParaRPr lang="ru-RU" dirty="0"/>
          </a:p>
          <a:p>
            <a:endParaRPr lang="ru-RU" dirty="0"/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Самара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63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276873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Использования информационных компьютерных технологий</a:t>
            </a:r>
          </a:p>
        </p:txBody>
      </p:sp>
    </p:spTree>
    <p:extLst>
      <p:ext uri="{BB962C8B-B14F-4D97-AF65-F5344CB8AC3E}">
        <p14:creationId xmlns:p14="http://schemas.microsoft.com/office/powerpoint/2010/main" val="378143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Образовательные электронные издания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Электронное приложение к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учебнику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http://nashol.com/2013101874039/russkii-yazik-1-klass-elektronnoe-prilojenie-k-uchebniku-kanakinoi-v-p-goreckogo-v-g-2013.html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Коллекция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цифровых образовательных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ресурсов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  <a:hlinkClick r:id="rId3"/>
              </a:rPr>
              <a:t>http://school-collection.edu.ru/catalog/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4"/>
              </a:rPr>
              <a:t>://www.openclass.ru/dig_resources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4199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Фотоматериалы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Где и как их можно использовать?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Фиксация результатов наблюдений, опытов.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Обработка с помощью программ.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Создание онлайн фотоальбомов, коллажей 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2"/>
              </a:rPr>
              <a:t>www.zooburst.com/zb_books-viewer.php?book=zb01_54bd7f936f0cc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виртуальных выставок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  <a:hlinkClick r:id="rId3"/>
              </a:rPr>
              <a:t>http://photopeach.com/album/51ihf1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45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Образовательное видео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Телеканал "Карусель"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2"/>
              </a:rPr>
              <a:t>http://www.karusel-tv.ru/.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Семейный телеканал "Знание"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3"/>
              </a:rPr>
              <a:t>http://www.znanietv.ru/.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Телестудия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Роскосмоса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4"/>
              </a:rPr>
              <a:t>http://www.youtube.com/user/tvroscosmos?feature=watch.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Теремок TV (обучающие мультфильмы для дошкольников)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5"/>
              </a:rPr>
              <a:t>http://www.youtube.com/channel/UCrlFHstLFNA_HsIV7AveNzA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Телеканал “Простая наука”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6"/>
              </a:rPr>
              <a:t>https://www.youtube.com/watch?v=yD5hAXXCoqM&amp;list=TLRcl0PNdKDbnHhQ1zzTb82_3FTh7wppzK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Отдельные мультфильмы по темам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7"/>
              </a:rPr>
              <a:t>http://www.youtube.com/watch?v=8u5FE95M2Zs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53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4" y="116632"/>
            <a:ext cx="90364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Интерактивная доска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2"/>
              </a:rPr>
              <a:t>http://fgos.arkh-edu.ru/perechni/list.php?SECTION_ID=77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Примеры онлайн доски: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3"/>
              </a:rPr>
              <a:t>http://realtimeboard.com/app/2398676/Gogul'/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4"/>
              </a:rPr>
              <a:t>http://goo.gl/hJNL3U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Интерактивные задания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Воспользоваться готовыми заданиями: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Загадки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5"/>
              </a:rPr>
              <a:t>http://allriddles.ru/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Раскраски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6"/>
              </a:rPr>
              <a:t>http://deti-online.com/raskraski/raskraski-dlja-devochek/princess</a:t>
            </a:r>
            <a:r>
              <a:rPr lang="ru-RU" sz="2400" dirty="0" smtClean="0">
                <a:latin typeface="Arial" pitchFamily="34" charset="0"/>
                <a:cs typeface="Arial" pitchFamily="34" charset="0"/>
                <a:hlinkClick r:id="rId6"/>
              </a:rPr>
              <a:t>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8362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90364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Сделать самим:</a:t>
            </a:r>
          </a:p>
          <a:p>
            <a:r>
              <a:rPr lang="ru-RU" sz="2400" dirty="0" err="1">
                <a:latin typeface="Arial" pitchFamily="34" charset="0"/>
                <a:cs typeface="Arial" pitchFamily="34" charset="0"/>
              </a:rPr>
              <a:t>Рисовалки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онлайн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2"/>
              </a:rPr>
              <a:t>http://www.newart.ru/gal18.htm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3"/>
              </a:rPr>
              <a:t>http://adovayuliya.amoti.ru/onlayn_risovalki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Кроссворды, разрезные картинки, парные картинки и др.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4"/>
              </a:rPr>
              <a:t>http://chudo-udo.com/ot-4-do-6-let/item/227-flesh-igra-zapomni-parnye-kartinki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Паззлы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5"/>
              </a:rPr>
              <a:t>http://www.jigsawplanet.com/?rc=play&amp;pid=129adcf1b787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538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Просветительские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проекты</a:t>
            </a: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Проект компании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Google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"Академия культуры"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2"/>
              </a:rPr>
              <a:t>http://www.google.com/culturalinstitute/project/art-project?hl=ru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Загадки Бородинского сражения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3"/>
              </a:rPr>
              <a:t>https://sites.google.com/site/borodinskoesrazenie1812/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Литературная экспедиция “Писатели Самары”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4"/>
              </a:rPr>
              <a:t>https://sites.google.com/site/velikiepisatelisamary/home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Космическая одиссея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5"/>
              </a:rPr>
              <a:t>https://sites.google.com/site/cosmicodissea/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Как жаль, что многие ее не замечают… 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6"/>
              </a:rPr>
              <a:t>https://sites.google.com/site/prirodaikt/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1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Виртуальные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экскурсии</a:t>
            </a: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Портал виртуальных экскурсий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2"/>
              </a:rPr>
              <a:t>http://culture.ru/museums/virtual/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Коллекция виртуальных туров и 3D-панорам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  <a:hlinkClick r:id="rId3"/>
              </a:rPr>
              <a:t>http://www.panotours.ru/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Примеры виртуальных экскурсий: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4"/>
              </a:rPr>
              <a:t>https://sites.google.com/site/sevensmallsteps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/ 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5"/>
              </a:rPr>
              <a:t>https://sites.google.com/site/samyjdobryjded/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6"/>
              </a:rPr>
              <a:t>https://sites.google.com/site/vecernaasamara/home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7"/>
              </a:rPr>
              <a:t>https://sites.google.com/site/semcudeszemlisamarskoj/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  <a:hlinkClick r:id="rId8"/>
              </a:rPr>
              <a:t>https://sites.google.com/site/zolotoperosamaraa/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46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картинки\depositphotos_14859107-3D-little-series-Boring-presen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77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48880"/>
            <a:ext cx="8964488" cy="70788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reflection blurRad="6350" stA="50000" endA="300" endPos="50000" dist="29997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4000" b="1" dirty="0">
              <a:solidFill>
                <a:srgbClr val="FF0000"/>
              </a:solidFill>
              <a:effectLst>
                <a:reflection blurRad="6350" stA="50000" endA="300" endPos="50000" dist="29997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8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«В воспитании ребёнка важно добиваться, чтобы нравственные и моральные истины были не просто понятны, но и стали бы целью жизни, предметом собственных стремлений и личного счастья».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dirty="0">
                <a:latin typeface="Arial" pitchFamily="34" charset="0"/>
                <a:cs typeface="Arial" pitchFamily="34" charset="0"/>
              </a:rPr>
              <a:t>И. В.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Свадковский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924944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«Разрушение традиционных для России духовных, нравственных ценностей и идеалов явилось одной их причин, приведших к нарастанию в России духовно-нравственного кризиса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В.В. Путин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83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Духовно-нравственное воспитание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— один из аспектов воспитания, направленный на усвоение подрастающими поколениями и претворение в практическое действие и поведение высших духовных ценностей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u="sng" dirty="0">
                <a:latin typeface="Arial" pitchFamily="34" charset="0"/>
                <a:cs typeface="Arial" pitchFamily="34" charset="0"/>
              </a:rPr>
              <a:t>В системе образования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целенаправленный процесс взаимодействия педагогов и воспитанников, направленный на формирование гармоничной личности, на развитие её ценностно-смысловой сферы, посредством сообщения ей духовно-нравственных и базовых национальных ценностей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Под «духовно-нравственными ценностями» понимаются основополагающие в отношениях людей друг к другу, к семье и обществу принципы и нормы, основанные на критериях добра и зла, лжи и истины.</a:t>
            </a:r>
          </a:p>
        </p:txBody>
      </p:sp>
    </p:spTree>
    <p:extLst>
      <p:ext uri="{BB962C8B-B14F-4D97-AF65-F5344CB8AC3E}">
        <p14:creationId xmlns:p14="http://schemas.microsoft.com/office/powerpoint/2010/main" val="6222320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Актуальность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определяется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692696"/>
            <a:ext cx="4248472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противоречием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между потребностями общества в одухотворенной личности и отсутствием системы, программы духовного развития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школьника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51920" y="3140968"/>
            <a:ext cx="4536504" cy="2952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потребностью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общества в переводе общественного сознания на общечеловеческие ценности как одного из условий духовно-нравственного оздоровления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человека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33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9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Духовные ценности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836712"/>
            <a:ext cx="237626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индивидуально-личностные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1736812"/>
            <a:ext cx="165618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семейные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12160" y="3510887"/>
            <a:ext cx="225332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национальные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4230967"/>
            <a:ext cx="2880320" cy="1696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общечеловеческие</a:t>
            </a:r>
          </a:p>
        </p:txBody>
      </p:sp>
    </p:spTree>
    <p:extLst>
      <p:ext uri="{BB962C8B-B14F-4D97-AF65-F5344CB8AC3E}">
        <p14:creationId xmlns:p14="http://schemas.microsoft.com/office/powerpoint/2010/main" val="8011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Духовно-нравственное воспитание личности направлено на формирования: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55690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088232"/>
                <a:gridCol w="2016224"/>
                <a:gridCol w="2160240"/>
              </a:tblGrid>
              <a:tr h="105789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нравственных чувств 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нравственного облика 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нравственной позиции 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нравственного поведения 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1471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совести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 долга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 веры ответственности</a:t>
                      </a:r>
                      <a:r>
                        <a:rPr lang="ru-RU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гражданственности</a:t>
                      </a:r>
                    </a:p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патриотизма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терпения милосердия кротости незлобивости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способности к различению добра и зла проявлению самоотверженной любви</a:t>
                      </a:r>
                      <a:r>
                        <a:rPr lang="ru-RU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готовности к преодолению жизненных испытаний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готовности служения людям и Отечеству, проявления духовной рассудительности, послушания, доброй воли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1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Источники нравственности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51520" y="620688"/>
            <a:ext cx="3384376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Патриотизм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67944" y="476672"/>
            <a:ext cx="4104456" cy="16813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Социальная солидарность 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971600" y="2654959"/>
            <a:ext cx="5760640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Гражданственность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11560" y="4941168"/>
            <a:ext cx="2428856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Семья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716016" y="4581128"/>
            <a:ext cx="3672408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Труд и творчество </a:t>
            </a:r>
          </a:p>
        </p:txBody>
      </p:sp>
    </p:spTree>
    <p:extLst>
      <p:ext uri="{BB962C8B-B14F-4D97-AF65-F5344CB8AC3E}">
        <p14:creationId xmlns:p14="http://schemas.microsoft.com/office/powerpoint/2010/main" val="357431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299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23528" y="692696"/>
            <a:ext cx="1996808" cy="98640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Наука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635896" y="476672"/>
            <a:ext cx="4248472" cy="1872208"/>
          </a:xfrm>
          <a:prstGeom prst="triangle">
            <a:avLst>
              <a:gd name="adj" fmla="val 50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Традиционные российские религии 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95536" y="2348880"/>
            <a:ext cx="3456384" cy="2088232"/>
          </a:xfrm>
          <a:prstGeom prst="triangle">
            <a:avLst>
              <a:gd name="adj" fmla="val 49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Искусство и литература 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094581" y="3392996"/>
            <a:ext cx="2788896" cy="131263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Природа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83567" y="5063480"/>
            <a:ext cx="4411013" cy="14401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Человечество</a:t>
            </a:r>
          </a:p>
        </p:txBody>
      </p:sp>
    </p:spTree>
    <p:extLst>
      <p:ext uri="{BB962C8B-B14F-4D97-AF65-F5344CB8AC3E}">
        <p14:creationId xmlns:p14="http://schemas.microsoft.com/office/powerpoint/2010/main" val="168964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" y="188639"/>
            <a:ext cx="91301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Для формирования духовно – нравственных качеств личности воспитанника можно использовать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Аудио средства</a:t>
            </a:r>
          </a:p>
          <a:p>
            <a:pPr marL="457200" indent="-457200" algn="just">
              <a:buAutoNum type="arabicPeriod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 startAt="2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Видеофильмы</a:t>
            </a:r>
          </a:p>
          <a:p>
            <a:pPr marL="457200" indent="-457200" algn="just">
              <a:buAutoNum type="arabicPeriod" startAt="2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 startAt="3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Интернет ресурсы</a:t>
            </a:r>
          </a:p>
          <a:p>
            <a:pPr marL="457200" indent="-457200" algn="just">
              <a:buAutoNum type="arabicPeriod" startAt="3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 startAt="4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мультимедийных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презентаций</a:t>
            </a:r>
          </a:p>
          <a:p>
            <a:pPr marL="457200" indent="-457200" algn="just">
              <a:buAutoNum type="arabicPeriod" startAt="4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 startAt="5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Иллюстрации</a:t>
            </a:r>
          </a:p>
          <a:p>
            <a:pPr marL="457200" indent="-457200" algn="just">
              <a:buAutoNum type="arabicPeriod" startAt="5"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Участие в интернет конкурсах, конференциях,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фестивалях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tmFilter="0,0; .5, 1; 1, 1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</TotalTime>
  <Words>609</Words>
  <Application>Microsoft Office PowerPoint</Application>
  <PresentationFormat>Экран (4:3)</PresentationFormat>
  <Paragraphs>177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</cp:revision>
  <dcterms:created xsi:type="dcterms:W3CDTF">2015-03-22T06:47:22Z</dcterms:created>
  <dcterms:modified xsi:type="dcterms:W3CDTF">2015-03-24T15:39:07Z</dcterms:modified>
</cp:coreProperties>
</file>