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1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9DEF3"/>
    <a:srgbClr val="CC00CC"/>
    <a:srgbClr val="2BEB21"/>
    <a:srgbClr val="EFF418"/>
    <a:srgbClr val="FF0000"/>
    <a:srgbClr val="990099"/>
    <a:srgbClr val="660066"/>
    <a:srgbClr val="501D1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5" autoAdjust="0"/>
    <p:restoredTop sz="94660"/>
  </p:normalViewPr>
  <p:slideViewPr>
    <p:cSldViewPr>
      <p:cViewPr varScale="1">
        <p:scale>
          <a:sx n="74" d="100"/>
          <a:sy n="7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A682F-985E-4328-B7D9-5E0AA1283A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AE376EA-86CC-4EA6-A136-68C21963CBA9}">
      <dgm:prSet phldrT="[Текст]" phldr="1"/>
      <dgm:spPr/>
      <dgm:t>
        <a:bodyPr/>
        <a:lstStyle/>
        <a:p>
          <a:endParaRPr lang="ru-RU"/>
        </a:p>
      </dgm:t>
    </dgm:pt>
    <dgm:pt modelId="{2DB49695-366A-40BD-8C4D-B2727D80EE4D}" type="parTrans" cxnId="{1C40A9EE-B51F-4B3D-84BA-CD580D3B98C5}">
      <dgm:prSet/>
      <dgm:spPr/>
      <dgm:t>
        <a:bodyPr/>
        <a:lstStyle/>
        <a:p>
          <a:endParaRPr lang="ru-RU"/>
        </a:p>
      </dgm:t>
    </dgm:pt>
    <dgm:pt modelId="{FA5C9FE4-E23D-4AEC-9F82-24C1AD2C1775}" type="sibTrans" cxnId="{1C40A9EE-B51F-4B3D-84BA-CD580D3B98C5}">
      <dgm:prSet/>
      <dgm:spPr/>
      <dgm:t>
        <a:bodyPr/>
        <a:lstStyle/>
        <a:p>
          <a:endParaRPr lang="ru-RU"/>
        </a:p>
      </dgm:t>
    </dgm:pt>
    <dgm:pt modelId="{290AA9A0-08F3-413B-B0A4-D8ADEC65D891}">
      <dgm:prSet phldrT="[Текст]" phldr="1"/>
      <dgm:spPr/>
      <dgm:t>
        <a:bodyPr/>
        <a:lstStyle/>
        <a:p>
          <a:endParaRPr lang="ru-RU"/>
        </a:p>
      </dgm:t>
    </dgm:pt>
    <dgm:pt modelId="{E695E47C-3CAD-4D96-A00B-E8EA5EC0A3BA}" type="parTrans" cxnId="{62CE9C7E-42B8-4E71-9BAC-0275352E8E71}">
      <dgm:prSet/>
      <dgm:spPr/>
      <dgm:t>
        <a:bodyPr/>
        <a:lstStyle/>
        <a:p>
          <a:endParaRPr lang="ru-RU"/>
        </a:p>
      </dgm:t>
    </dgm:pt>
    <dgm:pt modelId="{7B59F33F-A3A3-4700-8095-663A094C766C}" type="sibTrans" cxnId="{62CE9C7E-42B8-4E71-9BAC-0275352E8E71}">
      <dgm:prSet/>
      <dgm:spPr/>
      <dgm:t>
        <a:bodyPr/>
        <a:lstStyle/>
        <a:p>
          <a:endParaRPr lang="ru-RU"/>
        </a:p>
      </dgm:t>
    </dgm:pt>
    <dgm:pt modelId="{7472515D-0B4A-46C9-9E83-B7AC9EE0B6DB}">
      <dgm:prSet phldrT="[Текст]" phldr="1"/>
      <dgm:spPr/>
      <dgm:t>
        <a:bodyPr/>
        <a:lstStyle/>
        <a:p>
          <a:endParaRPr lang="ru-RU"/>
        </a:p>
      </dgm:t>
    </dgm:pt>
    <dgm:pt modelId="{A38E80F2-4D87-4A65-ACC0-205D1F9D9A4D}" type="parTrans" cxnId="{44E8314A-D410-471E-8130-542F17F35D47}">
      <dgm:prSet/>
      <dgm:spPr/>
      <dgm:t>
        <a:bodyPr/>
        <a:lstStyle/>
        <a:p>
          <a:endParaRPr lang="ru-RU"/>
        </a:p>
      </dgm:t>
    </dgm:pt>
    <dgm:pt modelId="{B0265457-EE0C-4C09-BD15-E4B6834B7B96}" type="sibTrans" cxnId="{44E8314A-D410-471E-8130-542F17F35D47}">
      <dgm:prSet/>
      <dgm:spPr/>
      <dgm:t>
        <a:bodyPr/>
        <a:lstStyle/>
        <a:p>
          <a:endParaRPr lang="ru-RU"/>
        </a:p>
      </dgm:t>
    </dgm:pt>
    <dgm:pt modelId="{3D5F7D39-E16F-4E91-B3C0-09635B7CD274}">
      <dgm:prSet phldrT="[Текст]" phldr="1"/>
      <dgm:spPr/>
      <dgm:t>
        <a:bodyPr/>
        <a:lstStyle/>
        <a:p>
          <a:endParaRPr lang="ru-RU"/>
        </a:p>
      </dgm:t>
    </dgm:pt>
    <dgm:pt modelId="{27FB2869-5C90-4206-B2D6-3422AEB5C41E}" type="parTrans" cxnId="{0C198997-0296-4DF7-A26C-5B7B590426EF}">
      <dgm:prSet/>
      <dgm:spPr/>
      <dgm:t>
        <a:bodyPr/>
        <a:lstStyle/>
        <a:p>
          <a:endParaRPr lang="ru-RU"/>
        </a:p>
      </dgm:t>
    </dgm:pt>
    <dgm:pt modelId="{22C482AC-55C3-4614-B14E-662CD897EEFC}" type="sibTrans" cxnId="{0C198997-0296-4DF7-A26C-5B7B590426EF}">
      <dgm:prSet/>
      <dgm:spPr/>
      <dgm:t>
        <a:bodyPr/>
        <a:lstStyle/>
        <a:p>
          <a:endParaRPr lang="ru-RU"/>
        </a:p>
      </dgm:t>
    </dgm:pt>
    <dgm:pt modelId="{688ED866-3D04-4F84-830D-281B766E2A12}">
      <dgm:prSet phldrT="[Текст]" phldr="1"/>
      <dgm:spPr/>
      <dgm:t>
        <a:bodyPr/>
        <a:lstStyle/>
        <a:p>
          <a:endParaRPr lang="ru-RU"/>
        </a:p>
      </dgm:t>
    </dgm:pt>
    <dgm:pt modelId="{02B65888-C545-4E69-A1C9-B6E601C4BC03}" type="parTrans" cxnId="{8C50FF63-15E2-4D56-99F6-69D0D43F85F5}">
      <dgm:prSet/>
      <dgm:spPr/>
      <dgm:t>
        <a:bodyPr/>
        <a:lstStyle/>
        <a:p>
          <a:endParaRPr lang="ru-RU"/>
        </a:p>
      </dgm:t>
    </dgm:pt>
    <dgm:pt modelId="{1C29CAC3-891D-473B-A5C0-1FF80EA05548}" type="sibTrans" cxnId="{8C50FF63-15E2-4D56-99F6-69D0D43F85F5}">
      <dgm:prSet/>
      <dgm:spPr/>
      <dgm:t>
        <a:bodyPr/>
        <a:lstStyle/>
        <a:p>
          <a:endParaRPr lang="ru-RU"/>
        </a:p>
      </dgm:t>
    </dgm:pt>
    <dgm:pt modelId="{7346E7F7-3184-4ADA-B2CA-925685694130}" type="pres">
      <dgm:prSet presAssocID="{A74A682F-985E-4328-B7D9-5E0AA1283A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F0D7D3-7674-4F6B-A2B5-63B715117A98}" type="pres">
      <dgm:prSet presAssocID="{CAE376EA-86CC-4EA6-A136-68C21963CB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537F1-C192-4B49-A326-2DC02B5BEB3F}" type="pres">
      <dgm:prSet presAssocID="{FA5C9FE4-E23D-4AEC-9F82-24C1AD2C1775}" presName="sibTrans" presStyleCnt="0"/>
      <dgm:spPr/>
    </dgm:pt>
    <dgm:pt modelId="{A76B2AFF-DC83-48E3-B90B-AD01797FF66E}" type="pres">
      <dgm:prSet presAssocID="{290AA9A0-08F3-413B-B0A4-D8ADEC65D8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41781-ECC5-4A6A-A31E-901E1F983880}" type="pres">
      <dgm:prSet presAssocID="{7B59F33F-A3A3-4700-8095-663A094C766C}" presName="sibTrans" presStyleCnt="0"/>
      <dgm:spPr/>
    </dgm:pt>
    <dgm:pt modelId="{E6DD4615-BE02-4D9A-BDB0-4BCAE4756BFC}" type="pres">
      <dgm:prSet presAssocID="{7472515D-0B4A-46C9-9E83-B7AC9EE0B6D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BB3A8-B337-4B10-A0E7-2C6A9E2A5E11}" type="pres">
      <dgm:prSet presAssocID="{B0265457-EE0C-4C09-BD15-E4B6834B7B96}" presName="sibTrans" presStyleCnt="0"/>
      <dgm:spPr/>
    </dgm:pt>
    <dgm:pt modelId="{F0A638EF-2C12-48FE-A18A-FEF2ECFA2D70}" type="pres">
      <dgm:prSet presAssocID="{3D5F7D39-E16F-4E91-B3C0-09635B7CD27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F2520-4EB6-4D5A-8678-C34AADBAA02E}" type="pres">
      <dgm:prSet presAssocID="{22C482AC-55C3-4614-B14E-662CD897EEFC}" presName="sibTrans" presStyleCnt="0"/>
      <dgm:spPr/>
    </dgm:pt>
    <dgm:pt modelId="{0D7992DF-D733-44EC-A897-6338811DDBE7}" type="pres">
      <dgm:prSet presAssocID="{688ED866-3D04-4F84-830D-281B766E2A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8314A-D410-471E-8130-542F17F35D47}" srcId="{A74A682F-985E-4328-B7D9-5E0AA1283AA4}" destId="{7472515D-0B4A-46C9-9E83-B7AC9EE0B6DB}" srcOrd="2" destOrd="0" parTransId="{A38E80F2-4D87-4A65-ACC0-205D1F9D9A4D}" sibTransId="{B0265457-EE0C-4C09-BD15-E4B6834B7B96}"/>
    <dgm:cxn modelId="{E262F769-0CFD-431A-A0CB-5E6A45575E56}" type="presOf" srcId="{688ED866-3D04-4F84-830D-281B766E2A12}" destId="{0D7992DF-D733-44EC-A897-6338811DDBE7}" srcOrd="0" destOrd="0" presId="urn:microsoft.com/office/officeart/2005/8/layout/default"/>
    <dgm:cxn modelId="{B0777F60-C1BF-4E26-AE22-DD9D9436F3EF}" type="presOf" srcId="{A74A682F-985E-4328-B7D9-5E0AA1283AA4}" destId="{7346E7F7-3184-4ADA-B2CA-925685694130}" srcOrd="0" destOrd="0" presId="urn:microsoft.com/office/officeart/2005/8/layout/default"/>
    <dgm:cxn modelId="{F5FA942A-E3DD-4329-AD83-3555D589A15B}" type="presOf" srcId="{7472515D-0B4A-46C9-9E83-B7AC9EE0B6DB}" destId="{E6DD4615-BE02-4D9A-BDB0-4BCAE4756BFC}" srcOrd="0" destOrd="0" presId="urn:microsoft.com/office/officeart/2005/8/layout/default"/>
    <dgm:cxn modelId="{0C198997-0296-4DF7-A26C-5B7B590426EF}" srcId="{A74A682F-985E-4328-B7D9-5E0AA1283AA4}" destId="{3D5F7D39-E16F-4E91-B3C0-09635B7CD274}" srcOrd="3" destOrd="0" parTransId="{27FB2869-5C90-4206-B2D6-3422AEB5C41E}" sibTransId="{22C482AC-55C3-4614-B14E-662CD897EEFC}"/>
    <dgm:cxn modelId="{DE132CF7-6AD7-4D77-9B9D-4E412024A181}" type="presOf" srcId="{CAE376EA-86CC-4EA6-A136-68C21963CBA9}" destId="{1BF0D7D3-7674-4F6B-A2B5-63B715117A98}" srcOrd="0" destOrd="0" presId="urn:microsoft.com/office/officeart/2005/8/layout/default"/>
    <dgm:cxn modelId="{1C40A9EE-B51F-4B3D-84BA-CD580D3B98C5}" srcId="{A74A682F-985E-4328-B7D9-5E0AA1283AA4}" destId="{CAE376EA-86CC-4EA6-A136-68C21963CBA9}" srcOrd="0" destOrd="0" parTransId="{2DB49695-366A-40BD-8C4D-B2727D80EE4D}" sibTransId="{FA5C9FE4-E23D-4AEC-9F82-24C1AD2C1775}"/>
    <dgm:cxn modelId="{62CE9C7E-42B8-4E71-9BAC-0275352E8E71}" srcId="{A74A682F-985E-4328-B7D9-5E0AA1283AA4}" destId="{290AA9A0-08F3-413B-B0A4-D8ADEC65D891}" srcOrd="1" destOrd="0" parTransId="{E695E47C-3CAD-4D96-A00B-E8EA5EC0A3BA}" sibTransId="{7B59F33F-A3A3-4700-8095-663A094C766C}"/>
    <dgm:cxn modelId="{A6FDD46F-91DE-45DB-8967-7F2750906F94}" type="presOf" srcId="{3D5F7D39-E16F-4E91-B3C0-09635B7CD274}" destId="{F0A638EF-2C12-48FE-A18A-FEF2ECFA2D70}" srcOrd="0" destOrd="0" presId="urn:microsoft.com/office/officeart/2005/8/layout/default"/>
    <dgm:cxn modelId="{480F7752-81B6-4A0F-8828-18B0F0C53A69}" type="presOf" srcId="{290AA9A0-08F3-413B-B0A4-D8ADEC65D891}" destId="{A76B2AFF-DC83-48E3-B90B-AD01797FF66E}" srcOrd="0" destOrd="0" presId="urn:microsoft.com/office/officeart/2005/8/layout/default"/>
    <dgm:cxn modelId="{8C50FF63-15E2-4D56-99F6-69D0D43F85F5}" srcId="{A74A682F-985E-4328-B7D9-5E0AA1283AA4}" destId="{688ED866-3D04-4F84-830D-281B766E2A12}" srcOrd="4" destOrd="0" parTransId="{02B65888-C545-4E69-A1C9-B6E601C4BC03}" sibTransId="{1C29CAC3-891D-473B-A5C0-1FF80EA05548}"/>
    <dgm:cxn modelId="{72334C86-145A-4FC8-817B-248066FDA482}" type="presParOf" srcId="{7346E7F7-3184-4ADA-B2CA-925685694130}" destId="{1BF0D7D3-7674-4F6B-A2B5-63B715117A98}" srcOrd="0" destOrd="0" presId="urn:microsoft.com/office/officeart/2005/8/layout/default"/>
    <dgm:cxn modelId="{7EA0DA11-46D2-4A0D-BB58-DC182399298F}" type="presParOf" srcId="{7346E7F7-3184-4ADA-B2CA-925685694130}" destId="{00F537F1-C192-4B49-A326-2DC02B5BEB3F}" srcOrd="1" destOrd="0" presId="urn:microsoft.com/office/officeart/2005/8/layout/default"/>
    <dgm:cxn modelId="{EF6BBCFF-9743-4053-938E-C432D555D194}" type="presParOf" srcId="{7346E7F7-3184-4ADA-B2CA-925685694130}" destId="{A76B2AFF-DC83-48E3-B90B-AD01797FF66E}" srcOrd="2" destOrd="0" presId="urn:microsoft.com/office/officeart/2005/8/layout/default"/>
    <dgm:cxn modelId="{7D5B9BC7-D7A9-44A6-ADDE-2E05F32BD3F5}" type="presParOf" srcId="{7346E7F7-3184-4ADA-B2CA-925685694130}" destId="{51D41781-ECC5-4A6A-A31E-901E1F983880}" srcOrd="3" destOrd="0" presId="urn:microsoft.com/office/officeart/2005/8/layout/default"/>
    <dgm:cxn modelId="{B4B2AF57-4703-400C-B657-A5599B817479}" type="presParOf" srcId="{7346E7F7-3184-4ADA-B2CA-925685694130}" destId="{E6DD4615-BE02-4D9A-BDB0-4BCAE4756BFC}" srcOrd="4" destOrd="0" presId="urn:microsoft.com/office/officeart/2005/8/layout/default"/>
    <dgm:cxn modelId="{F48D23DB-DA1A-48E5-8545-93885D82C2B0}" type="presParOf" srcId="{7346E7F7-3184-4ADA-B2CA-925685694130}" destId="{ED6BB3A8-B337-4B10-A0E7-2C6A9E2A5E11}" srcOrd="5" destOrd="0" presId="urn:microsoft.com/office/officeart/2005/8/layout/default"/>
    <dgm:cxn modelId="{C1FF77BA-1EB4-41EC-8E8D-BA3B88E5B3D2}" type="presParOf" srcId="{7346E7F7-3184-4ADA-B2CA-925685694130}" destId="{F0A638EF-2C12-48FE-A18A-FEF2ECFA2D70}" srcOrd="6" destOrd="0" presId="urn:microsoft.com/office/officeart/2005/8/layout/default"/>
    <dgm:cxn modelId="{830793B6-AC60-4CCA-B2DA-B9F92A623AAD}" type="presParOf" srcId="{7346E7F7-3184-4ADA-B2CA-925685694130}" destId="{42EF2520-4EB6-4D5A-8678-C34AADBAA02E}" srcOrd="7" destOrd="0" presId="urn:microsoft.com/office/officeart/2005/8/layout/default"/>
    <dgm:cxn modelId="{5C53D244-3ABF-4CE6-9C53-13E577457C22}" type="presParOf" srcId="{7346E7F7-3184-4ADA-B2CA-925685694130}" destId="{0D7992DF-D733-44EC-A897-6338811DDBE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AEC3D-AF98-4209-918F-FBE99AA8D5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8CF30-7F74-4F83-ABDF-555396FCC559}" type="pres">
      <dgm:prSet presAssocID="{D0DAEC3D-AF98-4209-918F-FBE99AA8D5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A27C2-2FE4-48C0-8F9E-A9174ACB5988}" type="presOf" srcId="{D0DAEC3D-AF98-4209-918F-FBE99AA8D548}" destId="{9288CF30-7F74-4F83-ABDF-555396FCC55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69A7-31F5-48A1-BD6A-FF8E1EB1DD1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B03E-5FAD-4716-B522-E358DD6F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4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6B8B-A6D4-4ECB-9564-CBDF2C99B4CF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2776-8218-4189-9226-069EDB61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9BB20-CB53-4FBF-BBB4-0AF45DF2DC60}" type="slidenum">
              <a:rPr lang="ru-RU"/>
              <a:pPr/>
              <a:t>22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Слайд 7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1F831-4F3C-45EE-86CF-2736E08902A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5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2776-8218-4189-9226-069EDB617E4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9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6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5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3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9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B42DE-1F37-4C5A-8A38-1135557BD64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D73F-B2CF-4CF6-82E8-5F6A178D1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Excel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а 3 из 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412776"/>
            <a:ext cx="7932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3200" b="1" i="1" dirty="0" smtClean="0"/>
              <a:t>Использование </a:t>
            </a:r>
            <a:r>
              <a:rPr lang="ru-RU" sz="3200" b="1" i="1" dirty="0" smtClean="0">
                <a:solidFill>
                  <a:srgbClr val="FF0000"/>
                </a:solidFill>
              </a:rPr>
              <a:t>презентаций</a:t>
            </a:r>
            <a:r>
              <a:rPr lang="ru-RU" sz="3200" b="1" i="1" dirty="0" smtClean="0"/>
              <a:t> на уроках</a:t>
            </a:r>
          </a:p>
          <a:p>
            <a:r>
              <a:rPr lang="ru-RU" sz="3200" b="1" i="1" dirty="0" smtClean="0"/>
              <a:t>                     в начальной школе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( мастер-класс)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4365104"/>
            <a:ext cx="3722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b="1" dirty="0" smtClean="0"/>
              <a:t>Учитель  начальных классов</a:t>
            </a:r>
          </a:p>
          <a:p>
            <a:r>
              <a:rPr lang="ru-RU" sz="2000" b="1" dirty="0" smtClean="0"/>
              <a:t>          МБОУ – СОШ №62</a:t>
            </a:r>
          </a:p>
          <a:p>
            <a:r>
              <a:rPr lang="ru-RU" sz="2000" b="1" dirty="0" err="1" smtClean="0"/>
              <a:t>Барсукова</a:t>
            </a:r>
            <a:r>
              <a:rPr lang="ru-RU" sz="2000" b="1" dirty="0" smtClean="0"/>
              <a:t>  Светлана  Ивановна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" y="3717032"/>
            <a:ext cx="3923929" cy="29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3 из 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ФОРМЫ </a:t>
            </a:r>
            <a:r>
              <a:rPr lang="ru-RU" sz="2800" b="1" dirty="0" smtClean="0"/>
              <a:t>ИСПОЛЬЗОВАНИЯ </a:t>
            </a:r>
            <a:r>
              <a:rPr lang="ru-RU" sz="4000" b="1" dirty="0" smtClean="0"/>
              <a:t>ИКТ</a:t>
            </a:r>
            <a:r>
              <a:rPr lang="ru-RU" sz="2800" b="1" dirty="0" smtClean="0"/>
              <a:t> НА УРОКАХ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251520" y="1556792"/>
            <a:ext cx="3816424" cy="15841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 –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бучающие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программы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1772816"/>
            <a:ext cx="3240360" cy="11521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интернет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3573016"/>
            <a:ext cx="345638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ПРЕЗЕНТАЦИЯ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5157192"/>
            <a:ext cx="3096344" cy="13464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тесты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20072" y="5157192"/>
            <a:ext cx="3240360" cy="13464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тренажёры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105273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96136" y="105273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79712" y="1088740"/>
            <a:ext cx="1800200" cy="410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55976" y="1484784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60032" y="1052736"/>
            <a:ext cx="1800200" cy="410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843808" y="2967335"/>
            <a:ext cx="3168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566760"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Картинка 3 из 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flipV="1">
            <a:off x="2195735" y="260648"/>
            <a:ext cx="4978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60648"/>
            <a:ext cx="799288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«презентация»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переводится с английского как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«ПРЕДСТАВЛЕНИЕ»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2" descr="Картинка 3 из 25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Выноска-облако 8"/>
          <p:cNvSpPr/>
          <p:nvPr/>
        </p:nvSpPr>
        <p:spPr>
          <a:xfrm rot="20612482">
            <a:off x="765675" y="745730"/>
            <a:ext cx="2292151" cy="141942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звук</a:t>
            </a:r>
            <a:endParaRPr lang="ru-RU" sz="2800" dirty="0"/>
          </a:p>
        </p:txBody>
      </p:sp>
      <p:sp>
        <p:nvSpPr>
          <p:cNvPr id="10" name="Выноска-облако 9"/>
          <p:cNvSpPr/>
          <p:nvPr/>
        </p:nvSpPr>
        <p:spPr>
          <a:xfrm rot="1157613">
            <a:off x="5511117" y="698588"/>
            <a:ext cx="2684854" cy="143406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динамика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699792" y="4869160"/>
            <a:ext cx="3456384" cy="136815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изображение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328498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CC"/>
                </a:solidFill>
              </a:rPr>
              <a:t>Факторы, удерживающие внимание ребёнка</a:t>
            </a:r>
            <a:endParaRPr lang="ru-RU" sz="2800" b="1" dirty="0">
              <a:solidFill>
                <a:srgbClr val="9900CC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339752" y="2060848"/>
            <a:ext cx="1872208" cy="136862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211960" y="2060848"/>
            <a:ext cx="2304256" cy="136862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17680" y="3717032"/>
            <a:ext cx="0" cy="115212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3 из 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72" y="-27790"/>
            <a:ext cx="9193681" cy="688579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17" y="188640"/>
            <a:ext cx="88175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Использование возможностей программы </a:t>
            </a:r>
            <a:r>
              <a:rPr lang="en-US" sz="2400" b="1" dirty="0" smtClean="0">
                <a:solidFill>
                  <a:srgbClr val="C00000"/>
                </a:solidFill>
              </a:rPr>
              <a:t>MS Power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Point </a:t>
            </a:r>
            <a:r>
              <a:rPr lang="ru-RU" sz="2400" b="1" dirty="0" smtClean="0"/>
              <a:t>для    создания презентаций открывает большие перспективы для: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п</a:t>
            </a:r>
            <a:r>
              <a:rPr lang="ru-RU" sz="2400" dirty="0" smtClean="0"/>
              <a:t>овышения эмоциональности урока, повышения интереса</a:t>
            </a:r>
          </a:p>
          <a:p>
            <a:r>
              <a:rPr lang="ru-RU" sz="2400" dirty="0" smtClean="0"/>
              <a:t>     учащихся к учению, воспитания потребности приобретать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новые знания;</a:t>
            </a:r>
          </a:p>
          <a:p>
            <a:endParaRPr lang="ru-RU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с</a:t>
            </a:r>
            <a:r>
              <a:rPr lang="ru-RU" sz="2400" dirty="0" smtClean="0"/>
              <a:t>оздания доброжелательной атмосферы на уроке, активного творческого труда;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с</a:t>
            </a:r>
            <a:r>
              <a:rPr lang="ru-RU" sz="2400" dirty="0" smtClean="0"/>
              <a:t>мены форм деятельности, учёта психолого- педагогических особенностей младших школьников;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с</a:t>
            </a:r>
            <a:r>
              <a:rPr lang="ru-RU" sz="2400" dirty="0" smtClean="0"/>
              <a:t>тимулирования познавательного мышления учеников; 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н</a:t>
            </a:r>
            <a:r>
              <a:rPr lang="ru-RU" sz="2400" dirty="0" smtClean="0"/>
              <a:t>аглядных методов обучения, использования игровых </a:t>
            </a:r>
          </a:p>
          <a:p>
            <a:r>
              <a:rPr lang="ru-RU" sz="2400" dirty="0" smtClean="0"/>
              <a:t>     моментов в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31356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93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Использование</a:t>
            </a:r>
            <a:r>
              <a:rPr lang="ru-RU" sz="2400" b="1" dirty="0" smtClean="0">
                <a:solidFill>
                  <a:srgbClr val="FF0066"/>
                </a:solidFill>
              </a:rPr>
              <a:t> презентаций </a:t>
            </a:r>
            <a:r>
              <a:rPr lang="ru-RU" sz="2400" b="1" dirty="0" smtClean="0"/>
              <a:t>позволяет проводить уроки:</a:t>
            </a:r>
            <a:endParaRPr lang="ru-RU" sz="2400" b="1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683568" y="764704"/>
            <a:ext cx="2304256" cy="10446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а 3 из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50"/>
            <a:ext cx="9229698" cy="688774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19472"/>
            <a:ext cx="793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Использование</a:t>
            </a:r>
            <a:r>
              <a:rPr lang="ru-RU" sz="2400" b="1" dirty="0" smtClean="0">
                <a:solidFill>
                  <a:srgbClr val="9900CC"/>
                </a:solidFill>
              </a:rPr>
              <a:t> презентаций </a:t>
            </a:r>
            <a:r>
              <a:rPr lang="ru-RU" sz="2400" b="1" dirty="0" smtClean="0"/>
              <a:t>позволяет проводить уроки:</a:t>
            </a:r>
            <a:endParaRPr lang="ru-RU" sz="2400" b="1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406487" y="1287052"/>
            <a:ext cx="6486398" cy="773796"/>
          </a:xfrm>
          <a:prstGeom prst="wedgeRectCallou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а высоком эстетическом и эмоциональном уровне</a:t>
            </a:r>
            <a:endParaRPr lang="ru-RU" sz="24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406486" y="2348881"/>
            <a:ext cx="6486399" cy="720080"/>
          </a:xfrm>
          <a:prstGeom prst="wedgeRectCallou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обеспечивает наглядность </a:t>
            </a:r>
            <a:endParaRPr lang="ru-RU" sz="24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398562" y="3421323"/>
            <a:ext cx="6494323" cy="792088"/>
          </a:xfrm>
          <a:prstGeom prst="wedgeRectCallou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привлекает большое количество дидактического материала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398562" y="4653136"/>
            <a:ext cx="6413798" cy="792088"/>
          </a:xfrm>
          <a:prstGeom prst="wedgeRectCallou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</a:t>
            </a:r>
            <a:r>
              <a:rPr lang="ru-RU" sz="2400" dirty="0" smtClean="0"/>
              <a:t>овышает объём выполняемой работы на уроке в 1,5 – 2 раза</a:t>
            </a:r>
            <a:endParaRPr lang="ru-RU" sz="24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398562" y="5733256"/>
            <a:ext cx="6413798" cy="792088"/>
          </a:xfrm>
          <a:prstGeom prst="wedgeRectCallou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</a:t>
            </a:r>
            <a:r>
              <a:rPr lang="ru-RU" sz="2400" dirty="0" smtClean="0"/>
              <a:t>беспечивает высокую степень дифференциации обучения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50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 из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3265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Рекомендации при создании презентаций: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1" y="1196752"/>
            <a:ext cx="8784975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C3836"/>
                </a:solidFill>
              </a:rPr>
              <a:t>1) </a:t>
            </a:r>
            <a:r>
              <a:rPr lang="ru-RU" sz="2400" dirty="0" smtClean="0"/>
              <a:t>Не загромождайте отдельный слайд большим количеством</a:t>
            </a:r>
          </a:p>
          <a:p>
            <a:r>
              <a:rPr lang="ru-RU" sz="2400" dirty="0" smtClean="0"/>
              <a:t>    информации!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2) </a:t>
            </a:r>
            <a:r>
              <a:rPr lang="ru-RU" sz="2400" dirty="0" smtClean="0"/>
              <a:t>На каждом слайде должно быть не более двух картинок.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3) </a:t>
            </a:r>
            <a:r>
              <a:rPr lang="ru-RU" sz="2400" dirty="0" smtClean="0"/>
              <a:t>Размер шрифта на слайде должен быть не менее 24-28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пунктов.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4) </a:t>
            </a:r>
            <a:r>
              <a:rPr lang="ru-RU" sz="2400" dirty="0" smtClean="0"/>
              <a:t>Анимация возможна один раз в течение 5 минут(в </a:t>
            </a:r>
            <a:r>
              <a:rPr lang="ru-RU" sz="2400" dirty="0" err="1" smtClean="0"/>
              <a:t>нач.школе</a:t>
            </a:r>
            <a:r>
              <a:rPr lang="ru-RU" sz="2400" dirty="0" smtClean="0"/>
              <a:t>).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5) </a:t>
            </a:r>
            <a:r>
              <a:rPr lang="ru-RU" sz="2400" dirty="0" smtClean="0"/>
              <a:t>Вся презентация должна быть выдержана в одном стиле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(фон, размер, шрифт, цвет и толщина различных линий).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6) </a:t>
            </a:r>
            <a:r>
              <a:rPr lang="ru-RU" sz="2400" dirty="0" smtClean="0"/>
              <a:t>Подобрать правильное сочетание цветов для фона и шрифта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(фон-светлый, а шрифт-тёмный, или наоборот).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7) </a:t>
            </a:r>
            <a:r>
              <a:rPr lang="ru-RU" sz="2400" dirty="0" smtClean="0"/>
              <a:t>Слайды должны быть синхронизированы с текстом.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8) </a:t>
            </a:r>
            <a:r>
              <a:rPr lang="ru-RU" sz="2400" dirty="0" smtClean="0"/>
              <a:t>Музыкальное сопровождение и анимационные эффекты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использовать, если они несут смысловую нагрузку.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60648"/>
            <a:ext cx="7272808" cy="5336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Рекомендации при создании презентаций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7713522" cy="60016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Использование </a:t>
            </a:r>
            <a:r>
              <a:rPr lang="ru-RU" sz="2400" b="1" dirty="0" smtClean="0">
                <a:solidFill>
                  <a:srgbClr val="FF0000"/>
                </a:solidFill>
              </a:rPr>
              <a:t>презентаций</a:t>
            </a:r>
            <a:r>
              <a:rPr lang="ru-RU" sz="2400" b="1" dirty="0" smtClean="0"/>
              <a:t> на различных типах урока: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</a:t>
            </a:r>
            <a:r>
              <a:rPr lang="ru-RU" sz="2400" dirty="0" smtClean="0"/>
              <a:t>омбинированный урок</a:t>
            </a:r>
          </a:p>
          <a:p>
            <a:endParaRPr lang="ru-RU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рок усвоения новых знаний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рок закрепления изучаемого материала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рок повторения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рок обобщения и систематизации нового  материала</a:t>
            </a:r>
          </a:p>
          <a:p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рок проверки и оценки знаний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79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 из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ЭТАПЫ ПОДГОТОВКИ К УРОКУ:</a:t>
            </a:r>
            <a:endParaRPr lang="ru-RU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5531579" cy="169277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ДИАГНОСТИКА</a:t>
            </a:r>
            <a:r>
              <a:rPr lang="ru-RU" sz="2400" u="sng" dirty="0" smtClean="0"/>
              <a:t>:</a:t>
            </a:r>
          </a:p>
          <a:p>
            <a:r>
              <a:rPr lang="ru-RU" sz="2000" dirty="0"/>
              <a:t>х</a:t>
            </a:r>
            <a:r>
              <a:rPr lang="ru-RU" sz="2000" dirty="0" smtClean="0"/>
              <a:t>арактер учебного материала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труктура урока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ременные затраты в учебном процессе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озможности, интересы и способности учащихся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438128"/>
            <a:ext cx="5583134" cy="107721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ПРОГНОЗИРОВАНИЕ</a:t>
            </a:r>
            <a:r>
              <a:rPr lang="ru-RU" sz="2400" dirty="0" smtClean="0"/>
              <a:t>:</a:t>
            </a:r>
          </a:p>
          <a:p>
            <a:r>
              <a:rPr lang="ru-RU" sz="2000" dirty="0" smtClean="0"/>
              <a:t>оценка различных вариантов проведения урока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ыбор наиболее оптимального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5013177"/>
            <a:ext cx="5583133" cy="138499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ПЛАНИРОВАНИЕ: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оздание методической структуры урока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ыбор оптимальных форм организации учебной деятельности учащихся</a:t>
            </a:r>
            <a:endParaRPr lang="ru-RU" sz="2000" dirty="0"/>
          </a:p>
        </p:txBody>
      </p:sp>
      <p:pic>
        <p:nvPicPr>
          <p:cNvPr id="7" name="Picture 2" descr="Картинка 3 из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973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а 3 из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973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53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Использование</a:t>
            </a:r>
            <a:r>
              <a:rPr lang="ru-RU" sz="2400" dirty="0" smtClean="0">
                <a:solidFill>
                  <a:srgbClr val="990099"/>
                </a:solidFill>
              </a:rPr>
              <a:t>  </a:t>
            </a:r>
            <a:r>
              <a:rPr lang="ru-RU" sz="2800" b="1" i="1" dirty="0" smtClean="0">
                <a:solidFill>
                  <a:srgbClr val="990099"/>
                </a:solidFill>
              </a:rPr>
              <a:t>презентаций</a:t>
            </a:r>
            <a:r>
              <a:rPr lang="ru-RU" sz="2800" dirty="0" smtClean="0">
                <a:solidFill>
                  <a:srgbClr val="990099"/>
                </a:solidFill>
              </a:rPr>
              <a:t> </a:t>
            </a:r>
            <a:r>
              <a:rPr lang="ru-RU" sz="2400" dirty="0" smtClean="0">
                <a:solidFill>
                  <a:srgbClr val="990099"/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различных этапах урока: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484784"/>
            <a:ext cx="68279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подготовка учащихся к усвоению новых знаний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усвоение новых знаний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закрепление новых знаний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обобщение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подведение итогов урока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18 из 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7553" y="1465480"/>
            <a:ext cx="309634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3 из 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84" y="-22992"/>
            <a:ext cx="9304684" cy="68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3083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ЭТАПЫ  ПОДГОТОВКИ  К УРОКУ: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92498"/>
            <a:ext cx="2491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ДИАГНОСТИКА: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6959026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х</a:t>
            </a:r>
            <a:r>
              <a:rPr lang="ru-RU" sz="2400" dirty="0" smtClean="0"/>
              <a:t>арактер учебного материала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труктура урока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ременные затраты в учебном процессе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озможности, интересы и способности учащихся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068960"/>
            <a:ext cx="3134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ПРОГНОЗИРОВАНИЕ: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573016"/>
            <a:ext cx="6673496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ценка различных вариантов проведения урока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ыбор наиболее оптимального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725144"/>
            <a:ext cx="246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ПЛАНИРОВАНИЕ: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оздание методической структуры урока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ыбор оптимальных форм организации учебной деятельности </a:t>
            </a:r>
          </a:p>
          <a:p>
            <a:r>
              <a:rPr lang="ru-RU" sz="2400" dirty="0" smtClean="0"/>
              <a:t>учащихся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34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 из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7390"/>
            <a:ext cx="9180512" cy="68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61117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8248"/>
            <a:ext cx="3491880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0020"/>
            <a:ext cx="3851920" cy="2672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4363" y="2852936"/>
            <a:ext cx="622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 поисках  информации для  презентации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6381328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Создаем  презентации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750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3 из 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а 137 из 95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32" y="1916832"/>
            <a:ext cx="32339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project.info/Cliparts_Free/Computer_Free/Clipart-Cartoon-Design-0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" y="188640"/>
            <a:ext cx="2362065" cy="20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а 1 из 83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30" y="187828"/>
            <a:ext cx="2156520" cy="20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а 13 из 22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7" y="4509120"/>
            <a:ext cx="2012607" cy="21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а 8 из 393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11" y="4817618"/>
            <a:ext cx="2380556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985272" y="22985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188968" y="2249894"/>
            <a:ext cx="975320" cy="963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267744" y="4509120"/>
            <a:ext cx="1224136" cy="1067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60" idx="1"/>
          </p:cNvCxnSpPr>
          <p:nvPr/>
        </p:nvCxnSpPr>
        <p:spPr>
          <a:xfrm flipH="1" flipV="1">
            <a:off x="5364088" y="4509120"/>
            <a:ext cx="1241023" cy="1201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15 из 1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"/>
            <a:ext cx="9288017" cy="68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1" y="548680"/>
            <a:ext cx="184731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2924944"/>
            <a:ext cx="2376264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339752" y="1196752"/>
            <a:ext cx="4248472" cy="2736304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МАТЕМАТИКА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35496" y="188641"/>
            <a:ext cx="2664296" cy="1512168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примеры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6084169" y="188641"/>
            <a:ext cx="2808312" cy="1512168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35496" y="3079679"/>
            <a:ext cx="2952327" cy="2340259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«круговые примеры»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347865" y="4221089"/>
            <a:ext cx="2736304" cy="2426568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цепочки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устного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счёта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6516216" y="3032957"/>
            <a:ext cx="2592288" cy="2340259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тесты</a:t>
            </a:r>
          </a:p>
        </p:txBody>
      </p:sp>
    </p:spTree>
    <p:extLst>
      <p:ext uri="{BB962C8B-B14F-4D97-AF65-F5344CB8AC3E}">
        <p14:creationId xmlns:p14="http://schemas.microsoft.com/office/powerpoint/2010/main" val="3342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а 29 из 15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20"/>
            <a:ext cx="93600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7" y="332657"/>
            <a:ext cx="4858189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u-RU" sz="2800" b="1" dirty="0"/>
              <a:t>    ЦЕПОЧКА</a:t>
            </a:r>
            <a:r>
              <a:rPr lang="ru-RU" sz="2800" b="1" dirty="0">
                <a:solidFill>
                  <a:srgbClr val="FF0000"/>
                </a:solidFill>
              </a:rPr>
              <a:t>   УСТНОГО   СЧЁТА</a:t>
            </a:r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1259632" y="1056481"/>
            <a:ext cx="1656184" cy="864096"/>
          </a:xfrm>
          <a:prstGeom prst="flowChartMerg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dirty="0"/>
              <a:t>630</a:t>
            </a:r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1835696" y="1921822"/>
            <a:ext cx="1584176" cy="864096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dirty="0"/>
              <a:t>÷ 70</a:t>
            </a: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2339752" y="2815207"/>
            <a:ext cx="1728192" cy="829816"/>
          </a:xfrm>
          <a:prstGeom prst="flowChartMer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dirty="0"/>
              <a:t>* 30</a:t>
            </a:r>
          </a:p>
        </p:txBody>
      </p:sp>
      <p:sp>
        <p:nvSpPr>
          <p:cNvPr id="8" name="Овал 7"/>
          <p:cNvSpPr/>
          <p:nvPr/>
        </p:nvSpPr>
        <p:spPr>
          <a:xfrm flipH="1">
            <a:off x="7092281" y="6165304"/>
            <a:ext cx="1128185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800" dirty="0"/>
              <a:t>100</a:t>
            </a: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2915816" y="3645023"/>
            <a:ext cx="1764196" cy="788557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dirty="0"/>
              <a:t>-  89</a:t>
            </a:r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3563888" y="4434117"/>
            <a:ext cx="1584176" cy="720080"/>
          </a:xfrm>
          <a:prstGeom prst="flowChartMerge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dirty="0"/>
              <a:t>+  29</a:t>
            </a: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4139952" y="5180099"/>
            <a:ext cx="1584176" cy="685800"/>
          </a:xfrm>
          <a:prstGeom prst="flowChartMerge">
            <a:avLst/>
          </a:prstGeom>
          <a:solidFill>
            <a:srgbClr val="49C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b="1" dirty="0"/>
              <a:t>÷  3</a:t>
            </a: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4716016" y="5877272"/>
            <a:ext cx="1656184" cy="754360"/>
          </a:xfrm>
          <a:prstGeom prst="flowChartMer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ru-RU" sz="2400" dirty="0"/>
              <a:t>+  30</a:t>
            </a:r>
          </a:p>
        </p:txBody>
      </p:sp>
    </p:spTree>
    <p:extLst>
      <p:ext uri="{BB962C8B-B14F-4D97-AF65-F5344CB8AC3E}">
        <p14:creationId xmlns:p14="http://schemas.microsoft.com/office/powerpoint/2010/main" val="358409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-77788" y="4646614"/>
            <a:ext cx="9297988" cy="574675"/>
            <a:chOff x="-49" y="2927"/>
            <a:chExt cx="5857" cy="362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 rot="10847964" flipV="1">
              <a:off x="-49" y="2927"/>
              <a:ext cx="5857" cy="362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50000">
                  <a:srgbClr val="5F5F5F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9600" b="1">
                <a:latin typeface="Times New Roman" pitchFamily="18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auto">
            <a:xfrm>
              <a:off x="-24" y="3072"/>
              <a:ext cx="5832" cy="48"/>
            </a:xfrm>
            <a:custGeom>
              <a:avLst/>
              <a:gdLst>
                <a:gd name="T0" fmla="*/ 5952 w 5952"/>
                <a:gd name="T1" fmla="*/ 48 h 48"/>
                <a:gd name="T2" fmla="*/ 0 w 5952"/>
                <a:gd name="T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2" h="48">
                  <a:moveTo>
                    <a:pt x="5952" y="48"/>
                  </a:move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808080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8269270" y="4196046"/>
            <a:ext cx="2209800" cy="855663"/>
            <a:chOff x="5748" y="2341"/>
            <a:chExt cx="1884" cy="731"/>
          </a:xfrm>
        </p:grpSpPr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 rot="-169725">
              <a:off x="5933" y="2736"/>
              <a:ext cx="328" cy="322"/>
              <a:chOff x="2880" y="2016"/>
              <a:chExt cx="2016" cy="2016"/>
            </a:xfrm>
          </p:grpSpPr>
          <p:sp>
            <p:nvSpPr>
              <p:cNvPr id="35847" name="Oval 7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48" name="Oval 8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</a:endParaRPr>
              </a:p>
            </p:txBody>
          </p:sp>
          <p:sp>
            <p:nvSpPr>
              <p:cNvPr id="35849" name="Oval 9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0" name="Oval 10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1" name="Oval 11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2" name="Oval 12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3" name="Oval 13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4" name="Oval 14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6" name="Oval 16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7" name="Oval 17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 rot="-155749">
              <a:off x="5748" y="2341"/>
              <a:ext cx="1884" cy="731"/>
              <a:chOff x="1474" y="2432"/>
              <a:chExt cx="4038" cy="1633"/>
            </a:xfrm>
          </p:grpSpPr>
          <p:sp>
            <p:nvSpPr>
              <p:cNvPr id="35859" name="Freeform 19"/>
              <p:cNvSpPr>
                <a:spLocks/>
              </p:cNvSpPr>
              <p:nvPr/>
            </p:nvSpPr>
            <p:spPr bwMode="auto">
              <a:xfrm>
                <a:off x="3560" y="3339"/>
                <a:ext cx="1406" cy="454"/>
              </a:xfrm>
              <a:custGeom>
                <a:avLst/>
                <a:gdLst>
                  <a:gd name="T0" fmla="*/ 0 w 1406"/>
                  <a:gd name="T1" fmla="*/ 454 h 454"/>
                  <a:gd name="T2" fmla="*/ 317 w 1406"/>
                  <a:gd name="T3" fmla="*/ 227 h 454"/>
                  <a:gd name="T4" fmla="*/ 771 w 1406"/>
                  <a:gd name="T5" fmla="*/ 318 h 454"/>
                  <a:gd name="T6" fmla="*/ 1406 w 1406"/>
                  <a:gd name="T7" fmla="*/ 273 h 454"/>
                  <a:gd name="T8" fmla="*/ 1406 w 1406"/>
                  <a:gd name="T9" fmla="*/ 91 h 454"/>
                  <a:gd name="T10" fmla="*/ 952 w 1406"/>
                  <a:gd name="T11" fmla="*/ 0 h 454"/>
                  <a:gd name="T12" fmla="*/ 45 w 1406"/>
                  <a:gd name="T13" fmla="*/ 46 h 454"/>
                  <a:gd name="T14" fmla="*/ 45 w 1406"/>
                  <a:gd name="T15" fmla="*/ 40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6" h="454">
                    <a:moveTo>
                      <a:pt x="0" y="454"/>
                    </a:moveTo>
                    <a:lnTo>
                      <a:pt x="317" y="227"/>
                    </a:lnTo>
                    <a:lnTo>
                      <a:pt x="771" y="318"/>
                    </a:lnTo>
                    <a:lnTo>
                      <a:pt x="1406" y="273"/>
                    </a:lnTo>
                    <a:lnTo>
                      <a:pt x="1406" y="91"/>
                    </a:lnTo>
                    <a:lnTo>
                      <a:pt x="952" y="0"/>
                    </a:lnTo>
                    <a:lnTo>
                      <a:pt x="45" y="46"/>
                    </a:lnTo>
                    <a:lnTo>
                      <a:pt x="45" y="409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auto">
              <a:xfrm>
                <a:off x="2320" y="2614"/>
                <a:ext cx="216" cy="146"/>
              </a:xfrm>
              <a:custGeom>
                <a:avLst/>
                <a:gdLst>
                  <a:gd name="T0" fmla="*/ 106 w 216"/>
                  <a:gd name="T1" fmla="*/ 136 h 146"/>
                  <a:gd name="T2" fmla="*/ 72 w 216"/>
                  <a:gd name="T3" fmla="*/ 146 h 146"/>
                  <a:gd name="T4" fmla="*/ 0 w 216"/>
                  <a:gd name="T5" fmla="*/ 58 h 146"/>
                  <a:gd name="T6" fmla="*/ 106 w 216"/>
                  <a:gd name="T7" fmla="*/ 0 h 146"/>
                  <a:gd name="T8" fmla="*/ 216 w 216"/>
                  <a:gd name="T9" fmla="*/ 74 h 146"/>
                  <a:gd name="T10" fmla="*/ 136 w 216"/>
                  <a:gd name="T11" fmla="*/ 146 h 146"/>
                  <a:gd name="T12" fmla="*/ 106 w 216"/>
                  <a:gd name="T13" fmla="*/ 13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146">
                    <a:moveTo>
                      <a:pt x="106" y="136"/>
                    </a:moveTo>
                    <a:lnTo>
                      <a:pt x="72" y="146"/>
                    </a:lnTo>
                    <a:lnTo>
                      <a:pt x="0" y="58"/>
                    </a:lnTo>
                    <a:lnTo>
                      <a:pt x="106" y="0"/>
                    </a:lnTo>
                    <a:lnTo>
                      <a:pt x="216" y="74"/>
                    </a:lnTo>
                    <a:lnTo>
                      <a:pt x="136" y="146"/>
                    </a:lnTo>
                    <a:lnTo>
                      <a:pt x="106" y="1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auto">
              <a:xfrm>
                <a:off x="3107" y="2704"/>
                <a:ext cx="2389" cy="1089"/>
              </a:xfrm>
              <a:custGeom>
                <a:avLst/>
                <a:gdLst>
                  <a:gd name="T0" fmla="*/ 0 w 2389"/>
                  <a:gd name="T1" fmla="*/ 1089 h 1089"/>
                  <a:gd name="T2" fmla="*/ 499 w 2389"/>
                  <a:gd name="T3" fmla="*/ 1089 h 1089"/>
                  <a:gd name="T4" fmla="*/ 509 w 2389"/>
                  <a:gd name="T5" fmla="*/ 684 h 1089"/>
                  <a:gd name="T6" fmla="*/ 2358 w 2389"/>
                  <a:gd name="T7" fmla="*/ 771 h 1089"/>
                  <a:gd name="T8" fmla="*/ 2389 w 2389"/>
                  <a:gd name="T9" fmla="*/ 316 h 1089"/>
                  <a:gd name="T10" fmla="*/ 309 w 2389"/>
                  <a:gd name="T11" fmla="*/ 252 h 1089"/>
                  <a:gd name="T12" fmla="*/ 325 w 2389"/>
                  <a:gd name="T13" fmla="*/ 296 h 1089"/>
                  <a:gd name="T14" fmla="*/ 325 w 2389"/>
                  <a:gd name="T15" fmla="*/ 312 h 1089"/>
                  <a:gd name="T16" fmla="*/ 309 w 2389"/>
                  <a:gd name="T17" fmla="*/ 296 h 1089"/>
                  <a:gd name="T18" fmla="*/ 227 w 2389"/>
                  <a:gd name="T19" fmla="*/ 91 h 1089"/>
                  <a:gd name="T20" fmla="*/ 227 w 2389"/>
                  <a:gd name="T21" fmla="*/ 0 h 1089"/>
                  <a:gd name="T22" fmla="*/ 227 w 2389"/>
                  <a:gd name="T23" fmla="*/ 136 h 1089"/>
                  <a:gd name="T24" fmla="*/ 45 w 2389"/>
                  <a:gd name="T25" fmla="*/ 136 h 1089"/>
                  <a:gd name="T26" fmla="*/ 45 w 2389"/>
                  <a:gd name="T27" fmla="*/ 454 h 1089"/>
                  <a:gd name="T28" fmla="*/ 0 w 2389"/>
                  <a:gd name="T29" fmla="*/ 1089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9" h="1089">
                    <a:moveTo>
                      <a:pt x="0" y="1089"/>
                    </a:moveTo>
                    <a:lnTo>
                      <a:pt x="499" y="1089"/>
                    </a:lnTo>
                    <a:lnTo>
                      <a:pt x="509" y="684"/>
                    </a:lnTo>
                    <a:lnTo>
                      <a:pt x="2358" y="771"/>
                    </a:lnTo>
                    <a:lnTo>
                      <a:pt x="2389" y="316"/>
                    </a:lnTo>
                    <a:lnTo>
                      <a:pt x="309" y="252"/>
                    </a:lnTo>
                    <a:lnTo>
                      <a:pt x="325" y="296"/>
                    </a:lnTo>
                    <a:lnTo>
                      <a:pt x="325" y="312"/>
                    </a:lnTo>
                    <a:lnTo>
                      <a:pt x="309" y="296"/>
                    </a:lnTo>
                    <a:lnTo>
                      <a:pt x="227" y="91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45" y="136"/>
                    </a:lnTo>
                    <a:lnTo>
                      <a:pt x="45" y="454"/>
                    </a:lnTo>
                    <a:lnTo>
                      <a:pt x="0" y="108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auto">
              <a:xfrm>
                <a:off x="2536" y="2432"/>
                <a:ext cx="616" cy="1300"/>
              </a:xfrm>
              <a:custGeom>
                <a:avLst/>
                <a:gdLst>
                  <a:gd name="T0" fmla="*/ 56 w 616"/>
                  <a:gd name="T1" fmla="*/ 116 h 1300"/>
                  <a:gd name="T2" fmla="*/ 117 w 616"/>
                  <a:gd name="T3" fmla="*/ 46 h 1300"/>
                  <a:gd name="T4" fmla="*/ 184 w 616"/>
                  <a:gd name="T5" fmla="*/ 20 h 1300"/>
                  <a:gd name="T6" fmla="*/ 299 w 616"/>
                  <a:gd name="T7" fmla="*/ 0 h 1300"/>
                  <a:gd name="T8" fmla="*/ 504 w 616"/>
                  <a:gd name="T9" fmla="*/ 28 h 1300"/>
                  <a:gd name="T10" fmla="*/ 560 w 616"/>
                  <a:gd name="T11" fmla="*/ 36 h 1300"/>
                  <a:gd name="T12" fmla="*/ 600 w 616"/>
                  <a:gd name="T13" fmla="*/ 92 h 1300"/>
                  <a:gd name="T14" fmla="*/ 616 w 616"/>
                  <a:gd name="T15" fmla="*/ 272 h 1300"/>
                  <a:gd name="T16" fmla="*/ 571 w 616"/>
                  <a:gd name="T17" fmla="*/ 1089 h 1300"/>
                  <a:gd name="T18" fmla="*/ 480 w 616"/>
                  <a:gd name="T19" fmla="*/ 1134 h 1300"/>
                  <a:gd name="T20" fmla="*/ 464 w 616"/>
                  <a:gd name="T21" fmla="*/ 1300 h 1300"/>
                  <a:gd name="T22" fmla="*/ 152 w 616"/>
                  <a:gd name="T23" fmla="*/ 1284 h 1300"/>
                  <a:gd name="T24" fmla="*/ 104 w 616"/>
                  <a:gd name="T25" fmla="*/ 1116 h 1300"/>
                  <a:gd name="T26" fmla="*/ 24 w 616"/>
                  <a:gd name="T27" fmla="*/ 988 h 1300"/>
                  <a:gd name="T28" fmla="*/ 0 w 616"/>
                  <a:gd name="T29" fmla="*/ 980 h 1300"/>
                  <a:gd name="T30" fmla="*/ 72 w 616"/>
                  <a:gd name="T31" fmla="*/ 544 h 1300"/>
                  <a:gd name="T32" fmla="*/ 16 w 616"/>
                  <a:gd name="T33" fmla="*/ 492 h 1300"/>
                  <a:gd name="T34" fmla="*/ 0 w 616"/>
                  <a:gd name="T35" fmla="*/ 412 h 1300"/>
                  <a:gd name="T36" fmla="*/ 24 w 616"/>
                  <a:gd name="T37" fmla="*/ 332 h 1300"/>
                  <a:gd name="T38" fmla="*/ 64 w 616"/>
                  <a:gd name="T39" fmla="*/ 180 h 1300"/>
                  <a:gd name="T40" fmla="*/ 56 w 616"/>
                  <a:gd name="T41" fmla="*/ 116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6" h="1300">
                    <a:moveTo>
                      <a:pt x="56" y="116"/>
                    </a:moveTo>
                    <a:lnTo>
                      <a:pt x="117" y="46"/>
                    </a:lnTo>
                    <a:lnTo>
                      <a:pt x="184" y="20"/>
                    </a:lnTo>
                    <a:lnTo>
                      <a:pt x="299" y="0"/>
                    </a:lnTo>
                    <a:lnTo>
                      <a:pt x="504" y="28"/>
                    </a:lnTo>
                    <a:lnTo>
                      <a:pt x="560" y="36"/>
                    </a:lnTo>
                    <a:lnTo>
                      <a:pt x="600" y="92"/>
                    </a:lnTo>
                    <a:lnTo>
                      <a:pt x="616" y="272"/>
                    </a:lnTo>
                    <a:lnTo>
                      <a:pt x="571" y="1089"/>
                    </a:lnTo>
                    <a:lnTo>
                      <a:pt x="480" y="1134"/>
                    </a:lnTo>
                    <a:lnTo>
                      <a:pt x="464" y="1300"/>
                    </a:lnTo>
                    <a:lnTo>
                      <a:pt x="152" y="1284"/>
                    </a:lnTo>
                    <a:lnTo>
                      <a:pt x="104" y="1116"/>
                    </a:lnTo>
                    <a:lnTo>
                      <a:pt x="24" y="988"/>
                    </a:lnTo>
                    <a:lnTo>
                      <a:pt x="0" y="980"/>
                    </a:lnTo>
                    <a:lnTo>
                      <a:pt x="72" y="544"/>
                    </a:lnTo>
                    <a:lnTo>
                      <a:pt x="16" y="492"/>
                    </a:lnTo>
                    <a:lnTo>
                      <a:pt x="0" y="412"/>
                    </a:lnTo>
                    <a:lnTo>
                      <a:pt x="24" y="332"/>
                    </a:lnTo>
                    <a:lnTo>
                      <a:pt x="64" y="180"/>
                    </a:lnTo>
                    <a:lnTo>
                      <a:pt x="56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auto">
              <a:xfrm>
                <a:off x="1474" y="2750"/>
                <a:ext cx="1198" cy="1006"/>
              </a:xfrm>
              <a:custGeom>
                <a:avLst/>
                <a:gdLst>
                  <a:gd name="T0" fmla="*/ 1088 w 1198"/>
                  <a:gd name="T1" fmla="*/ 0 h 1006"/>
                  <a:gd name="T2" fmla="*/ 790 w 1198"/>
                  <a:gd name="T3" fmla="*/ 22 h 1006"/>
                  <a:gd name="T4" fmla="*/ 350 w 1198"/>
                  <a:gd name="T5" fmla="*/ 102 h 1006"/>
                  <a:gd name="T6" fmla="*/ 272 w 1198"/>
                  <a:gd name="T7" fmla="*/ 136 h 1006"/>
                  <a:gd name="T8" fmla="*/ 206 w 1198"/>
                  <a:gd name="T9" fmla="*/ 174 h 1006"/>
                  <a:gd name="T10" fmla="*/ 136 w 1198"/>
                  <a:gd name="T11" fmla="*/ 408 h 1006"/>
                  <a:gd name="T12" fmla="*/ 166 w 1198"/>
                  <a:gd name="T13" fmla="*/ 502 h 1006"/>
                  <a:gd name="T14" fmla="*/ 0 w 1198"/>
                  <a:gd name="T15" fmla="*/ 725 h 1006"/>
                  <a:gd name="T16" fmla="*/ 6 w 1198"/>
                  <a:gd name="T17" fmla="*/ 822 h 1006"/>
                  <a:gd name="T18" fmla="*/ 30 w 1198"/>
                  <a:gd name="T19" fmla="*/ 846 h 1006"/>
                  <a:gd name="T20" fmla="*/ 91 w 1198"/>
                  <a:gd name="T21" fmla="*/ 816 h 1006"/>
                  <a:gd name="T22" fmla="*/ 136 w 1198"/>
                  <a:gd name="T23" fmla="*/ 725 h 1006"/>
                  <a:gd name="T24" fmla="*/ 317 w 1198"/>
                  <a:gd name="T25" fmla="*/ 725 h 1006"/>
                  <a:gd name="T26" fmla="*/ 390 w 1198"/>
                  <a:gd name="T27" fmla="*/ 766 h 1006"/>
                  <a:gd name="T28" fmla="*/ 408 w 1198"/>
                  <a:gd name="T29" fmla="*/ 635 h 1006"/>
                  <a:gd name="T30" fmla="*/ 408 w 1198"/>
                  <a:gd name="T31" fmla="*/ 725 h 1006"/>
                  <a:gd name="T32" fmla="*/ 499 w 1198"/>
                  <a:gd name="T33" fmla="*/ 635 h 1006"/>
                  <a:gd name="T34" fmla="*/ 635 w 1198"/>
                  <a:gd name="T35" fmla="*/ 589 h 1006"/>
                  <a:gd name="T36" fmla="*/ 862 w 1198"/>
                  <a:gd name="T37" fmla="*/ 635 h 1006"/>
                  <a:gd name="T38" fmla="*/ 952 w 1198"/>
                  <a:gd name="T39" fmla="*/ 725 h 1006"/>
                  <a:gd name="T40" fmla="*/ 998 w 1198"/>
                  <a:gd name="T41" fmla="*/ 816 h 1006"/>
                  <a:gd name="T42" fmla="*/ 1043 w 1198"/>
                  <a:gd name="T43" fmla="*/ 771 h 1006"/>
                  <a:gd name="T44" fmla="*/ 1078 w 1198"/>
                  <a:gd name="T45" fmla="*/ 822 h 1006"/>
                  <a:gd name="T46" fmla="*/ 1126 w 1198"/>
                  <a:gd name="T47" fmla="*/ 910 h 1006"/>
                  <a:gd name="T48" fmla="*/ 1134 w 1198"/>
                  <a:gd name="T49" fmla="*/ 998 h 1006"/>
                  <a:gd name="T50" fmla="*/ 1198 w 1198"/>
                  <a:gd name="T51" fmla="*/ 1006 h 1006"/>
                  <a:gd name="T52" fmla="*/ 1182 w 1198"/>
                  <a:gd name="T53" fmla="*/ 910 h 1006"/>
                  <a:gd name="T54" fmla="*/ 1158 w 1198"/>
                  <a:gd name="T55" fmla="*/ 838 h 1006"/>
                  <a:gd name="T56" fmla="*/ 1126 w 1198"/>
                  <a:gd name="T57" fmla="*/ 774 h 1006"/>
                  <a:gd name="T58" fmla="*/ 1086 w 1198"/>
                  <a:gd name="T59" fmla="*/ 718 h 1006"/>
                  <a:gd name="T60" fmla="*/ 1043 w 1198"/>
                  <a:gd name="T61" fmla="*/ 680 h 1006"/>
                  <a:gd name="T62" fmla="*/ 1043 w 1198"/>
                  <a:gd name="T63" fmla="*/ 635 h 1006"/>
                  <a:gd name="T64" fmla="*/ 1070 w 1198"/>
                  <a:gd name="T65" fmla="*/ 526 h 1006"/>
                  <a:gd name="T66" fmla="*/ 1134 w 1198"/>
                  <a:gd name="T67" fmla="*/ 226 h 1006"/>
                  <a:gd name="T68" fmla="*/ 1070 w 1198"/>
                  <a:gd name="T69" fmla="*/ 158 h 1006"/>
                  <a:gd name="T70" fmla="*/ 1062 w 1198"/>
                  <a:gd name="T71" fmla="*/ 70 h 1006"/>
                  <a:gd name="T72" fmla="*/ 1088 w 1198"/>
                  <a:gd name="T7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8" h="1006">
                    <a:moveTo>
                      <a:pt x="1088" y="0"/>
                    </a:moveTo>
                    <a:lnTo>
                      <a:pt x="790" y="22"/>
                    </a:lnTo>
                    <a:lnTo>
                      <a:pt x="350" y="102"/>
                    </a:lnTo>
                    <a:lnTo>
                      <a:pt x="272" y="136"/>
                    </a:lnTo>
                    <a:lnTo>
                      <a:pt x="206" y="174"/>
                    </a:lnTo>
                    <a:lnTo>
                      <a:pt x="136" y="408"/>
                    </a:lnTo>
                    <a:lnTo>
                      <a:pt x="166" y="502"/>
                    </a:lnTo>
                    <a:lnTo>
                      <a:pt x="0" y="725"/>
                    </a:lnTo>
                    <a:lnTo>
                      <a:pt x="6" y="822"/>
                    </a:lnTo>
                    <a:lnTo>
                      <a:pt x="30" y="846"/>
                    </a:lnTo>
                    <a:lnTo>
                      <a:pt x="91" y="816"/>
                    </a:lnTo>
                    <a:lnTo>
                      <a:pt x="136" y="725"/>
                    </a:lnTo>
                    <a:lnTo>
                      <a:pt x="317" y="725"/>
                    </a:lnTo>
                    <a:lnTo>
                      <a:pt x="390" y="766"/>
                    </a:lnTo>
                    <a:lnTo>
                      <a:pt x="408" y="635"/>
                    </a:lnTo>
                    <a:lnTo>
                      <a:pt x="408" y="725"/>
                    </a:lnTo>
                    <a:lnTo>
                      <a:pt x="499" y="635"/>
                    </a:lnTo>
                    <a:lnTo>
                      <a:pt x="635" y="589"/>
                    </a:lnTo>
                    <a:lnTo>
                      <a:pt x="862" y="635"/>
                    </a:lnTo>
                    <a:lnTo>
                      <a:pt x="952" y="725"/>
                    </a:lnTo>
                    <a:lnTo>
                      <a:pt x="998" y="816"/>
                    </a:lnTo>
                    <a:lnTo>
                      <a:pt x="1043" y="771"/>
                    </a:lnTo>
                    <a:lnTo>
                      <a:pt x="1078" y="822"/>
                    </a:lnTo>
                    <a:lnTo>
                      <a:pt x="1126" y="910"/>
                    </a:lnTo>
                    <a:lnTo>
                      <a:pt x="1134" y="998"/>
                    </a:lnTo>
                    <a:lnTo>
                      <a:pt x="1198" y="1006"/>
                    </a:lnTo>
                    <a:lnTo>
                      <a:pt x="1182" y="910"/>
                    </a:lnTo>
                    <a:lnTo>
                      <a:pt x="1158" y="838"/>
                    </a:lnTo>
                    <a:lnTo>
                      <a:pt x="1126" y="774"/>
                    </a:lnTo>
                    <a:lnTo>
                      <a:pt x="1086" y="718"/>
                    </a:lnTo>
                    <a:lnTo>
                      <a:pt x="1043" y="680"/>
                    </a:lnTo>
                    <a:lnTo>
                      <a:pt x="1043" y="635"/>
                    </a:lnTo>
                    <a:lnTo>
                      <a:pt x="1070" y="526"/>
                    </a:lnTo>
                    <a:lnTo>
                      <a:pt x="1134" y="226"/>
                    </a:lnTo>
                    <a:lnTo>
                      <a:pt x="1070" y="158"/>
                    </a:lnTo>
                    <a:lnTo>
                      <a:pt x="1062" y="70"/>
                    </a:lnTo>
                    <a:lnTo>
                      <a:pt x="108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auto">
              <a:xfrm>
                <a:off x="1610" y="2931"/>
                <a:ext cx="974" cy="590"/>
              </a:xfrm>
              <a:custGeom>
                <a:avLst/>
                <a:gdLst>
                  <a:gd name="T0" fmla="*/ 91 w 974"/>
                  <a:gd name="T1" fmla="*/ 0 h 590"/>
                  <a:gd name="T2" fmla="*/ 150 w 974"/>
                  <a:gd name="T3" fmla="*/ 57 h 590"/>
                  <a:gd name="T4" fmla="*/ 246 w 974"/>
                  <a:gd name="T5" fmla="*/ 105 h 590"/>
                  <a:gd name="T6" fmla="*/ 408 w 974"/>
                  <a:gd name="T7" fmla="*/ 136 h 590"/>
                  <a:gd name="T8" fmla="*/ 726 w 974"/>
                  <a:gd name="T9" fmla="*/ 136 h 590"/>
                  <a:gd name="T10" fmla="*/ 974 w 974"/>
                  <a:gd name="T11" fmla="*/ 89 h 590"/>
                  <a:gd name="T12" fmla="*/ 952 w 974"/>
                  <a:gd name="T13" fmla="*/ 363 h 590"/>
                  <a:gd name="T14" fmla="*/ 862 w 974"/>
                  <a:gd name="T15" fmla="*/ 363 h 590"/>
                  <a:gd name="T16" fmla="*/ 635 w 974"/>
                  <a:gd name="T17" fmla="*/ 318 h 590"/>
                  <a:gd name="T18" fmla="*/ 317 w 974"/>
                  <a:gd name="T19" fmla="*/ 272 h 590"/>
                  <a:gd name="T20" fmla="*/ 91 w 974"/>
                  <a:gd name="T21" fmla="*/ 272 h 590"/>
                  <a:gd name="T22" fmla="*/ 0 w 974"/>
                  <a:gd name="T23" fmla="*/ 227 h 590"/>
                  <a:gd name="T24" fmla="*/ 45 w 974"/>
                  <a:gd name="T25" fmla="*/ 363 h 590"/>
                  <a:gd name="T26" fmla="*/ 227 w 974"/>
                  <a:gd name="T27" fmla="*/ 363 h 590"/>
                  <a:gd name="T28" fmla="*/ 408 w 974"/>
                  <a:gd name="T29" fmla="*/ 363 h 590"/>
                  <a:gd name="T30" fmla="*/ 678 w 974"/>
                  <a:gd name="T31" fmla="*/ 369 h 590"/>
                  <a:gd name="T32" fmla="*/ 806 w 974"/>
                  <a:gd name="T33" fmla="*/ 417 h 590"/>
                  <a:gd name="T34" fmla="*/ 862 w 974"/>
                  <a:gd name="T35" fmla="*/ 499 h 590"/>
                  <a:gd name="T36" fmla="*/ 907 w 974"/>
                  <a:gd name="T37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4" h="590">
                    <a:moveTo>
                      <a:pt x="91" y="0"/>
                    </a:moveTo>
                    <a:lnTo>
                      <a:pt x="150" y="57"/>
                    </a:lnTo>
                    <a:lnTo>
                      <a:pt x="246" y="105"/>
                    </a:lnTo>
                    <a:lnTo>
                      <a:pt x="408" y="136"/>
                    </a:lnTo>
                    <a:lnTo>
                      <a:pt x="726" y="136"/>
                    </a:lnTo>
                    <a:lnTo>
                      <a:pt x="974" y="89"/>
                    </a:lnTo>
                    <a:lnTo>
                      <a:pt x="952" y="363"/>
                    </a:lnTo>
                    <a:lnTo>
                      <a:pt x="862" y="363"/>
                    </a:lnTo>
                    <a:lnTo>
                      <a:pt x="635" y="318"/>
                    </a:lnTo>
                    <a:lnTo>
                      <a:pt x="317" y="272"/>
                    </a:lnTo>
                    <a:lnTo>
                      <a:pt x="91" y="272"/>
                    </a:lnTo>
                    <a:lnTo>
                      <a:pt x="0" y="227"/>
                    </a:lnTo>
                    <a:lnTo>
                      <a:pt x="45" y="363"/>
                    </a:lnTo>
                    <a:lnTo>
                      <a:pt x="227" y="363"/>
                    </a:lnTo>
                    <a:lnTo>
                      <a:pt x="408" y="363"/>
                    </a:lnTo>
                    <a:lnTo>
                      <a:pt x="678" y="369"/>
                    </a:lnTo>
                    <a:lnTo>
                      <a:pt x="806" y="417"/>
                    </a:lnTo>
                    <a:lnTo>
                      <a:pt x="862" y="499"/>
                    </a:lnTo>
                    <a:lnTo>
                      <a:pt x="907" y="590"/>
                    </a:lnTo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auto">
              <a:xfrm>
                <a:off x="2544" y="2614"/>
                <a:ext cx="109" cy="342"/>
              </a:xfrm>
              <a:custGeom>
                <a:avLst/>
                <a:gdLst>
                  <a:gd name="T0" fmla="*/ 64 w 109"/>
                  <a:gd name="T1" fmla="*/ 0 h 342"/>
                  <a:gd name="T2" fmla="*/ 109 w 109"/>
                  <a:gd name="T3" fmla="*/ 45 h 342"/>
                  <a:gd name="T4" fmla="*/ 40 w 109"/>
                  <a:gd name="T5" fmla="*/ 342 h 342"/>
                  <a:gd name="T6" fmla="*/ 0 w 109"/>
                  <a:gd name="T7" fmla="*/ 302 h 342"/>
                  <a:gd name="T8" fmla="*/ 0 w 109"/>
                  <a:gd name="T9" fmla="*/ 222 h 342"/>
                  <a:gd name="T10" fmla="*/ 18 w 109"/>
                  <a:gd name="T11" fmla="*/ 136 h 342"/>
                  <a:gd name="T12" fmla="*/ 64 w 109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342">
                    <a:moveTo>
                      <a:pt x="64" y="0"/>
                    </a:moveTo>
                    <a:lnTo>
                      <a:pt x="109" y="45"/>
                    </a:lnTo>
                    <a:lnTo>
                      <a:pt x="40" y="342"/>
                    </a:lnTo>
                    <a:lnTo>
                      <a:pt x="0" y="302"/>
                    </a:lnTo>
                    <a:lnTo>
                      <a:pt x="0" y="222"/>
                    </a:lnTo>
                    <a:lnTo>
                      <a:pt x="18" y="13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auto">
              <a:xfrm>
                <a:off x="2699" y="3566"/>
                <a:ext cx="293" cy="166"/>
              </a:xfrm>
              <a:custGeom>
                <a:avLst/>
                <a:gdLst>
                  <a:gd name="T0" fmla="*/ 272 w 293"/>
                  <a:gd name="T1" fmla="*/ 0 h 166"/>
                  <a:gd name="T2" fmla="*/ 0 w 293"/>
                  <a:gd name="T3" fmla="*/ 136 h 166"/>
                  <a:gd name="T4" fmla="*/ 0 w 293"/>
                  <a:gd name="T5" fmla="*/ 0 h 166"/>
                  <a:gd name="T6" fmla="*/ 293 w 293"/>
                  <a:gd name="T7" fmla="*/ 166 h 166"/>
                  <a:gd name="T8" fmla="*/ 272 w 293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66">
                    <a:moveTo>
                      <a:pt x="272" y="0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293" y="166"/>
                    </a:lnTo>
                    <a:lnTo>
                      <a:pt x="27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auto">
              <a:xfrm>
                <a:off x="2562" y="2659"/>
                <a:ext cx="499" cy="888"/>
              </a:xfrm>
              <a:custGeom>
                <a:avLst/>
                <a:gdLst>
                  <a:gd name="T0" fmla="*/ 446 w 499"/>
                  <a:gd name="T1" fmla="*/ 880 h 888"/>
                  <a:gd name="T2" fmla="*/ 270 w 499"/>
                  <a:gd name="T3" fmla="*/ 888 h 888"/>
                  <a:gd name="T4" fmla="*/ 46 w 499"/>
                  <a:gd name="T5" fmla="*/ 869 h 888"/>
                  <a:gd name="T6" fmla="*/ 0 w 499"/>
                  <a:gd name="T7" fmla="*/ 778 h 888"/>
                  <a:gd name="T8" fmla="*/ 46 w 499"/>
                  <a:gd name="T9" fmla="*/ 370 h 888"/>
                  <a:gd name="T10" fmla="*/ 137 w 499"/>
                  <a:gd name="T11" fmla="*/ 7 h 888"/>
                  <a:gd name="T12" fmla="*/ 198 w 499"/>
                  <a:gd name="T13" fmla="*/ 0 h 888"/>
                  <a:gd name="T14" fmla="*/ 273 w 499"/>
                  <a:gd name="T15" fmla="*/ 7 h 888"/>
                  <a:gd name="T16" fmla="*/ 390 w 499"/>
                  <a:gd name="T17" fmla="*/ 16 h 888"/>
                  <a:gd name="T18" fmla="*/ 499 w 499"/>
                  <a:gd name="T19" fmla="*/ 52 h 888"/>
                  <a:gd name="T20" fmla="*/ 499 w 499"/>
                  <a:gd name="T21" fmla="*/ 98 h 888"/>
                  <a:gd name="T22" fmla="*/ 446 w 499"/>
                  <a:gd name="T23" fmla="*/ 88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9" h="888">
                    <a:moveTo>
                      <a:pt x="446" y="880"/>
                    </a:moveTo>
                    <a:lnTo>
                      <a:pt x="270" y="888"/>
                    </a:lnTo>
                    <a:lnTo>
                      <a:pt x="46" y="869"/>
                    </a:lnTo>
                    <a:lnTo>
                      <a:pt x="0" y="778"/>
                    </a:lnTo>
                    <a:lnTo>
                      <a:pt x="46" y="370"/>
                    </a:lnTo>
                    <a:lnTo>
                      <a:pt x="137" y="7"/>
                    </a:lnTo>
                    <a:lnTo>
                      <a:pt x="198" y="0"/>
                    </a:lnTo>
                    <a:lnTo>
                      <a:pt x="273" y="7"/>
                    </a:lnTo>
                    <a:lnTo>
                      <a:pt x="390" y="16"/>
                    </a:lnTo>
                    <a:lnTo>
                      <a:pt x="499" y="52"/>
                    </a:lnTo>
                    <a:lnTo>
                      <a:pt x="499" y="98"/>
                    </a:lnTo>
                    <a:lnTo>
                      <a:pt x="446" y="88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8" name="Freeform 28" descr="Дуб"/>
              <p:cNvSpPr>
                <a:spLocks/>
              </p:cNvSpPr>
              <p:nvPr/>
            </p:nvSpPr>
            <p:spPr bwMode="auto">
              <a:xfrm>
                <a:off x="5464" y="2722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9" name="Freeform 29" descr="Дуб"/>
              <p:cNvSpPr>
                <a:spLocks/>
              </p:cNvSpPr>
              <p:nvPr/>
            </p:nvSpPr>
            <p:spPr bwMode="auto">
              <a:xfrm>
                <a:off x="3470" y="2913"/>
                <a:ext cx="2042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0" name="Freeform 30" descr="Дуб"/>
              <p:cNvSpPr>
                <a:spLocks/>
              </p:cNvSpPr>
              <p:nvPr/>
            </p:nvSpPr>
            <p:spPr bwMode="auto">
              <a:xfrm>
                <a:off x="3470" y="2659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1" name="Freeform 31" descr="Дуб"/>
              <p:cNvSpPr>
                <a:spLocks/>
              </p:cNvSpPr>
              <p:nvPr/>
            </p:nvSpPr>
            <p:spPr bwMode="auto">
              <a:xfrm>
                <a:off x="3969" y="2659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2" name="Freeform 32" descr="Дуб"/>
              <p:cNvSpPr>
                <a:spLocks/>
              </p:cNvSpPr>
              <p:nvPr/>
            </p:nvSpPr>
            <p:spPr bwMode="auto">
              <a:xfrm>
                <a:off x="4513" y="2659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3" name="Freeform 33" descr="Дуб"/>
              <p:cNvSpPr>
                <a:spLocks/>
              </p:cNvSpPr>
              <p:nvPr/>
            </p:nvSpPr>
            <p:spPr bwMode="auto">
              <a:xfrm>
                <a:off x="5012" y="2659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4" name="Freeform 34" descr="Дуб"/>
              <p:cNvSpPr>
                <a:spLocks/>
              </p:cNvSpPr>
              <p:nvPr/>
            </p:nvSpPr>
            <p:spPr bwMode="auto">
              <a:xfrm>
                <a:off x="3334" y="2448"/>
                <a:ext cx="47" cy="336"/>
              </a:xfrm>
              <a:custGeom>
                <a:avLst/>
                <a:gdLst>
                  <a:gd name="T0" fmla="*/ 32 w 47"/>
                  <a:gd name="T1" fmla="*/ 336 h 336"/>
                  <a:gd name="T2" fmla="*/ 47 w 47"/>
                  <a:gd name="T3" fmla="*/ 30 h 336"/>
                  <a:gd name="T4" fmla="*/ 16 w 47"/>
                  <a:gd name="T5" fmla="*/ 32 h 336"/>
                  <a:gd name="T6" fmla="*/ 26 w 47"/>
                  <a:gd name="T7" fmla="*/ 0 h 336"/>
                  <a:gd name="T8" fmla="*/ 0 w 47"/>
                  <a:gd name="T9" fmla="*/ 320 h 336"/>
                  <a:gd name="T10" fmla="*/ 32 w 47"/>
                  <a:gd name="T1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6">
                    <a:moveTo>
                      <a:pt x="32" y="336"/>
                    </a:moveTo>
                    <a:lnTo>
                      <a:pt x="47" y="30"/>
                    </a:lnTo>
                    <a:lnTo>
                      <a:pt x="16" y="32"/>
                    </a:lnTo>
                    <a:lnTo>
                      <a:pt x="26" y="0"/>
                    </a:lnTo>
                    <a:lnTo>
                      <a:pt x="0" y="320"/>
                    </a:lnTo>
                    <a:lnTo>
                      <a:pt x="32" y="33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5" name="Freeform 35" descr="Дуб"/>
              <p:cNvSpPr>
                <a:spLocks/>
              </p:cNvSpPr>
              <p:nvPr/>
            </p:nvSpPr>
            <p:spPr bwMode="auto">
              <a:xfrm>
                <a:off x="3360" y="2568"/>
                <a:ext cx="110" cy="272"/>
              </a:xfrm>
              <a:custGeom>
                <a:avLst/>
                <a:gdLst>
                  <a:gd name="T0" fmla="*/ 0 w 110"/>
                  <a:gd name="T1" fmla="*/ 0 h 272"/>
                  <a:gd name="T2" fmla="*/ 110 w 110"/>
                  <a:gd name="T3" fmla="*/ 182 h 272"/>
                  <a:gd name="T4" fmla="*/ 110 w 110"/>
                  <a:gd name="T5" fmla="*/ 272 h 272"/>
                  <a:gd name="T6" fmla="*/ 0 w 110"/>
                  <a:gd name="T7" fmla="*/ 80 h 272"/>
                  <a:gd name="T8" fmla="*/ 0 w 110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6" name="Freeform 36" descr="Дуб"/>
              <p:cNvSpPr>
                <a:spLocks/>
              </p:cNvSpPr>
              <p:nvPr/>
            </p:nvSpPr>
            <p:spPr bwMode="auto">
              <a:xfrm>
                <a:off x="3360" y="2704"/>
                <a:ext cx="110" cy="272"/>
              </a:xfrm>
              <a:custGeom>
                <a:avLst/>
                <a:gdLst>
                  <a:gd name="T0" fmla="*/ 0 w 110"/>
                  <a:gd name="T1" fmla="*/ 0 h 272"/>
                  <a:gd name="T2" fmla="*/ 110 w 110"/>
                  <a:gd name="T3" fmla="*/ 182 h 272"/>
                  <a:gd name="T4" fmla="*/ 110 w 110"/>
                  <a:gd name="T5" fmla="*/ 272 h 272"/>
                  <a:gd name="T6" fmla="*/ 0 w 110"/>
                  <a:gd name="T7" fmla="*/ 80 h 272"/>
                  <a:gd name="T8" fmla="*/ 0 w 110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7" name="Freeform 37" descr="Дуб"/>
              <p:cNvSpPr>
                <a:spLocks/>
              </p:cNvSpPr>
              <p:nvPr/>
            </p:nvSpPr>
            <p:spPr bwMode="auto">
              <a:xfrm>
                <a:off x="3379" y="2523"/>
                <a:ext cx="1678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8" name="Freeform 38" descr="Дуб"/>
              <p:cNvSpPr>
                <a:spLocks/>
              </p:cNvSpPr>
              <p:nvPr/>
            </p:nvSpPr>
            <p:spPr bwMode="auto">
              <a:xfrm>
                <a:off x="3368" y="2440"/>
                <a:ext cx="1689" cy="101"/>
              </a:xfrm>
              <a:custGeom>
                <a:avLst/>
                <a:gdLst>
                  <a:gd name="T0" fmla="*/ 1688 w 1689"/>
                  <a:gd name="T1" fmla="*/ 37 h 101"/>
                  <a:gd name="T2" fmla="*/ 0 w 1689"/>
                  <a:gd name="T3" fmla="*/ 0 h 101"/>
                  <a:gd name="T4" fmla="*/ 13 w 1689"/>
                  <a:gd name="T5" fmla="*/ 45 h 101"/>
                  <a:gd name="T6" fmla="*/ 1689 w 1689"/>
                  <a:gd name="T7" fmla="*/ 101 h 101"/>
                  <a:gd name="T8" fmla="*/ 1688 w 1689"/>
                  <a:gd name="T9" fmla="*/ 3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9" h="101">
                    <a:moveTo>
                      <a:pt x="1688" y="37"/>
                    </a:moveTo>
                    <a:lnTo>
                      <a:pt x="0" y="0"/>
                    </a:lnTo>
                    <a:lnTo>
                      <a:pt x="13" y="45"/>
                    </a:lnTo>
                    <a:lnTo>
                      <a:pt x="1689" y="101"/>
                    </a:lnTo>
                    <a:lnTo>
                      <a:pt x="1688" y="37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9" name="Freeform 39" descr="Дуб"/>
              <p:cNvSpPr>
                <a:spLocks/>
              </p:cNvSpPr>
              <p:nvPr/>
            </p:nvSpPr>
            <p:spPr bwMode="auto">
              <a:xfrm>
                <a:off x="3833" y="2432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0" name="Freeform 40" descr="Дуб"/>
              <p:cNvSpPr>
                <a:spLocks/>
              </p:cNvSpPr>
              <p:nvPr/>
            </p:nvSpPr>
            <p:spPr bwMode="auto">
              <a:xfrm>
                <a:off x="5057" y="2478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1" name="Freeform 41" descr="Дуб"/>
              <p:cNvSpPr>
                <a:spLocks/>
              </p:cNvSpPr>
              <p:nvPr/>
            </p:nvSpPr>
            <p:spPr bwMode="auto">
              <a:xfrm>
                <a:off x="4377" y="2432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2" name="Freeform 42" descr="Дуб"/>
              <p:cNvSpPr>
                <a:spLocks/>
              </p:cNvSpPr>
              <p:nvPr/>
            </p:nvSpPr>
            <p:spPr bwMode="auto">
              <a:xfrm>
                <a:off x="3470" y="2614"/>
                <a:ext cx="2042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3" name="Freeform 43" descr="Дуб"/>
              <p:cNvSpPr>
                <a:spLocks/>
              </p:cNvSpPr>
              <p:nvPr/>
            </p:nvSpPr>
            <p:spPr bwMode="auto">
              <a:xfrm>
                <a:off x="3470" y="2704"/>
                <a:ext cx="2042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4" name="Freeform 44" descr="Дуб"/>
              <p:cNvSpPr>
                <a:spLocks/>
              </p:cNvSpPr>
              <p:nvPr/>
            </p:nvSpPr>
            <p:spPr bwMode="auto">
              <a:xfrm flipH="1" flipV="1">
                <a:off x="3470" y="2795"/>
                <a:ext cx="2042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5" name="Freeform 45" descr="Дуб"/>
              <p:cNvSpPr>
                <a:spLocks/>
              </p:cNvSpPr>
              <p:nvPr/>
            </p:nvSpPr>
            <p:spPr bwMode="auto">
              <a:xfrm>
                <a:off x="3360" y="2432"/>
                <a:ext cx="110" cy="272"/>
              </a:xfrm>
              <a:custGeom>
                <a:avLst/>
                <a:gdLst>
                  <a:gd name="T0" fmla="*/ 0 w 110"/>
                  <a:gd name="T1" fmla="*/ 0 h 272"/>
                  <a:gd name="T2" fmla="*/ 110 w 110"/>
                  <a:gd name="T3" fmla="*/ 182 h 272"/>
                  <a:gd name="T4" fmla="*/ 110 w 110"/>
                  <a:gd name="T5" fmla="*/ 272 h 272"/>
                  <a:gd name="T6" fmla="*/ 0 w 110"/>
                  <a:gd name="T7" fmla="*/ 80 h 272"/>
                  <a:gd name="T8" fmla="*/ 0 w 110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6" name="Freeform 46" descr="Каштан"/>
              <p:cNvSpPr>
                <a:spLocks/>
              </p:cNvSpPr>
              <p:nvPr/>
            </p:nvSpPr>
            <p:spPr bwMode="auto">
              <a:xfrm>
                <a:off x="4967" y="3448"/>
                <a:ext cx="181" cy="617"/>
              </a:xfrm>
              <a:custGeom>
                <a:avLst/>
                <a:gdLst>
                  <a:gd name="T0" fmla="*/ 181 w 181"/>
                  <a:gd name="T1" fmla="*/ 27 h 617"/>
                  <a:gd name="T2" fmla="*/ 181 w 181"/>
                  <a:gd name="T3" fmla="*/ 345 h 617"/>
                  <a:gd name="T4" fmla="*/ 136 w 181"/>
                  <a:gd name="T5" fmla="*/ 617 h 617"/>
                  <a:gd name="T6" fmla="*/ 45 w 181"/>
                  <a:gd name="T7" fmla="*/ 481 h 617"/>
                  <a:gd name="T8" fmla="*/ 90 w 181"/>
                  <a:gd name="T9" fmla="*/ 254 h 617"/>
                  <a:gd name="T10" fmla="*/ 0 w 181"/>
                  <a:gd name="T11" fmla="*/ 27 h 617"/>
                  <a:gd name="T12" fmla="*/ 25 w 181"/>
                  <a:gd name="T13" fmla="*/ 0 h 617"/>
                  <a:gd name="T14" fmla="*/ 181 w 181"/>
                  <a:gd name="T15" fmla="*/ 2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617">
                    <a:moveTo>
                      <a:pt x="181" y="27"/>
                    </a:moveTo>
                    <a:lnTo>
                      <a:pt x="181" y="345"/>
                    </a:lnTo>
                    <a:lnTo>
                      <a:pt x="136" y="617"/>
                    </a:lnTo>
                    <a:lnTo>
                      <a:pt x="45" y="481"/>
                    </a:lnTo>
                    <a:lnTo>
                      <a:pt x="90" y="254"/>
                    </a:lnTo>
                    <a:lnTo>
                      <a:pt x="0" y="27"/>
                    </a:lnTo>
                    <a:lnTo>
                      <a:pt x="25" y="0"/>
                    </a:lnTo>
                    <a:lnTo>
                      <a:pt x="181" y="27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7" name="Freeform 47"/>
              <p:cNvSpPr>
                <a:spLocks/>
              </p:cNvSpPr>
              <p:nvPr/>
            </p:nvSpPr>
            <p:spPr bwMode="auto">
              <a:xfrm>
                <a:off x="5148" y="3475"/>
                <a:ext cx="227" cy="318"/>
              </a:xfrm>
              <a:custGeom>
                <a:avLst/>
                <a:gdLst>
                  <a:gd name="T0" fmla="*/ 0 w 227"/>
                  <a:gd name="T1" fmla="*/ 137 h 318"/>
                  <a:gd name="T2" fmla="*/ 181 w 227"/>
                  <a:gd name="T3" fmla="*/ 318 h 318"/>
                  <a:gd name="T4" fmla="*/ 227 w 227"/>
                  <a:gd name="T5" fmla="*/ 227 h 318"/>
                  <a:gd name="T6" fmla="*/ 136 w 227"/>
                  <a:gd name="T7" fmla="*/ 137 h 318"/>
                  <a:gd name="T8" fmla="*/ 136 w 227"/>
                  <a:gd name="T9" fmla="*/ 91 h 318"/>
                  <a:gd name="T10" fmla="*/ 136 w 227"/>
                  <a:gd name="T11" fmla="*/ 46 h 318"/>
                  <a:gd name="T12" fmla="*/ 181 w 227"/>
                  <a:gd name="T13" fmla="*/ 0 h 318"/>
                  <a:gd name="T14" fmla="*/ 0 w 227"/>
                  <a:gd name="T15" fmla="*/ 0 h 318"/>
                  <a:gd name="T16" fmla="*/ 0 w 227"/>
                  <a:gd name="T17" fmla="*/ 91 h 318"/>
                  <a:gd name="T18" fmla="*/ 0 w 227"/>
                  <a:gd name="T19" fmla="*/ 13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318">
                    <a:moveTo>
                      <a:pt x="0" y="137"/>
                    </a:moveTo>
                    <a:lnTo>
                      <a:pt x="181" y="318"/>
                    </a:lnTo>
                    <a:lnTo>
                      <a:pt x="227" y="227"/>
                    </a:lnTo>
                    <a:lnTo>
                      <a:pt x="136" y="137"/>
                    </a:lnTo>
                    <a:lnTo>
                      <a:pt x="136" y="91"/>
                    </a:lnTo>
                    <a:lnTo>
                      <a:pt x="136" y="46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1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8" name="Oval 48"/>
              <p:cNvSpPr>
                <a:spLocks noChangeArrowheads="1"/>
              </p:cNvSpPr>
              <p:nvPr/>
            </p:nvSpPr>
            <p:spPr bwMode="auto">
              <a:xfrm rot="-4776019">
                <a:off x="5306" y="3725"/>
                <a:ext cx="91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9" name="Oval 49"/>
              <p:cNvSpPr>
                <a:spLocks noChangeArrowheads="1"/>
              </p:cNvSpPr>
              <p:nvPr/>
            </p:nvSpPr>
            <p:spPr bwMode="auto">
              <a:xfrm>
                <a:off x="2336" y="2659"/>
                <a:ext cx="181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0" name="Freeform 50"/>
              <p:cNvSpPr>
                <a:spLocks/>
              </p:cNvSpPr>
              <p:nvPr/>
            </p:nvSpPr>
            <p:spPr bwMode="auto">
              <a:xfrm>
                <a:off x="2640" y="2704"/>
                <a:ext cx="376" cy="318"/>
              </a:xfrm>
              <a:custGeom>
                <a:avLst/>
                <a:gdLst>
                  <a:gd name="T0" fmla="*/ 0 w 376"/>
                  <a:gd name="T1" fmla="*/ 284 h 318"/>
                  <a:gd name="T2" fmla="*/ 160 w 376"/>
                  <a:gd name="T3" fmla="*/ 316 h 318"/>
                  <a:gd name="T4" fmla="*/ 331 w 376"/>
                  <a:gd name="T5" fmla="*/ 318 h 318"/>
                  <a:gd name="T6" fmla="*/ 352 w 376"/>
                  <a:gd name="T7" fmla="*/ 188 h 318"/>
                  <a:gd name="T8" fmla="*/ 376 w 376"/>
                  <a:gd name="T9" fmla="*/ 46 h 318"/>
                  <a:gd name="T10" fmla="*/ 264 w 376"/>
                  <a:gd name="T11" fmla="*/ 20 h 318"/>
                  <a:gd name="T12" fmla="*/ 104 w 376"/>
                  <a:gd name="T13" fmla="*/ 0 h 318"/>
                  <a:gd name="T14" fmla="*/ 64 w 376"/>
                  <a:gd name="T15" fmla="*/ 36 h 318"/>
                  <a:gd name="T16" fmla="*/ 16 w 376"/>
                  <a:gd name="T17" fmla="*/ 196 h 318"/>
                  <a:gd name="T18" fmla="*/ 0 w 376"/>
                  <a:gd name="T19" fmla="*/ 284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18">
                    <a:moveTo>
                      <a:pt x="0" y="284"/>
                    </a:moveTo>
                    <a:cubicBezTo>
                      <a:pt x="24" y="284"/>
                      <a:pt x="108" y="309"/>
                      <a:pt x="160" y="316"/>
                    </a:cubicBezTo>
                    <a:lnTo>
                      <a:pt x="331" y="318"/>
                    </a:lnTo>
                    <a:lnTo>
                      <a:pt x="352" y="188"/>
                    </a:lnTo>
                    <a:lnTo>
                      <a:pt x="376" y="46"/>
                    </a:lnTo>
                    <a:lnTo>
                      <a:pt x="264" y="20"/>
                    </a:lnTo>
                    <a:lnTo>
                      <a:pt x="104" y="0"/>
                    </a:lnTo>
                    <a:lnTo>
                      <a:pt x="64" y="36"/>
                    </a:lnTo>
                    <a:lnTo>
                      <a:pt x="16" y="196"/>
                    </a:lnTo>
                    <a:lnTo>
                      <a:pt x="0" y="28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1" name="Freeform 51"/>
              <p:cNvSpPr>
                <a:spLocks/>
              </p:cNvSpPr>
              <p:nvPr/>
            </p:nvSpPr>
            <p:spPr bwMode="auto">
              <a:xfrm>
                <a:off x="3304" y="2795"/>
                <a:ext cx="176" cy="237"/>
              </a:xfrm>
              <a:custGeom>
                <a:avLst/>
                <a:gdLst>
                  <a:gd name="T0" fmla="*/ 176 w 176"/>
                  <a:gd name="T1" fmla="*/ 157 h 237"/>
                  <a:gd name="T2" fmla="*/ 128 w 176"/>
                  <a:gd name="T3" fmla="*/ 237 h 237"/>
                  <a:gd name="T4" fmla="*/ 0 w 176"/>
                  <a:gd name="T5" fmla="*/ 29 h 237"/>
                  <a:gd name="T6" fmla="*/ 30 w 176"/>
                  <a:gd name="T7" fmla="*/ 0 h 237"/>
                  <a:gd name="T8" fmla="*/ 166 w 176"/>
                  <a:gd name="T9" fmla="*/ 13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37">
                    <a:moveTo>
                      <a:pt x="176" y="157"/>
                    </a:moveTo>
                    <a:lnTo>
                      <a:pt x="128" y="237"/>
                    </a:lnTo>
                    <a:lnTo>
                      <a:pt x="0" y="29"/>
                    </a:lnTo>
                    <a:lnTo>
                      <a:pt x="30" y="0"/>
                    </a:lnTo>
                    <a:lnTo>
                      <a:pt x="166" y="136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2" name="Freeform 52"/>
              <p:cNvSpPr>
                <a:spLocks/>
              </p:cNvSpPr>
              <p:nvPr/>
            </p:nvSpPr>
            <p:spPr bwMode="auto">
              <a:xfrm>
                <a:off x="3160" y="2984"/>
                <a:ext cx="2320" cy="117"/>
              </a:xfrm>
              <a:custGeom>
                <a:avLst/>
                <a:gdLst>
                  <a:gd name="T0" fmla="*/ 0 w 2320"/>
                  <a:gd name="T1" fmla="*/ 0 h 117"/>
                  <a:gd name="T2" fmla="*/ 2304 w 2320"/>
                  <a:gd name="T3" fmla="*/ 48 h 117"/>
                  <a:gd name="T4" fmla="*/ 2320 w 2320"/>
                  <a:gd name="T5" fmla="*/ 117 h 117"/>
                  <a:gd name="T6" fmla="*/ 0 w 2320"/>
                  <a:gd name="T7" fmla="*/ 8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0" h="117">
                    <a:moveTo>
                      <a:pt x="0" y="0"/>
                    </a:moveTo>
                    <a:lnTo>
                      <a:pt x="2304" y="48"/>
                    </a:lnTo>
                    <a:lnTo>
                      <a:pt x="2320" y="117"/>
                    </a:lnTo>
                    <a:lnTo>
                      <a:pt x="0" y="80"/>
                    </a:lnTo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3" name="Freeform 53"/>
              <p:cNvSpPr>
                <a:spLocks/>
              </p:cNvSpPr>
              <p:nvPr/>
            </p:nvSpPr>
            <p:spPr bwMode="auto">
              <a:xfrm rot="1229960">
                <a:off x="2971" y="3067"/>
                <a:ext cx="49" cy="149"/>
              </a:xfrm>
              <a:custGeom>
                <a:avLst/>
                <a:gdLst>
                  <a:gd name="T0" fmla="*/ 0 w 49"/>
                  <a:gd name="T1" fmla="*/ 0 h 149"/>
                  <a:gd name="T2" fmla="*/ 0 w 49"/>
                  <a:gd name="T3" fmla="*/ 91 h 149"/>
                  <a:gd name="T4" fmla="*/ 49 w 49"/>
                  <a:gd name="T5" fmla="*/ 149 h 149"/>
                  <a:gd name="T6" fmla="*/ 0 w 49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49">
                    <a:moveTo>
                      <a:pt x="0" y="0"/>
                    </a:moveTo>
                    <a:lnTo>
                      <a:pt x="0" y="91"/>
                    </a:lnTo>
                    <a:lnTo>
                      <a:pt x="49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4" name="Oval 54"/>
              <p:cNvSpPr>
                <a:spLocks noChangeArrowheads="1"/>
              </p:cNvSpPr>
              <p:nvPr/>
            </p:nvSpPr>
            <p:spPr bwMode="auto">
              <a:xfrm>
                <a:off x="1747" y="2976"/>
                <a:ext cx="90" cy="1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895" name="Group 55"/>
              <p:cNvGrpSpPr>
                <a:grpSpLocks/>
              </p:cNvGrpSpPr>
              <p:nvPr/>
            </p:nvGrpSpPr>
            <p:grpSpPr bwMode="auto">
              <a:xfrm rot="423203">
                <a:off x="5420" y="3274"/>
                <a:ext cx="89" cy="201"/>
                <a:chOff x="4551" y="2197"/>
                <a:chExt cx="38" cy="90"/>
              </a:xfrm>
            </p:grpSpPr>
            <p:sp>
              <p:nvSpPr>
                <p:cNvPr id="35896" name="Rectangle 56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7" name="Rectangle 57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8" name="Rectangle 58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899" name="Group 59"/>
              <p:cNvGrpSpPr>
                <a:grpSpLocks/>
              </p:cNvGrpSpPr>
              <p:nvPr/>
            </p:nvGrpSpPr>
            <p:grpSpPr bwMode="auto">
              <a:xfrm rot="712727">
                <a:off x="2517" y="2840"/>
                <a:ext cx="227" cy="279"/>
                <a:chOff x="1270" y="1027"/>
                <a:chExt cx="164" cy="188"/>
              </a:xfrm>
            </p:grpSpPr>
            <p:sp>
              <p:nvSpPr>
                <p:cNvPr id="35900" name="Freeform 60"/>
                <p:cNvSpPr>
                  <a:spLocks/>
                </p:cNvSpPr>
                <p:nvPr/>
              </p:nvSpPr>
              <p:spPr bwMode="auto">
                <a:xfrm rot="423203">
                  <a:off x="1270" y="1078"/>
                  <a:ext cx="118" cy="137"/>
                </a:xfrm>
                <a:custGeom>
                  <a:avLst/>
                  <a:gdLst>
                    <a:gd name="T0" fmla="*/ 84 w 96"/>
                    <a:gd name="T1" fmla="*/ 0 h 111"/>
                    <a:gd name="T2" fmla="*/ 0 w 96"/>
                    <a:gd name="T3" fmla="*/ 111 h 111"/>
                    <a:gd name="T4" fmla="*/ 30 w 96"/>
                    <a:gd name="T5" fmla="*/ 105 h 111"/>
                    <a:gd name="T6" fmla="*/ 96 w 96"/>
                    <a:gd name="T7" fmla="*/ 3 h 111"/>
                    <a:gd name="T8" fmla="*/ 84 w 96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11">
                      <a:moveTo>
                        <a:pt x="84" y="0"/>
                      </a:moveTo>
                      <a:lnTo>
                        <a:pt x="0" y="111"/>
                      </a:lnTo>
                      <a:lnTo>
                        <a:pt x="30" y="105"/>
                      </a:lnTo>
                      <a:lnTo>
                        <a:pt x="96" y="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6350" cap="flat" cmpd="sng">
                  <a:solidFill>
                    <a:schemeClr val="tx2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901" name="Oval 61"/>
                <p:cNvSpPr>
                  <a:spLocks noChangeArrowheads="1"/>
                </p:cNvSpPr>
                <p:nvPr/>
              </p:nvSpPr>
              <p:spPr bwMode="auto">
                <a:xfrm rot="59094">
                  <a:off x="1383" y="1027"/>
                  <a:ext cx="51" cy="86"/>
                </a:xfrm>
                <a:prstGeom prst="ellipse">
                  <a:avLst/>
                </a:prstGeom>
                <a:solidFill>
                  <a:schemeClr val="accent1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8100" dir="162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902" name="Group 62"/>
              <p:cNvGrpSpPr>
                <a:grpSpLocks/>
              </p:cNvGrpSpPr>
              <p:nvPr/>
            </p:nvGrpSpPr>
            <p:grpSpPr bwMode="auto">
              <a:xfrm rot="423203">
                <a:off x="3107" y="3566"/>
                <a:ext cx="89" cy="201"/>
                <a:chOff x="4551" y="2197"/>
                <a:chExt cx="38" cy="90"/>
              </a:xfrm>
            </p:grpSpPr>
            <p:sp>
              <p:nvSpPr>
                <p:cNvPr id="35903" name="Rectangle 63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04" name="Rectangle 64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05" name="Rectangle 65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906" name="Group 66"/>
              <p:cNvGrpSpPr>
                <a:grpSpLocks/>
              </p:cNvGrpSpPr>
              <p:nvPr/>
            </p:nvGrpSpPr>
            <p:grpSpPr bwMode="auto">
              <a:xfrm rot="-4976797">
                <a:off x="1711" y="3147"/>
                <a:ext cx="89" cy="201"/>
                <a:chOff x="4551" y="2197"/>
                <a:chExt cx="38" cy="90"/>
              </a:xfrm>
            </p:grpSpPr>
            <p:sp>
              <p:nvSpPr>
                <p:cNvPr id="35907" name="Rectangle 67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08" name="Rectangle 68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09" name="Rectangle 69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910" name="Group 70"/>
            <p:cNvGrpSpPr>
              <a:grpSpLocks/>
            </p:cNvGrpSpPr>
            <p:nvPr/>
          </p:nvGrpSpPr>
          <p:grpSpPr bwMode="auto">
            <a:xfrm rot="-169725">
              <a:off x="6813" y="2736"/>
              <a:ext cx="326" cy="322"/>
              <a:chOff x="2880" y="2016"/>
              <a:chExt cx="2016" cy="2016"/>
            </a:xfrm>
          </p:grpSpPr>
          <p:sp>
            <p:nvSpPr>
              <p:cNvPr id="35911" name="Oval 71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2" name="Oval 72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</a:endParaRPr>
              </a:p>
            </p:txBody>
          </p:sp>
          <p:sp>
            <p:nvSpPr>
              <p:cNvPr id="35913" name="Oval 73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4" name="Oval 74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5" name="Oval 75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6" name="Oval 76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7" name="Oval 77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8" name="Oval 78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9" name="Oval 79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0" name="Oval 80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1" name="Oval 81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922" name="Group 82"/>
            <p:cNvGrpSpPr>
              <a:grpSpLocks/>
            </p:cNvGrpSpPr>
            <p:nvPr/>
          </p:nvGrpSpPr>
          <p:grpSpPr bwMode="auto">
            <a:xfrm rot="-169725">
              <a:off x="7149" y="2736"/>
              <a:ext cx="326" cy="323"/>
              <a:chOff x="2880" y="2016"/>
              <a:chExt cx="2016" cy="2016"/>
            </a:xfrm>
          </p:grpSpPr>
          <p:sp>
            <p:nvSpPr>
              <p:cNvPr id="35923" name="Oval 83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4" name="Oval 84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</a:endParaRPr>
              </a:p>
            </p:txBody>
          </p:sp>
          <p:sp>
            <p:nvSpPr>
              <p:cNvPr id="35925" name="Oval 85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6" name="Oval 86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7" name="Oval 87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8" name="Oval 88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9" name="Oval 89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0" name="Oval 90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1" name="Oval 91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2" name="Oval 92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3" name="Oval 93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5935" name="Rectangle 95"/>
          <p:cNvSpPr>
            <a:spLocks noChangeArrowheads="1"/>
          </p:cNvSpPr>
          <p:nvPr/>
        </p:nvSpPr>
        <p:spPr bwMode="auto">
          <a:xfrm>
            <a:off x="3733801" y="5257801"/>
            <a:ext cx="1871356" cy="77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180 км</a:t>
            </a:r>
          </a:p>
        </p:txBody>
      </p:sp>
      <p:sp>
        <p:nvSpPr>
          <p:cNvPr id="35936" name="Freeform 96"/>
          <p:cNvSpPr>
            <a:spLocks/>
          </p:cNvSpPr>
          <p:nvPr/>
        </p:nvSpPr>
        <p:spPr bwMode="auto">
          <a:xfrm>
            <a:off x="366713" y="3454401"/>
            <a:ext cx="8256587" cy="1533525"/>
          </a:xfrm>
          <a:custGeom>
            <a:avLst/>
            <a:gdLst>
              <a:gd name="T0" fmla="*/ 1 w 5201"/>
              <a:gd name="T1" fmla="*/ 80 h 966"/>
              <a:gd name="T2" fmla="*/ 0 w 5201"/>
              <a:gd name="T3" fmla="*/ 966 h 966"/>
              <a:gd name="T4" fmla="*/ 5201 w 5201"/>
              <a:gd name="T5" fmla="*/ 928 h 966"/>
              <a:gd name="T6" fmla="*/ 5201 w 5201"/>
              <a:gd name="T7" fmla="*/ 0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01" h="966">
                <a:moveTo>
                  <a:pt x="1" y="80"/>
                </a:moveTo>
                <a:lnTo>
                  <a:pt x="0" y="966"/>
                </a:lnTo>
                <a:lnTo>
                  <a:pt x="5201" y="928"/>
                </a:lnTo>
                <a:lnTo>
                  <a:pt x="5201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ru-RU"/>
          </a:p>
        </p:txBody>
      </p:sp>
      <p:grpSp>
        <p:nvGrpSpPr>
          <p:cNvPr id="35937" name="Group 97"/>
          <p:cNvGrpSpPr>
            <a:grpSpLocks/>
          </p:cNvGrpSpPr>
          <p:nvPr/>
        </p:nvGrpSpPr>
        <p:grpSpPr bwMode="auto">
          <a:xfrm>
            <a:off x="381000" y="2819400"/>
            <a:ext cx="2133600" cy="763588"/>
            <a:chOff x="240" y="2256"/>
            <a:chExt cx="1344" cy="481"/>
          </a:xfrm>
        </p:grpSpPr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240" y="2256"/>
              <a:ext cx="13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 км/ч</a:t>
              </a:r>
            </a:p>
          </p:txBody>
        </p:sp>
        <p:sp>
          <p:nvSpPr>
            <p:cNvPr id="35939" name="Freeform 99"/>
            <p:cNvSpPr>
              <a:spLocks/>
            </p:cNvSpPr>
            <p:nvPr/>
          </p:nvSpPr>
          <p:spPr bwMode="auto">
            <a:xfrm>
              <a:off x="240" y="2736"/>
              <a:ext cx="1160" cy="1"/>
            </a:xfrm>
            <a:custGeom>
              <a:avLst/>
              <a:gdLst>
                <a:gd name="T0" fmla="*/ 0 w 1160"/>
                <a:gd name="T1" fmla="*/ 0 h 1"/>
                <a:gd name="T2" fmla="*/ 1160 w 116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0" h="1">
                  <a:moveTo>
                    <a:pt x="0" y="0"/>
                  </a:moveTo>
                  <a:lnTo>
                    <a:pt x="1160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940" name="Group 100"/>
          <p:cNvGrpSpPr>
            <a:grpSpLocks/>
          </p:cNvGrpSpPr>
          <p:nvPr/>
        </p:nvGrpSpPr>
        <p:grpSpPr bwMode="auto">
          <a:xfrm>
            <a:off x="6705600" y="2667000"/>
            <a:ext cx="2133600" cy="839788"/>
            <a:chOff x="4224" y="2160"/>
            <a:chExt cx="1344" cy="529"/>
          </a:xfrm>
        </p:grpSpPr>
        <p:sp>
          <p:nvSpPr>
            <p:cNvPr id="35941" name="Freeform 101"/>
            <p:cNvSpPr>
              <a:spLocks/>
            </p:cNvSpPr>
            <p:nvPr/>
          </p:nvSpPr>
          <p:spPr bwMode="auto">
            <a:xfrm>
              <a:off x="4560" y="2688"/>
              <a:ext cx="848" cy="1"/>
            </a:xfrm>
            <a:custGeom>
              <a:avLst/>
              <a:gdLst>
                <a:gd name="T0" fmla="*/ 848 w 848"/>
                <a:gd name="T1" fmla="*/ 0 h 1"/>
                <a:gd name="T2" fmla="*/ 0 w 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8" h="1">
                  <a:moveTo>
                    <a:pt x="848" y="0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4224" y="2160"/>
              <a:ext cx="13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40 км/ч</a:t>
              </a:r>
            </a:p>
          </p:txBody>
        </p:sp>
      </p:grpSp>
      <p:grpSp>
        <p:nvGrpSpPr>
          <p:cNvPr id="35943" name="Group 103"/>
          <p:cNvGrpSpPr>
            <a:grpSpLocks/>
          </p:cNvGrpSpPr>
          <p:nvPr/>
        </p:nvGrpSpPr>
        <p:grpSpPr bwMode="auto">
          <a:xfrm>
            <a:off x="4724401" y="3733801"/>
            <a:ext cx="1447800" cy="1295400"/>
            <a:chOff x="2976" y="2880"/>
            <a:chExt cx="912" cy="816"/>
          </a:xfrm>
        </p:grpSpPr>
        <p:grpSp>
          <p:nvGrpSpPr>
            <p:cNvPr id="35944" name="Group 104"/>
            <p:cNvGrpSpPr>
              <a:grpSpLocks/>
            </p:cNvGrpSpPr>
            <p:nvPr/>
          </p:nvGrpSpPr>
          <p:grpSpPr bwMode="auto">
            <a:xfrm>
              <a:off x="2976" y="2880"/>
              <a:ext cx="768" cy="816"/>
              <a:chOff x="2496" y="1968"/>
              <a:chExt cx="768" cy="816"/>
            </a:xfrm>
          </p:grpSpPr>
          <p:grpSp>
            <p:nvGrpSpPr>
              <p:cNvPr id="35945" name="Group 105"/>
              <p:cNvGrpSpPr>
                <a:grpSpLocks/>
              </p:cNvGrpSpPr>
              <p:nvPr/>
            </p:nvGrpSpPr>
            <p:grpSpPr bwMode="auto">
              <a:xfrm>
                <a:off x="2496" y="2640"/>
                <a:ext cx="336" cy="144"/>
                <a:chOff x="4752" y="4032"/>
                <a:chExt cx="336" cy="144"/>
              </a:xfrm>
            </p:grpSpPr>
            <p:sp>
              <p:nvSpPr>
                <p:cNvPr id="35946" name="Oval 106"/>
                <p:cNvSpPr>
                  <a:spLocks noChangeArrowheads="1"/>
                </p:cNvSpPr>
                <p:nvPr/>
              </p:nvSpPr>
              <p:spPr bwMode="auto">
                <a:xfrm>
                  <a:off x="4752" y="4061"/>
                  <a:ext cx="336" cy="1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47" name="Oval 107"/>
                <p:cNvSpPr>
                  <a:spLocks noChangeArrowheads="1"/>
                </p:cNvSpPr>
                <p:nvPr/>
              </p:nvSpPr>
              <p:spPr bwMode="auto">
                <a:xfrm>
                  <a:off x="4798" y="4046"/>
                  <a:ext cx="259" cy="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48" name="Oval 108"/>
                <p:cNvSpPr>
                  <a:spLocks noChangeArrowheads="1"/>
                </p:cNvSpPr>
                <p:nvPr/>
              </p:nvSpPr>
              <p:spPr bwMode="auto">
                <a:xfrm>
                  <a:off x="4828" y="4032"/>
                  <a:ext cx="184" cy="4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49" name="Freeform 109"/>
              <p:cNvSpPr>
                <a:spLocks/>
              </p:cNvSpPr>
              <p:nvPr/>
            </p:nvSpPr>
            <p:spPr bwMode="auto">
              <a:xfrm>
                <a:off x="2632" y="1968"/>
                <a:ext cx="632" cy="672"/>
              </a:xfrm>
              <a:custGeom>
                <a:avLst/>
                <a:gdLst>
                  <a:gd name="T0" fmla="*/ 20 w 1009"/>
                  <a:gd name="T1" fmla="*/ 419 h 664"/>
                  <a:gd name="T2" fmla="*/ 176 w 1009"/>
                  <a:gd name="T3" fmla="*/ 415 h 664"/>
                  <a:gd name="T4" fmla="*/ 1009 w 1009"/>
                  <a:gd name="T5" fmla="*/ 394 h 664"/>
                  <a:gd name="T6" fmla="*/ 830 w 1009"/>
                  <a:gd name="T7" fmla="*/ 208 h 664"/>
                  <a:gd name="T8" fmla="*/ 944 w 1009"/>
                  <a:gd name="T9" fmla="*/ 0 h 664"/>
                  <a:gd name="T10" fmla="*/ 0 w 1009"/>
                  <a:gd name="T11" fmla="*/ 38 h 664"/>
                  <a:gd name="T12" fmla="*/ 33 w 1009"/>
                  <a:gd name="T13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9" h="664">
                    <a:moveTo>
                      <a:pt x="20" y="419"/>
                    </a:moveTo>
                    <a:lnTo>
                      <a:pt x="176" y="415"/>
                    </a:lnTo>
                    <a:lnTo>
                      <a:pt x="1009" y="394"/>
                    </a:lnTo>
                    <a:lnTo>
                      <a:pt x="830" y="208"/>
                    </a:lnTo>
                    <a:lnTo>
                      <a:pt x="944" y="0"/>
                    </a:lnTo>
                    <a:lnTo>
                      <a:pt x="0" y="38"/>
                    </a:lnTo>
                    <a:lnTo>
                      <a:pt x="33" y="664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950" name="Text Box 110"/>
            <p:cNvSpPr txBox="1">
              <a:spLocks noChangeArrowheads="1"/>
            </p:cNvSpPr>
            <p:nvPr/>
          </p:nvSpPr>
          <p:spPr bwMode="auto">
            <a:xfrm rot="-192859">
              <a:off x="3092" y="2880"/>
              <a:ext cx="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 ч</a:t>
              </a:r>
            </a:p>
          </p:txBody>
        </p:sp>
      </p:grpSp>
      <p:grpSp>
        <p:nvGrpSpPr>
          <p:cNvPr id="35951" name="Group 111"/>
          <p:cNvGrpSpPr>
            <a:grpSpLocks/>
          </p:cNvGrpSpPr>
          <p:nvPr/>
        </p:nvGrpSpPr>
        <p:grpSpPr bwMode="auto">
          <a:xfrm>
            <a:off x="-1493838" y="4419600"/>
            <a:ext cx="1493838" cy="685800"/>
            <a:chOff x="-1469" y="2592"/>
            <a:chExt cx="1469" cy="672"/>
          </a:xfrm>
        </p:grpSpPr>
        <p:grpSp>
          <p:nvGrpSpPr>
            <p:cNvPr id="35952" name="Group 112"/>
            <p:cNvGrpSpPr>
              <a:grpSpLocks/>
            </p:cNvGrpSpPr>
            <p:nvPr/>
          </p:nvGrpSpPr>
          <p:grpSpPr bwMode="auto">
            <a:xfrm rot="881" flipH="1">
              <a:off x="-1469" y="2592"/>
              <a:ext cx="1469" cy="638"/>
              <a:chOff x="1000" y="835"/>
              <a:chExt cx="1871" cy="794"/>
            </a:xfrm>
          </p:grpSpPr>
          <p:sp>
            <p:nvSpPr>
              <p:cNvPr id="35953" name="Freeform 113"/>
              <p:cNvSpPr>
                <a:spLocks/>
              </p:cNvSpPr>
              <p:nvPr/>
            </p:nvSpPr>
            <p:spPr bwMode="auto">
              <a:xfrm>
                <a:off x="1010" y="835"/>
                <a:ext cx="1859" cy="794"/>
              </a:xfrm>
              <a:custGeom>
                <a:avLst/>
                <a:gdLst>
                  <a:gd name="T0" fmla="*/ 3173 w 3416"/>
                  <a:gd name="T1" fmla="*/ 85 h 1511"/>
                  <a:gd name="T2" fmla="*/ 2965 w 3416"/>
                  <a:gd name="T3" fmla="*/ 85 h 1511"/>
                  <a:gd name="T4" fmla="*/ 1525 w 3416"/>
                  <a:gd name="T5" fmla="*/ 5 h 1511"/>
                  <a:gd name="T6" fmla="*/ 469 w 3416"/>
                  <a:gd name="T7" fmla="*/ 117 h 1511"/>
                  <a:gd name="T8" fmla="*/ 357 w 3416"/>
                  <a:gd name="T9" fmla="*/ 133 h 1511"/>
                  <a:gd name="T10" fmla="*/ 325 w 3416"/>
                  <a:gd name="T11" fmla="*/ 245 h 1511"/>
                  <a:gd name="T12" fmla="*/ 293 w 3416"/>
                  <a:gd name="T13" fmla="*/ 613 h 1511"/>
                  <a:gd name="T14" fmla="*/ 293 w 3416"/>
                  <a:gd name="T15" fmla="*/ 773 h 1511"/>
                  <a:gd name="T16" fmla="*/ 229 w 3416"/>
                  <a:gd name="T17" fmla="*/ 869 h 1511"/>
                  <a:gd name="T18" fmla="*/ 53 w 3416"/>
                  <a:gd name="T19" fmla="*/ 933 h 1511"/>
                  <a:gd name="T20" fmla="*/ 5 w 3416"/>
                  <a:gd name="T21" fmla="*/ 1173 h 1511"/>
                  <a:gd name="T22" fmla="*/ 21 w 3416"/>
                  <a:gd name="T23" fmla="*/ 1397 h 1511"/>
                  <a:gd name="T24" fmla="*/ 101 w 3416"/>
                  <a:gd name="T25" fmla="*/ 1493 h 1511"/>
                  <a:gd name="T26" fmla="*/ 405 w 3416"/>
                  <a:gd name="T27" fmla="*/ 1493 h 1511"/>
                  <a:gd name="T28" fmla="*/ 481 w 3416"/>
                  <a:gd name="T29" fmla="*/ 1481 h 1511"/>
                  <a:gd name="T30" fmla="*/ 511 w 3416"/>
                  <a:gd name="T31" fmla="*/ 1313 h 1511"/>
                  <a:gd name="T32" fmla="*/ 607 w 3416"/>
                  <a:gd name="T33" fmla="*/ 1235 h 1511"/>
                  <a:gd name="T34" fmla="*/ 739 w 3416"/>
                  <a:gd name="T35" fmla="*/ 1199 h 1511"/>
                  <a:gd name="T36" fmla="*/ 871 w 3416"/>
                  <a:gd name="T37" fmla="*/ 1235 h 1511"/>
                  <a:gd name="T38" fmla="*/ 949 w 3416"/>
                  <a:gd name="T39" fmla="*/ 1301 h 1511"/>
                  <a:gd name="T40" fmla="*/ 1027 w 3416"/>
                  <a:gd name="T41" fmla="*/ 1439 h 1511"/>
                  <a:gd name="T42" fmla="*/ 1051 w 3416"/>
                  <a:gd name="T43" fmla="*/ 1451 h 1511"/>
                  <a:gd name="T44" fmla="*/ 1717 w 3416"/>
                  <a:gd name="T45" fmla="*/ 1445 h 1511"/>
                  <a:gd name="T46" fmla="*/ 2374 w 3416"/>
                  <a:gd name="T47" fmla="*/ 1436 h 1511"/>
                  <a:gd name="T48" fmla="*/ 2404 w 3416"/>
                  <a:gd name="T49" fmla="*/ 1412 h 1511"/>
                  <a:gd name="T50" fmla="*/ 2410 w 3416"/>
                  <a:gd name="T51" fmla="*/ 1352 h 1511"/>
                  <a:gd name="T52" fmla="*/ 2482 w 3416"/>
                  <a:gd name="T53" fmla="*/ 1226 h 1511"/>
                  <a:gd name="T54" fmla="*/ 2650 w 3416"/>
                  <a:gd name="T55" fmla="*/ 1154 h 1511"/>
                  <a:gd name="T56" fmla="*/ 2794 w 3416"/>
                  <a:gd name="T57" fmla="*/ 1184 h 1511"/>
                  <a:gd name="T58" fmla="*/ 2890 w 3416"/>
                  <a:gd name="T59" fmla="*/ 1280 h 1511"/>
                  <a:gd name="T60" fmla="*/ 2926 w 3416"/>
                  <a:gd name="T61" fmla="*/ 1388 h 1511"/>
                  <a:gd name="T62" fmla="*/ 2944 w 3416"/>
                  <a:gd name="T63" fmla="*/ 1406 h 1511"/>
                  <a:gd name="T64" fmla="*/ 3221 w 3416"/>
                  <a:gd name="T65" fmla="*/ 1397 h 1511"/>
                  <a:gd name="T66" fmla="*/ 3365 w 3416"/>
                  <a:gd name="T67" fmla="*/ 1317 h 1511"/>
                  <a:gd name="T68" fmla="*/ 3413 w 3416"/>
                  <a:gd name="T69" fmla="*/ 773 h 1511"/>
                  <a:gd name="T70" fmla="*/ 3349 w 3416"/>
                  <a:gd name="T71" fmla="*/ 149 h 1511"/>
                  <a:gd name="T72" fmla="*/ 3173 w 3416"/>
                  <a:gd name="T73" fmla="*/ 85 h 1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16" h="1511">
                    <a:moveTo>
                      <a:pt x="3173" y="85"/>
                    </a:moveTo>
                    <a:cubicBezTo>
                      <a:pt x="3109" y="74"/>
                      <a:pt x="3240" y="98"/>
                      <a:pt x="2965" y="85"/>
                    </a:cubicBezTo>
                    <a:cubicBezTo>
                      <a:pt x="2690" y="72"/>
                      <a:pt x="1941" y="0"/>
                      <a:pt x="1525" y="5"/>
                    </a:cubicBezTo>
                    <a:cubicBezTo>
                      <a:pt x="1109" y="10"/>
                      <a:pt x="664" y="96"/>
                      <a:pt x="469" y="117"/>
                    </a:cubicBezTo>
                    <a:cubicBezTo>
                      <a:pt x="274" y="138"/>
                      <a:pt x="381" y="112"/>
                      <a:pt x="357" y="133"/>
                    </a:cubicBezTo>
                    <a:cubicBezTo>
                      <a:pt x="333" y="154"/>
                      <a:pt x="336" y="165"/>
                      <a:pt x="325" y="245"/>
                    </a:cubicBezTo>
                    <a:cubicBezTo>
                      <a:pt x="314" y="325"/>
                      <a:pt x="298" y="525"/>
                      <a:pt x="293" y="613"/>
                    </a:cubicBezTo>
                    <a:cubicBezTo>
                      <a:pt x="288" y="701"/>
                      <a:pt x="304" y="730"/>
                      <a:pt x="293" y="773"/>
                    </a:cubicBezTo>
                    <a:cubicBezTo>
                      <a:pt x="282" y="816"/>
                      <a:pt x="269" y="842"/>
                      <a:pt x="229" y="869"/>
                    </a:cubicBezTo>
                    <a:cubicBezTo>
                      <a:pt x="189" y="896"/>
                      <a:pt x="90" y="882"/>
                      <a:pt x="53" y="933"/>
                    </a:cubicBezTo>
                    <a:cubicBezTo>
                      <a:pt x="16" y="984"/>
                      <a:pt x="10" y="1096"/>
                      <a:pt x="5" y="1173"/>
                    </a:cubicBezTo>
                    <a:cubicBezTo>
                      <a:pt x="0" y="1250"/>
                      <a:pt x="5" y="1344"/>
                      <a:pt x="21" y="1397"/>
                    </a:cubicBezTo>
                    <a:cubicBezTo>
                      <a:pt x="37" y="1450"/>
                      <a:pt x="37" y="1477"/>
                      <a:pt x="101" y="1493"/>
                    </a:cubicBezTo>
                    <a:cubicBezTo>
                      <a:pt x="165" y="1509"/>
                      <a:pt x="342" y="1495"/>
                      <a:pt x="405" y="1493"/>
                    </a:cubicBezTo>
                    <a:cubicBezTo>
                      <a:pt x="468" y="1491"/>
                      <a:pt x="463" y="1511"/>
                      <a:pt x="481" y="1481"/>
                    </a:cubicBezTo>
                    <a:cubicBezTo>
                      <a:pt x="499" y="1451"/>
                      <a:pt x="490" y="1354"/>
                      <a:pt x="511" y="1313"/>
                    </a:cubicBezTo>
                    <a:cubicBezTo>
                      <a:pt x="532" y="1272"/>
                      <a:pt x="569" y="1254"/>
                      <a:pt x="607" y="1235"/>
                    </a:cubicBezTo>
                    <a:cubicBezTo>
                      <a:pt x="645" y="1216"/>
                      <a:pt x="695" y="1199"/>
                      <a:pt x="739" y="1199"/>
                    </a:cubicBezTo>
                    <a:cubicBezTo>
                      <a:pt x="783" y="1199"/>
                      <a:pt x="836" y="1218"/>
                      <a:pt x="871" y="1235"/>
                    </a:cubicBezTo>
                    <a:cubicBezTo>
                      <a:pt x="906" y="1252"/>
                      <a:pt x="923" y="1267"/>
                      <a:pt x="949" y="1301"/>
                    </a:cubicBezTo>
                    <a:cubicBezTo>
                      <a:pt x="975" y="1335"/>
                      <a:pt x="1010" y="1414"/>
                      <a:pt x="1027" y="1439"/>
                    </a:cubicBezTo>
                    <a:cubicBezTo>
                      <a:pt x="1044" y="1464"/>
                      <a:pt x="936" y="1450"/>
                      <a:pt x="1051" y="1451"/>
                    </a:cubicBezTo>
                    <a:cubicBezTo>
                      <a:pt x="1166" y="1452"/>
                      <a:pt x="1497" y="1447"/>
                      <a:pt x="1717" y="1445"/>
                    </a:cubicBezTo>
                    <a:cubicBezTo>
                      <a:pt x="1937" y="1443"/>
                      <a:pt x="2259" y="1441"/>
                      <a:pt x="2374" y="1436"/>
                    </a:cubicBezTo>
                    <a:cubicBezTo>
                      <a:pt x="2489" y="1431"/>
                      <a:pt x="2398" y="1426"/>
                      <a:pt x="2404" y="1412"/>
                    </a:cubicBezTo>
                    <a:cubicBezTo>
                      <a:pt x="2410" y="1398"/>
                      <a:pt x="2397" y="1383"/>
                      <a:pt x="2410" y="1352"/>
                    </a:cubicBezTo>
                    <a:cubicBezTo>
                      <a:pt x="2423" y="1321"/>
                      <a:pt x="2442" y="1259"/>
                      <a:pt x="2482" y="1226"/>
                    </a:cubicBezTo>
                    <a:cubicBezTo>
                      <a:pt x="2522" y="1193"/>
                      <a:pt x="2598" y="1161"/>
                      <a:pt x="2650" y="1154"/>
                    </a:cubicBezTo>
                    <a:cubicBezTo>
                      <a:pt x="2702" y="1147"/>
                      <a:pt x="2754" y="1163"/>
                      <a:pt x="2794" y="1184"/>
                    </a:cubicBezTo>
                    <a:cubicBezTo>
                      <a:pt x="2834" y="1205"/>
                      <a:pt x="2868" y="1246"/>
                      <a:pt x="2890" y="1280"/>
                    </a:cubicBezTo>
                    <a:cubicBezTo>
                      <a:pt x="2912" y="1314"/>
                      <a:pt x="2917" y="1367"/>
                      <a:pt x="2926" y="1388"/>
                    </a:cubicBezTo>
                    <a:cubicBezTo>
                      <a:pt x="2935" y="1409"/>
                      <a:pt x="2895" y="1405"/>
                      <a:pt x="2944" y="1406"/>
                    </a:cubicBezTo>
                    <a:cubicBezTo>
                      <a:pt x="2993" y="1407"/>
                      <a:pt x="3151" y="1412"/>
                      <a:pt x="3221" y="1397"/>
                    </a:cubicBezTo>
                    <a:cubicBezTo>
                      <a:pt x="3291" y="1382"/>
                      <a:pt x="3333" y="1421"/>
                      <a:pt x="3365" y="1317"/>
                    </a:cubicBezTo>
                    <a:cubicBezTo>
                      <a:pt x="3397" y="1213"/>
                      <a:pt x="3416" y="968"/>
                      <a:pt x="3413" y="773"/>
                    </a:cubicBezTo>
                    <a:cubicBezTo>
                      <a:pt x="3410" y="578"/>
                      <a:pt x="3384" y="266"/>
                      <a:pt x="3349" y="149"/>
                    </a:cubicBezTo>
                    <a:cubicBezTo>
                      <a:pt x="3314" y="32"/>
                      <a:pt x="3237" y="96"/>
                      <a:pt x="3173" y="8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chemeClr val="accent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954" name="Group 114"/>
              <p:cNvGrpSpPr>
                <a:grpSpLocks/>
              </p:cNvGrpSpPr>
              <p:nvPr/>
            </p:nvGrpSpPr>
            <p:grpSpPr bwMode="auto">
              <a:xfrm>
                <a:off x="1763" y="1003"/>
                <a:ext cx="357" cy="254"/>
                <a:chOff x="3475" y="1139"/>
                <a:chExt cx="656" cy="482"/>
              </a:xfrm>
            </p:grpSpPr>
            <p:sp>
              <p:nvSpPr>
                <p:cNvPr id="35955" name="Freeform 115"/>
                <p:cNvSpPr>
                  <a:spLocks/>
                </p:cNvSpPr>
                <p:nvPr/>
              </p:nvSpPr>
              <p:spPr bwMode="auto">
                <a:xfrm>
                  <a:off x="3475" y="1139"/>
                  <a:ext cx="656" cy="482"/>
                </a:xfrm>
                <a:custGeom>
                  <a:avLst/>
                  <a:gdLst>
                    <a:gd name="T0" fmla="*/ 117 w 336"/>
                    <a:gd name="T1" fmla="*/ 5 h 562"/>
                    <a:gd name="T2" fmla="*/ 261 w 336"/>
                    <a:gd name="T3" fmla="*/ 5 h 562"/>
                    <a:gd name="T4" fmla="*/ 325 w 336"/>
                    <a:gd name="T5" fmla="*/ 37 h 562"/>
                    <a:gd name="T6" fmla="*/ 325 w 336"/>
                    <a:gd name="T7" fmla="*/ 149 h 562"/>
                    <a:gd name="T8" fmla="*/ 325 w 336"/>
                    <a:gd name="T9" fmla="*/ 469 h 562"/>
                    <a:gd name="T10" fmla="*/ 277 w 336"/>
                    <a:gd name="T11" fmla="*/ 549 h 562"/>
                    <a:gd name="T12" fmla="*/ 165 w 336"/>
                    <a:gd name="T13" fmla="*/ 549 h 562"/>
                    <a:gd name="T14" fmla="*/ 117 w 336"/>
                    <a:gd name="T15" fmla="*/ 549 h 562"/>
                    <a:gd name="T16" fmla="*/ 37 w 336"/>
                    <a:gd name="T17" fmla="*/ 549 h 562"/>
                    <a:gd name="T18" fmla="*/ 5 w 336"/>
                    <a:gd name="T19" fmla="*/ 469 h 562"/>
                    <a:gd name="T20" fmla="*/ 5 w 336"/>
                    <a:gd name="T21" fmla="*/ 309 h 562"/>
                    <a:gd name="T22" fmla="*/ 5 w 336"/>
                    <a:gd name="T23" fmla="*/ 85 h 562"/>
                    <a:gd name="T24" fmla="*/ 21 w 336"/>
                    <a:gd name="T25" fmla="*/ 21 h 562"/>
                    <a:gd name="T26" fmla="*/ 69 w 336"/>
                    <a:gd name="T27" fmla="*/ 5 h 562"/>
                    <a:gd name="T28" fmla="*/ 197 w 336"/>
                    <a:gd name="T29" fmla="*/ 5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6" h="562">
                      <a:moveTo>
                        <a:pt x="117" y="5"/>
                      </a:moveTo>
                      <a:cubicBezTo>
                        <a:pt x="171" y="2"/>
                        <a:pt x="226" y="0"/>
                        <a:pt x="261" y="5"/>
                      </a:cubicBezTo>
                      <a:cubicBezTo>
                        <a:pt x="296" y="10"/>
                        <a:pt x="314" y="13"/>
                        <a:pt x="325" y="37"/>
                      </a:cubicBezTo>
                      <a:cubicBezTo>
                        <a:pt x="336" y="61"/>
                        <a:pt x="325" y="77"/>
                        <a:pt x="325" y="149"/>
                      </a:cubicBezTo>
                      <a:cubicBezTo>
                        <a:pt x="325" y="221"/>
                        <a:pt x="333" y="402"/>
                        <a:pt x="325" y="469"/>
                      </a:cubicBezTo>
                      <a:cubicBezTo>
                        <a:pt x="317" y="536"/>
                        <a:pt x="304" y="536"/>
                        <a:pt x="277" y="549"/>
                      </a:cubicBezTo>
                      <a:cubicBezTo>
                        <a:pt x="250" y="562"/>
                        <a:pt x="192" y="549"/>
                        <a:pt x="165" y="549"/>
                      </a:cubicBezTo>
                      <a:cubicBezTo>
                        <a:pt x="138" y="549"/>
                        <a:pt x="138" y="549"/>
                        <a:pt x="117" y="549"/>
                      </a:cubicBezTo>
                      <a:cubicBezTo>
                        <a:pt x="96" y="549"/>
                        <a:pt x="56" y="562"/>
                        <a:pt x="37" y="549"/>
                      </a:cubicBezTo>
                      <a:cubicBezTo>
                        <a:pt x="18" y="536"/>
                        <a:pt x="10" y="509"/>
                        <a:pt x="5" y="469"/>
                      </a:cubicBezTo>
                      <a:cubicBezTo>
                        <a:pt x="0" y="429"/>
                        <a:pt x="5" y="373"/>
                        <a:pt x="5" y="309"/>
                      </a:cubicBezTo>
                      <a:cubicBezTo>
                        <a:pt x="5" y="245"/>
                        <a:pt x="2" y="133"/>
                        <a:pt x="5" y="85"/>
                      </a:cubicBezTo>
                      <a:cubicBezTo>
                        <a:pt x="8" y="37"/>
                        <a:pt x="10" y="34"/>
                        <a:pt x="21" y="21"/>
                      </a:cubicBezTo>
                      <a:cubicBezTo>
                        <a:pt x="32" y="8"/>
                        <a:pt x="40" y="8"/>
                        <a:pt x="69" y="5"/>
                      </a:cubicBezTo>
                      <a:cubicBezTo>
                        <a:pt x="98" y="2"/>
                        <a:pt x="147" y="3"/>
                        <a:pt x="197" y="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956" name="Freeform 116"/>
                <p:cNvSpPr>
                  <a:spLocks/>
                </p:cNvSpPr>
                <p:nvPr/>
              </p:nvSpPr>
              <p:spPr bwMode="auto">
                <a:xfrm>
                  <a:off x="3768" y="1144"/>
                  <a:ext cx="48" cy="464"/>
                </a:xfrm>
                <a:custGeom>
                  <a:avLst/>
                  <a:gdLst>
                    <a:gd name="T0" fmla="*/ 32 w 48"/>
                    <a:gd name="T1" fmla="*/ 0 h 464"/>
                    <a:gd name="T2" fmla="*/ 48 w 48"/>
                    <a:gd name="T3" fmla="*/ 464 h 464"/>
                    <a:gd name="T4" fmla="*/ 0 w 48"/>
                    <a:gd name="T5" fmla="*/ 464 h 464"/>
                    <a:gd name="T6" fmla="*/ 0 w 48"/>
                    <a:gd name="T7" fmla="*/ 0 h 464"/>
                    <a:gd name="T8" fmla="*/ 32 w 48"/>
                    <a:gd name="T9" fmla="*/ 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64">
                      <a:moveTo>
                        <a:pt x="32" y="0"/>
                      </a:moveTo>
                      <a:lnTo>
                        <a:pt x="48" y="464"/>
                      </a:lnTo>
                      <a:lnTo>
                        <a:pt x="0" y="464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957" name="Group 117"/>
              <p:cNvGrpSpPr>
                <a:grpSpLocks/>
              </p:cNvGrpSpPr>
              <p:nvPr/>
            </p:nvGrpSpPr>
            <p:grpSpPr bwMode="auto">
              <a:xfrm>
                <a:off x="2138" y="1003"/>
                <a:ext cx="357" cy="254"/>
                <a:chOff x="3475" y="1139"/>
                <a:chExt cx="656" cy="482"/>
              </a:xfrm>
            </p:grpSpPr>
            <p:sp>
              <p:nvSpPr>
                <p:cNvPr id="35958" name="Freeform 118"/>
                <p:cNvSpPr>
                  <a:spLocks/>
                </p:cNvSpPr>
                <p:nvPr/>
              </p:nvSpPr>
              <p:spPr bwMode="auto">
                <a:xfrm>
                  <a:off x="3475" y="1139"/>
                  <a:ext cx="656" cy="482"/>
                </a:xfrm>
                <a:custGeom>
                  <a:avLst/>
                  <a:gdLst>
                    <a:gd name="T0" fmla="*/ 117 w 336"/>
                    <a:gd name="T1" fmla="*/ 5 h 562"/>
                    <a:gd name="T2" fmla="*/ 261 w 336"/>
                    <a:gd name="T3" fmla="*/ 5 h 562"/>
                    <a:gd name="T4" fmla="*/ 325 w 336"/>
                    <a:gd name="T5" fmla="*/ 37 h 562"/>
                    <a:gd name="T6" fmla="*/ 325 w 336"/>
                    <a:gd name="T7" fmla="*/ 149 h 562"/>
                    <a:gd name="T8" fmla="*/ 325 w 336"/>
                    <a:gd name="T9" fmla="*/ 469 h 562"/>
                    <a:gd name="T10" fmla="*/ 277 w 336"/>
                    <a:gd name="T11" fmla="*/ 549 h 562"/>
                    <a:gd name="T12" fmla="*/ 165 w 336"/>
                    <a:gd name="T13" fmla="*/ 549 h 562"/>
                    <a:gd name="T14" fmla="*/ 117 w 336"/>
                    <a:gd name="T15" fmla="*/ 549 h 562"/>
                    <a:gd name="T16" fmla="*/ 37 w 336"/>
                    <a:gd name="T17" fmla="*/ 549 h 562"/>
                    <a:gd name="T18" fmla="*/ 5 w 336"/>
                    <a:gd name="T19" fmla="*/ 469 h 562"/>
                    <a:gd name="T20" fmla="*/ 5 w 336"/>
                    <a:gd name="T21" fmla="*/ 309 h 562"/>
                    <a:gd name="T22" fmla="*/ 5 w 336"/>
                    <a:gd name="T23" fmla="*/ 85 h 562"/>
                    <a:gd name="T24" fmla="*/ 21 w 336"/>
                    <a:gd name="T25" fmla="*/ 21 h 562"/>
                    <a:gd name="T26" fmla="*/ 69 w 336"/>
                    <a:gd name="T27" fmla="*/ 5 h 562"/>
                    <a:gd name="T28" fmla="*/ 197 w 336"/>
                    <a:gd name="T29" fmla="*/ 5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6" h="562">
                      <a:moveTo>
                        <a:pt x="117" y="5"/>
                      </a:moveTo>
                      <a:cubicBezTo>
                        <a:pt x="171" y="2"/>
                        <a:pt x="226" y="0"/>
                        <a:pt x="261" y="5"/>
                      </a:cubicBezTo>
                      <a:cubicBezTo>
                        <a:pt x="296" y="10"/>
                        <a:pt x="314" y="13"/>
                        <a:pt x="325" y="37"/>
                      </a:cubicBezTo>
                      <a:cubicBezTo>
                        <a:pt x="336" y="61"/>
                        <a:pt x="325" y="77"/>
                        <a:pt x="325" y="149"/>
                      </a:cubicBezTo>
                      <a:cubicBezTo>
                        <a:pt x="325" y="221"/>
                        <a:pt x="333" y="402"/>
                        <a:pt x="325" y="469"/>
                      </a:cubicBezTo>
                      <a:cubicBezTo>
                        <a:pt x="317" y="536"/>
                        <a:pt x="304" y="536"/>
                        <a:pt x="277" y="549"/>
                      </a:cubicBezTo>
                      <a:cubicBezTo>
                        <a:pt x="250" y="562"/>
                        <a:pt x="192" y="549"/>
                        <a:pt x="165" y="549"/>
                      </a:cubicBezTo>
                      <a:cubicBezTo>
                        <a:pt x="138" y="549"/>
                        <a:pt x="138" y="549"/>
                        <a:pt x="117" y="549"/>
                      </a:cubicBezTo>
                      <a:cubicBezTo>
                        <a:pt x="96" y="549"/>
                        <a:pt x="56" y="562"/>
                        <a:pt x="37" y="549"/>
                      </a:cubicBezTo>
                      <a:cubicBezTo>
                        <a:pt x="18" y="536"/>
                        <a:pt x="10" y="509"/>
                        <a:pt x="5" y="469"/>
                      </a:cubicBezTo>
                      <a:cubicBezTo>
                        <a:pt x="0" y="429"/>
                        <a:pt x="5" y="373"/>
                        <a:pt x="5" y="309"/>
                      </a:cubicBezTo>
                      <a:cubicBezTo>
                        <a:pt x="5" y="245"/>
                        <a:pt x="2" y="133"/>
                        <a:pt x="5" y="85"/>
                      </a:cubicBezTo>
                      <a:cubicBezTo>
                        <a:pt x="8" y="37"/>
                        <a:pt x="10" y="34"/>
                        <a:pt x="21" y="21"/>
                      </a:cubicBezTo>
                      <a:cubicBezTo>
                        <a:pt x="32" y="8"/>
                        <a:pt x="40" y="8"/>
                        <a:pt x="69" y="5"/>
                      </a:cubicBezTo>
                      <a:cubicBezTo>
                        <a:pt x="98" y="2"/>
                        <a:pt x="147" y="3"/>
                        <a:pt x="197" y="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959" name="Freeform 119"/>
                <p:cNvSpPr>
                  <a:spLocks/>
                </p:cNvSpPr>
                <p:nvPr/>
              </p:nvSpPr>
              <p:spPr bwMode="auto">
                <a:xfrm>
                  <a:off x="3768" y="1144"/>
                  <a:ext cx="48" cy="464"/>
                </a:xfrm>
                <a:custGeom>
                  <a:avLst/>
                  <a:gdLst>
                    <a:gd name="T0" fmla="*/ 32 w 48"/>
                    <a:gd name="T1" fmla="*/ 0 h 464"/>
                    <a:gd name="T2" fmla="*/ 48 w 48"/>
                    <a:gd name="T3" fmla="*/ 464 h 464"/>
                    <a:gd name="T4" fmla="*/ 0 w 48"/>
                    <a:gd name="T5" fmla="*/ 464 h 464"/>
                    <a:gd name="T6" fmla="*/ 0 w 48"/>
                    <a:gd name="T7" fmla="*/ 0 h 464"/>
                    <a:gd name="T8" fmla="*/ 32 w 48"/>
                    <a:gd name="T9" fmla="*/ 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64">
                      <a:moveTo>
                        <a:pt x="32" y="0"/>
                      </a:moveTo>
                      <a:lnTo>
                        <a:pt x="48" y="464"/>
                      </a:lnTo>
                      <a:lnTo>
                        <a:pt x="0" y="464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960" name="Freeform 120"/>
              <p:cNvSpPr>
                <a:spLocks/>
              </p:cNvSpPr>
              <p:nvPr/>
            </p:nvSpPr>
            <p:spPr bwMode="auto">
              <a:xfrm>
                <a:off x="2521" y="977"/>
                <a:ext cx="350" cy="294"/>
              </a:xfrm>
              <a:custGeom>
                <a:avLst/>
                <a:gdLst>
                  <a:gd name="T0" fmla="*/ 228 w 644"/>
                  <a:gd name="T1" fmla="*/ 53 h 558"/>
                  <a:gd name="T2" fmla="*/ 510 w 644"/>
                  <a:gd name="T3" fmla="*/ 53 h 558"/>
                  <a:gd name="T4" fmla="*/ 597 w 644"/>
                  <a:gd name="T5" fmla="*/ 38 h 558"/>
                  <a:gd name="T6" fmla="*/ 629 w 644"/>
                  <a:gd name="T7" fmla="*/ 278 h 558"/>
                  <a:gd name="T8" fmla="*/ 629 w 644"/>
                  <a:gd name="T9" fmla="*/ 518 h 558"/>
                  <a:gd name="T10" fmla="*/ 541 w 644"/>
                  <a:gd name="T11" fmla="*/ 520 h 558"/>
                  <a:gd name="T12" fmla="*/ 322 w 644"/>
                  <a:gd name="T13" fmla="*/ 520 h 558"/>
                  <a:gd name="T14" fmla="*/ 228 w 644"/>
                  <a:gd name="T15" fmla="*/ 520 h 558"/>
                  <a:gd name="T16" fmla="*/ 72 w 644"/>
                  <a:gd name="T17" fmla="*/ 520 h 558"/>
                  <a:gd name="T18" fmla="*/ 10 w 644"/>
                  <a:gd name="T19" fmla="*/ 451 h 558"/>
                  <a:gd name="T20" fmla="*/ 10 w 644"/>
                  <a:gd name="T21" fmla="*/ 314 h 558"/>
                  <a:gd name="T22" fmla="*/ 10 w 644"/>
                  <a:gd name="T23" fmla="*/ 122 h 558"/>
                  <a:gd name="T24" fmla="*/ 41 w 644"/>
                  <a:gd name="T25" fmla="*/ 67 h 558"/>
                  <a:gd name="T26" fmla="*/ 135 w 644"/>
                  <a:gd name="T27" fmla="*/ 53 h 558"/>
                  <a:gd name="T28" fmla="*/ 385 w 644"/>
                  <a:gd name="T29" fmla="*/ 53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4" h="558">
                    <a:moveTo>
                      <a:pt x="228" y="53"/>
                    </a:moveTo>
                    <a:cubicBezTo>
                      <a:pt x="334" y="51"/>
                      <a:pt x="449" y="55"/>
                      <a:pt x="510" y="53"/>
                    </a:cubicBezTo>
                    <a:cubicBezTo>
                      <a:pt x="571" y="51"/>
                      <a:pt x="577" y="0"/>
                      <a:pt x="597" y="38"/>
                    </a:cubicBezTo>
                    <a:cubicBezTo>
                      <a:pt x="617" y="76"/>
                      <a:pt x="624" y="198"/>
                      <a:pt x="629" y="278"/>
                    </a:cubicBezTo>
                    <a:cubicBezTo>
                      <a:pt x="634" y="358"/>
                      <a:pt x="644" y="478"/>
                      <a:pt x="629" y="518"/>
                    </a:cubicBezTo>
                    <a:cubicBezTo>
                      <a:pt x="614" y="558"/>
                      <a:pt x="592" y="520"/>
                      <a:pt x="541" y="520"/>
                    </a:cubicBezTo>
                    <a:cubicBezTo>
                      <a:pt x="490" y="520"/>
                      <a:pt x="375" y="520"/>
                      <a:pt x="322" y="520"/>
                    </a:cubicBezTo>
                    <a:cubicBezTo>
                      <a:pt x="269" y="520"/>
                      <a:pt x="269" y="520"/>
                      <a:pt x="228" y="520"/>
                    </a:cubicBezTo>
                    <a:cubicBezTo>
                      <a:pt x="187" y="520"/>
                      <a:pt x="109" y="531"/>
                      <a:pt x="72" y="520"/>
                    </a:cubicBezTo>
                    <a:cubicBezTo>
                      <a:pt x="35" y="509"/>
                      <a:pt x="20" y="486"/>
                      <a:pt x="10" y="451"/>
                    </a:cubicBezTo>
                    <a:cubicBezTo>
                      <a:pt x="0" y="417"/>
                      <a:pt x="10" y="369"/>
                      <a:pt x="10" y="314"/>
                    </a:cubicBezTo>
                    <a:cubicBezTo>
                      <a:pt x="10" y="259"/>
                      <a:pt x="4" y="163"/>
                      <a:pt x="10" y="122"/>
                    </a:cubicBezTo>
                    <a:cubicBezTo>
                      <a:pt x="16" y="81"/>
                      <a:pt x="20" y="78"/>
                      <a:pt x="41" y="67"/>
                    </a:cubicBezTo>
                    <a:cubicBezTo>
                      <a:pt x="62" y="56"/>
                      <a:pt x="78" y="56"/>
                      <a:pt x="135" y="53"/>
                    </a:cubicBezTo>
                    <a:cubicBezTo>
                      <a:pt x="191" y="51"/>
                      <a:pt x="287" y="52"/>
                      <a:pt x="385" y="53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1" name="Freeform 121"/>
              <p:cNvSpPr>
                <a:spLocks/>
              </p:cNvSpPr>
              <p:nvPr/>
            </p:nvSpPr>
            <p:spPr bwMode="auto">
              <a:xfrm>
                <a:off x="2680" y="1006"/>
                <a:ext cx="26" cy="244"/>
              </a:xfrm>
              <a:custGeom>
                <a:avLst/>
                <a:gdLst>
                  <a:gd name="T0" fmla="*/ 32 w 48"/>
                  <a:gd name="T1" fmla="*/ 0 h 464"/>
                  <a:gd name="T2" fmla="*/ 48 w 48"/>
                  <a:gd name="T3" fmla="*/ 464 h 464"/>
                  <a:gd name="T4" fmla="*/ 0 w 48"/>
                  <a:gd name="T5" fmla="*/ 464 h 464"/>
                  <a:gd name="T6" fmla="*/ 0 w 48"/>
                  <a:gd name="T7" fmla="*/ 0 h 464"/>
                  <a:gd name="T8" fmla="*/ 32 w 48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2" name="Freeform 122"/>
              <p:cNvSpPr>
                <a:spLocks/>
              </p:cNvSpPr>
              <p:nvPr/>
            </p:nvSpPr>
            <p:spPr bwMode="auto">
              <a:xfrm>
                <a:off x="1161" y="946"/>
                <a:ext cx="298" cy="330"/>
              </a:xfrm>
              <a:custGeom>
                <a:avLst/>
                <a:gdLst>
                  <a:gd name="T0" fmla="*/ 203 w 547"/>
                  <a:gd name="T1" fmla="*/ 112 h 627"/>
                  <a:gd name="T2" fmla="*/ 429 w 547"/>
                  <a:gd name="T3" fmla="*/ 112 h 627"/>
                  <a:gd name="T4" fmla="*/ 530 w 547"/>
                  <a:gd name="T5" fmla="*/ 140 h 627"/>
                  <a:gd name="T6" fmla="*/ 530 w 547"/>
                  <a:gd name="T7" fmla="*/ 236 h 627"/>
                  <a:gd name="T8" fmla="*/ 530 w 547"/>
                  <a:gd name="T9" fmla="*/ 510 h 627"/>
                  <a:gd name="T10" fmla="*/ 454 w 547"/>
                  <a:gd name="T11" fmla="*/ 579 h 627"/>
                  <a:gd name="T12" fmla="*/ 278 w 547"/>
                  <a:gd name="T13" fmla="*/ 579 h 627"/>
                  <a:gd name="T14" fmla="*/ 203 w 547"/>
                  <a:gd name="T15" fmla="*/ 579 h 627"/>
                  <a:gd name="T16" fmla="*/ 77 w 547"/>
                  <a:gd name="T17" fmla="*/ 579 h 627"/>
                  <a:gd name="T18" fmla="*/ 8 w 547"/>
                  <a:gd name="T19" fmla="*/ 593 h 627"/>
                  <a:gd name="T20" fmla="*/ 27 w 547"/>
                  <a:gd name="T21" fmla="*/ 373 h 627"/>
                  <a:gd name="T22" fmla="*/ 27 w 547"/>
                  <a:gd name="T23" fmla="*/ 181 h 627"/>
                  <a:gd name="T24" fmla="*/ 56 w 547"/>
                  <a:gd name="T25" fmla="*/ 17 h 627"/>
                  <a:gd name="T26" fmla="*/ 88 w 547"/>
                  <a:gd name="T27" fmla="*/ 81 h 627"/>
                  <a:gd name="T28" fmla="*/ 329 w 547"/>
                  <a:gd name="T29" fmla="*/ 11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7" h="627">
                    <a:moveTo>
                      <a:pt x="203" y="112"/>
                    </a:moveTo>
                    <a:cubicBezTo>
                      <a:pt x="288" y="110"/>
                      <a:pt x="374" y="108"/>
                      <a:pt x="429" y="112"/>
                    </a:cubicBezTo>
                    <a:cubicBezTo>
                      <a:pt x="484" y="117"/>
                      <a:pt x="512" y="119"/>
                      <a:pt x="530" y="140"/>
                    </a:cubicBezTo>
                    <a:cubicBezTo>
                      <a:pt x="547" y="160"/>
                      <a:pt x="530" y="174"/>
                      <a:pt x="530" y="236"/>
                    </a:cubicBezTo>
                    <a:cubicBezTo>
                      <a:pt x="530" y="298"/>
                      <a:pt x="542" y="453"/>
                      <a:pt x="530" y="510"/>
                    </a:cubicBezTo>
                    <a:cubicBezTo>
                      <a:pt x="517" y="568"/>
                      <a:pt x="497" y="568"/>
                      <a:pt x="454" y="579"/>
                    </a:cubicBezTo>
                    <a:cubicBezTo>
                      <a:pt x="412" y="590"/>
                      <a:pt x="321" y="579"/>
                      <a:pt x="278" y="579"/>
                    </a:cubicBezTo>
                    <a:cubicBezTo>
                      <a:pt x="236" y="579"/>
                      <a:pt x="236" y="579"/>
                      <a:pt x="203" y="579"/>
                    </a:cubicBezTo>
                    <a:cubicBezTo>
                      <a:pt x="170" y="579"/>
                      <a:pt x="109" y="577"/>
                      <a:pt x="77" y="579"/>
                    </a:cubicBezTo>
                    <a:cubicBezTo>
                      <a:pt x="45" y="581"/>
                      <a:pt x="16" y="627"/>
                      <a:pt x="8" y="593"/>
                    </a:cubicBezTo>
                    <a:cubicBezTo>
                      <a:pt x="0" y="559"/>
                      <a:pt x="24" y="442"/>
                      <a:pt x="27" y="373"/>
                    </a:cubicBezTo>
                    <a:cubicBezTo>
                      <a:pt x="30" y="304"/>
                      <a:pt x="22" y="240"/>
                      <a:pt x="27" y="181"/>
                    </a:cubicBezTo>
                    <a:cubicBezTo>
                      <a:pt x="32" y="122"/>
                      <a:pt x="46" y="34"/>
                      <a:pt x="56" y="17"/>
                    </a:cubicBezTo>
                    <a:cubicBezTo>
                      <a:pt x="66" y="0"/>
                      <a:pt x="43" y="65"/>
                      <a:pt x="88" y="81"/>
                    </a:cubicBezTo>
                    <a:cubicBezTo>
                      <a:pt x="133" y="97"/>
                      <a:pt x="279" y="106"/>
                      <a:pt x="329" y="112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3" name="Freeform 123"/>
              <p:cNvSpPr>
                <a:spLocks/>
              </p:cNvSpPr>
              <p:nvPr/>
            </p:nvSpPr>
            <p:spPr bwMode="auto">
              <a:xfrm>
                <a:off x="1300" y="1006"/>
                <a:ext cx="20" cy="244"/>
              </a:xfrm>
              <a:custGeom>
                <a:avLst/>
                <a:gdLst>
                  <a:gd name="T0" fmla="*/ 32 w 48"/>
                  <a:gd name="T1" fmla="*/ 0 h 464"/>
                  <a:gd name="T2" fmla="*/ 48 w 48"/>
                  <a:gd name="T3" fmla="*/ 464 h 464"/>
                  <a:gd name="T4" fmla="*/ 0 w 48"/>
                  <a:gd name="T5" fmla="*/ 464 h 464"/>
                  <a:gd name="T6" fmla="*/ 0 w 48"/>
                  <a:gd name="T7" fmla="*/ 0 h 464"/>
                  <a:gd name="T8" fmla="*/ 32 w 48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4" name="Freeform 124"/>
              <p:cNvSpPr>
                <a:spLocks/>
              </p:cNvSpPr>
              <p:nvPr/>
            </p:nvSpPr>
            <p:spPr bwMode="auto">
              <a:xfrm>
                <a:off x="2302" y="1404"/>
                <a:ext cx="317" cy="183"/>
              </a:xfrm>
              <a:custGeom>
                <a:avLst/>
                <a:gdLst>
                  <a:gd name="T0" fmla="*/ 0 w 583"/>
                  <a:gd name="T1" fmla="*/ 347 h 347"/>
                  <a:gd name="T2" fmla="*/ 23 w 583"/>
                  <a:gd name="T3" fmla="*/ 202 h 347"/>
                  <a:gd name="T4" fmla="*/ 72 w 583"/>
                  <a:gd name="T5" fmla="*/ 89 h 347"/>
                  <a:gd name="T6" fmla="*/ 215 w 583"/>
                  <a:gd name="T7" fmla="*/ 10 h 347"/>
                  <a:gd name="T8" fmla="*/ 391 w 583"/>
                  <a:gd name="T9" fmla="*/ 26 h 347"/>
                  <a:gd name="T10" fmla="*/ 540 w 583"/>
                  <a:gd name="T11" fmla="*/ 161 h 347"/>
                  <a:gd name="T12" fmla="*/ 583 w 583"/>
                  <a:gd name="T13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5" name="Freeform 125"/>
              <p:cNvSpPr>
                <a:spLocks/>
              </p:cNvSpPr>
              <p:nvPr/>
            </p:nvSpPr>
            <p:spPr bwMode="auto">
              <a:xfrm>
                <a:off x="1256" y="1433"/>
                <a:ext cx="317" cy="182"/>
              </a:xfrm>
              <a:custGeom>
                <a:avLst/>
                <a:gdLst>
                  <a:gd name="T0" fmla="*/ 0 w 583"/>
                  <a:gd name="T1" fmla="*/ 347 h 347"/>
                  <a:gd name="T2" fmla="*/ 23 w 583"/>
                  <a:gd name="T3" fmla="*/ 202 h 347"/>
                  <a:gd name="T4" fmla="*/ 72 w 583"/>
                  <a:gd name="T5" fmla="*/ 89 h 347"/>
                  <a:gd name="T6" fmla="*/ 215 w 583"/>
                  <a:gd name="T7" fmla="*/ 10 h 347"/>
                  <a:gd name="T8" fmla="*/ 391 w 583"/>
                  <a:gd name="T9" fmla="*/ 26 h 347"/>
                  <a:gd name="T10" fmla="*/ 540 w 583"/>
                  <a:gd name="T11" fmla="*/ 161 h 347"/>
                  <a:gd name="T12" fmla="*/ 583 w 583"/>
                  <a:gd name="T13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6" name="Oval 126"/>
              <p:cNvSpPr>
                <a:spLocks noChangeArrowheads="1"/>
              </p:cNvSpPr>
              <p:nvPr/>
            </p:nvSpPr>
            <p:spPr bwMode="auto">
              <a:xfrm>
                <a:off x="1000" y="1342"/>
                <a:ext cx="52" cy="76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7" name="Freeform 127"/>
              <p:cNvSpPr>
                <a:spLocks/>
              </p:cNvSpPr>
              <p:nvPr/>
            </p:nvSpPr>
            <p:spPr bwMode="auto">
              <a:xfrm>
                <a:off x="1446" y="921"/>
                <a:ext cx="315" cy="683"/>
              </a:xfrm>
              <a:custGeom>
                <a:avLst/>
                <a:gdLst>
                  <a:gd name="T0" fmla="*/ 559 w 578"/>
                  <a:gd name="T1" fmla="*/ 1195 h 1299"/>
                  <a:gd name="T2" fmla="*/ 559 w 578"/>
                  <a:gd name="T3" fmla="*/ 253 h 1299"/>
                  <a:gd name="T4" fmla="*/ 541 w 578"/>
                  <a:gd name="T5" fmla="*/ 61 h 1299"/>
                  <a:gd name="T6" fmla="*/ 415 w 578"/>
                  <a:gd name="T7" fmla="*/ 13 h 1299"/>
                  <a:gd name="T8" fmla="*/ 283 w 578"/>
                  <a:gd name="T9" fmla="*/ 1 h 1299"/>
                  <a:gd name="T10" fmla="*/ 140 w 578"/>
                  <a:gd name="T11" fmla="*/ 18 h 1299"/>
                  <a:gd name="T12" fmla="*/ 73 w 578"/>
                  <a:gd name="T13" fmla="*/ 49 h 1299"/>
                  <a:gd name="T14" fmla="*/ 28 w 578"/>
                  <a:gd name="T15" fmla="*/ 98 h 1299"/>
                  <a:gd name="T16" fmla="*/ 28 w 578"/>
                  <a:gd name="T17" fmla="*/ 306 h 1299"/>
                  <a:gd name="T18" fmla="*/ 25 w 578"/>
                  <a:gd name="T19" fmla="*/ 655 h 1299"/>
                  <a:gd name="T20" fmla="*/ 1 w 578"/>
                  <a:gd name="T21" fmla="*/ 931 h 1299"/>
                  <a:gd name="T22" fmla="*/ 19 w 578"/>
                  <a:gd name="T23" fmla="*/ 1003 h 1299"/>
                  <a:gd name="T24" fmla="*/ 43 w 578"/>
                  <a:gd name="T25" fmla="*/ 1015 h 1299"/>
                  <a:gd name="T26" fmla="*/ 139 w 578"/>
                  <a:gd name="T27" fmla="*/ 1075 h 1299"/>
                  <a:gd name="T28" fmla="*/ 220 w 578"/>
                  <a:gd name="T29" fmla="*/ 1234 h 1299"/>
                  <a:gd name="T30" fmla="*/ 229 w 578"/>
                  <a:gd name="T31" fmla="*/ 1279 h 1299"/>
                  <a:gd name="T32" fmla="*/ 300 w 578"/>
                  <a:gd name="T33" fmla="*/ 1282 h 1299"/>
                  <a:gd name="T34" fmla="*/ 444 w 578"/>
                  <a:gd name="T35" fmla="*/ 1282 h 1299"/>
                  <a:gd name="T36" fmla="*/ 559 w 578"/>
                  <a:gd name="T37" fmla="*/ 1285 h 1299"/>
                  <a:gd name="T38" fmla="*/ 559 w 578"/>
                  <a:gd name="T39" fmla="*/ 1195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8" h="1299">
                    <a:moveTo>
                      <a:pt x="559" y="1195"/>
                    </a:moveTo>
                    <a:cubicBezTo>
                      <a:pt x="559" y="1023"/>
                      <a:pt x="562" y="442"/>
                      <a:pt x="559" y="253"/>
                    </a:cubicBezTo>
                    <a:cubicBezTo>
                      <a:pt x="556" y="64"/>
                      <a:pt x="565" y="101"/>
                      <a:pt x="541" y="61"/>
                    </a:cubicBezTo>
                    <a:cubicBezTo>
                      <a:pt x="517" y="21"/>
                      <a:pt x="458" y="23"/>
                      <a:pt x="415" y="13"/>
                    </a:cubicBezTo>
                    <a:cubicBezTo>
                      <a:pt x="372" y="3"/>
                      <a:pt x="329" y="0"/>
                      <a:pt x="283" y="1"/>
                    </a:cubicBezTo>
                    <a:cubicBezTo>
                      <a:pt x="237" y="2"/>
                      <a:pt x="175" y="10"/>
                      <a:pt x="140" y="18"/>
                    </a:cubicBezTo>
                    <a:cubicBezTo>
                      <a:pt x="105" y="26"/>
                      <a:pt x="92" y="36"/>
                      <a:pt x="73" y="49"/>
                    </a:cubicBezTo>
                    <a:cubicBezTo>
                      <a:pt x="54" y="62"/>
                      <a:pt x="35" y="55"/>
                      <a:pt x="28" y="98"/>
                    </a:cubicBezTo>
                    <a:cubicBezTo>
                      <a:pt x="21" y="141"/>
                      <a:pt x="28" y="213"/>
                      <a:pt x="28" y="306"/>
                    </a:cubicBezTo>
                    <a:cubicBezTo>
                      <a:pt x="28" y="399"/>
                      <a:pt x="29" y="551"/>
                      <a:pt x="25" y="655"/>
                    </a:cubicBezTo>
                    <a:cubicBezTo>
                      <a:pt x="21" y="759"/>
                      <a:pt x="2" y="873"/>
                      <a:pt x="1" y="931"/>
                    </a:cubicBezTo>
                    <a:cubicBezTo>
                      <a:pt x="0" y="989"/>
                      <a:pt x="12" y="989"/>
                      <a:pt x="19" y="1003"/>
                    </a:cubicBezTo>
                    <a:cubicBezTo>
                      <a:pt x="26" y="1017"/>
                      <a:pt x="23" y="1003"/>
                      <a:pt x="43" y="1015"/>
                    </a:cubicBezTo>
                    <a:cubicBezTo>
                      <a:pt x="63" y="1027"/>
                      <a:pt x="110" y="1039"/>
                      <a:pt x="139" y="1075"/>
                    </a:cubicBezTo>
                    <a:cubicBezTo>
                      <a:pt x="168" y="1111"/>
                      <a:pt x="205" y="1200"/>
                      <a:pt x="220" y="1234"/>
                    </a:cubicBezTo>
                    <a:cubicBezTo>
                      <a:pt x="235" y="1268"/>
                      <a:pt x="216" y="1271"/>
                      <a:pt x="229" y="1279"/>
                    </a:cubicBezTo>
                    <a:cubicBezTo>
                      <a:pt x="242" y="1287"/>
                      <a:pt x="264" y="1282"/>
                      <a:pt x="300" y="1282"/>
                    </a:cubicBezTo>
                    <a:cubicBezTo>
                      <a:pt x="336" y="1282"/>
                      <a:pt x="401" y="1282"/>
                      <a:pt x="444" y="1282"/>
                    </a:cubicBezTo>
                    <a:cubicBezTo>
                      <a:pt x="487" y="1282"/>
                      <a:pt x="540" y="1299"/>
                      <a:pt x="559" y="1285"/>
                    </a:cubicBezTo>
                    <a:cubicBezTo>
                      <a:pt x="578" y="1271"/>
                      <a:pt x="559" y="1214"/>
                      <a:pt x="559" y="1195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8" name="Freeform 128"/>
              <p:cNvSpPr>
                <a:spLocks/>
              </p:cNvSpPr>
              <p:nvPr/>
            </p:nvSpPr>
            <p:spPr bwMode="auto">
              <a:xfrm>
                <a:off x="1467" y="1003"/>
                <a:ext cx="279" cy="254"/>
              </a:xfrm>
              <a:custGeom>
                <a:avLst/>
                <a:gdLst>
                  <a:gd name="T0" fmla="*/ 117 w 336"/>
                  <a:gd name="T1" fmla="*/ 5 h 562"/>
                  <a:gd name="T2" fmla="*/ 261 w 336"/>
                  <a:gd name="T3" fmla="*/ 5 h 562"/>
                  <a:gd name="T4" fmla="*/ 325 w 336"/>
                  <a:gd name="T5" fmla="*/ 37 h 562"/>
                  <a:gd name="T6" fmla="*/ 325 w 336"/>
                  <a:gd name="T7" fmla="*/ 149 h 562"/>
                  <a:gd name="T8" fmla="*/ 325 w 336"/>
                  <a:gd name="T9" fmla="*/ 469 h 562"/>
                  <a:gd name="T10" fmla="*/ 277 w 336"/>
                  <a:gd name="T11" fmla="*/ 549 h 562"/>
                  <a:gd name="T12" fmla="*/ 165 w 336"/>
                  <a:gd name="T13" fmla="*/ 549 h 562"/>
                  <a:gd name="T14" fmla="*/ 117 w 336"/>
                  <a:gd name="T15" fmla="*/ 549 h 562"/>
                  <a:gd name="T16" fmla="*/ 37 w 336"/>
                  <a:gd name="T17" fmla="*/ 549 h 562"/>
                  <a:gd name="T18" fmla="*/ 5 w 336"/>
                  <a:gd name="T19" fmla="*/ 469 h 562"/>
                  <a:gd name="T20" fmla="*/ 5 w 336"/>
                  <a:gd name="T21" fmla="*/ 309 h 562"/>
                  <a:gd name="T22" fmla="*/ 5 w 336"/>
                  <a:gd name="T23" fmla="*/ 85 h 562"/>
                  <a:gd name="T24" fmla="*/ 21 w 336"/>
                  <a:gd name="T25" fmla="*/ 21 h 562"/>
                  <a:gd name="T26" fmla="*/ 69 w 336"/>
                  <a:gd name="T27" fmla="*/ 5 h 562"/>
                  <a:gd name="T28" fmla="*/ 197 w 336"/>
                  <a:gd name="T29" fmla="*/ 5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9" name="Freeform 129"/>
              <p:cNvSpPr>
                <a:spLocks/>
              </p:cNvSpPr>
              <p:nvPr/>
            </p:nvSpPr>
            <p:spPr bwMode="auto">
              <a:xfrm>
                <a:off x="1714" y="1262"/>
                <a:ext cx="17" cy="63"/>
              </a:xfrm>
              <a:custGeom>
                <a:avLst/>
                <a:gdLst>
                  <a:gd name="T0" fmla="*/ 12 w 30"/>
                  <a:gd name="T1" fmla="*/ 0 h 120"/>
                  <a:gd name="T2" fmla="*/ 0 w 30"/>
                  <a:gd name="T3" fmla="*/ 60 h 120"/>
                  <a:gd name="T4" fmla="*/ 18 w 30"/>
                  <a:gd name="T5" fmla="*/ 120 h 120"/>
                  <a:gd name="T6" fmla="*/ 30 w 30"/>
                  <a:gd name="T7" fmla="*/ 54 h 120"/>
                  <a:gd name="T8" fmla="*/ 12 w 30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970" name="Group 130"/>
            <p:cNvGrpSpPr>
              <a:grpSpLocks/>
            </p:cNvGrpSpPr>
            <p:nvPr/>
          </p:nvGrpSpPr>
          <p:grpSpPr bwMode="auto">
            <a:xfrm rot="432554" flipH="1">
              <a:off x="-426" y="3075"/>
              <a:ext cx="186" cy="189"/>
              <a:chOff x="4920" y="2408"/>
              <a:chExt cx="432" cy="432"/>
            </a:xfrm>
          </p:grpSpPr>
          <p:sp>
            <p:nvSpPr>
              <p:cNvPr id="35971" name="AutoShape 131"/>
              <p:cNvSpPr>
                <a:spLocks noChangeArrowheads="1"/>
              </p:cNvSpPr>
              <p:nvPr/>
            </p:nvSpPr>
            <p:spPr bwMode="auto">
              <a:xfrm>
                <a:off x="4920" y="2424"/>
                <a:ext cx="432" cy="416"/>
              </a:xfrm>
              <a:prstGeom prst="star16">
                <a:avLst>
                  <a:gd name="adj" fmla="val 5625"/>
                </a:avLst>
              </a:prstGeom>
              <a:solidFill>
                <a:schemeClr val="accent1"/>
              </a:solidFill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2" name="Oval 132"/>
              <p:cNvSpPr>
                <a:spLocks noChangeArrowheads="1"/>
              </p:cNvSpPr>
              <p:nvPr/>
            </p:nvSpPr>
            <p:spPr bwMode="auto">
              <a:xfrm>
                <a:off x="4920" y="2408"/>
                <a:ext cx="432" cy="432"/>
              </a:xfrm>
              <a:prstGeom prst="ellips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973" name="Group 133"/>
            <p:cNvGrpSpPr>
              <a:grpSpLocks/>
            </p:cNvGrpSpPr>
            <p:nvPr/>
          </p:nvGrpSpPr>
          <p:grpSpPr bwMode="auto">
            <a:xfrm rot="432554" flipH="1">
              <a:off x="-1248" y="3072"/>
              <a:ext cx="186" cy="189"/>
              <a:chOff x="4920" y="2408"/>
              <a:chExt cx="432" cy="432"/>
            </a:xfrm>
          </p:grpSpPr>
          <p:sp>
            <p:nvSpPr>
              <p:cNvPr id="35974" name="AutoShape 134"/>
              <p:cNvSpPr>
                <a:spLocks noChangeArrowheads="1"/>
              </p:cNvSpPr>
              <p:nvPr/>
            </p:nvSpPr>
            <p:spPr bwMode="auto">
              <a:xfrm>
                <a:off x="4920" y="2424"/>
                <a:ext cx="432" cy="416"/>
              </a:xfrm>
              <a:prstGeom prst="star16">
                <a:avLst>
                  <a:gd name="adj" fmla="val 5625"/>
                </a:avLst>
              </a:prstGeom>
              <a:solidFill>
                <a:schemeClr val="accent1"/>
              </a:solidFill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5" name="Oval 135"/>
              <p:cNvSpPr>
                <a:spLocks noChangeArrowheads="1"/>
              </p:cNvSpPr>
              <p:nvPr/>
            </p:nvSpPr>
            <p:spPr bwMode="auto">
              <a:xfrm>
                <a:off x="4920" y="2408"/>
                <a:ext cx="432" cy="432"/>
              </a:xfrm>
              <a:prstGeom prst="ellips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5985" name="Text Box 145"/>
          <p:cNvSpPr txBox="1">
            <a:spLocks noChangeArrowheads="1"/>
          </p:cNvSpPr>
          <p:nvPr/>
        </p:nvSpPr>
        <p:spPr bwMode="auto">
          <a:xfrm>
            <a:off x="304800" y="685800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404664"/>
            <a:ext cx="5188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</a:rPr>
              <a:t>РЕШЕНИЕ ЗАДАЧ НА ДВИЖЕНИЕ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75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807E-6 L -0.3677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2602E-6 L 0.57379 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68 из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0" y="0"/>
            <a:ext cx="91629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68 из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0" y="-243408"/>
            <a:ext cx="9315330" cy="72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а 68 из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59" y="-274022"/>
            <a:ext cx="9620484" cy="74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а 158 из 6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12" y="1861708"/>
            <a:ext cx="709489" cy="72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а 158 из 6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03" y="1924665"/>
            <a:ext cx="69940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а 158 из 6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57" y="2965594"/>
            <a:ext cx="78149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а 158 из 6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16" y="301927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111745"/>
            <a:ext cx="73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7117" y="3212976"/>
            <a:ext cx="47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28334" y="314096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84775"/>
            <a:ext cx="71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0" y="2060848"/>
            <a:ext cx="26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?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019957" y="-220899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5</a:t>
            </a:r>
            <a:endParaRPr lang="ru-RU" sz="4400" b="1" dirty="0"/>
          </a:p>
        </p:txBody>
      </p:sp>
      <p:pic>
        <p:nvPicPr>
          <p:cNvPr id="2062" name="Picture 14" descr="Картинка 25 из 18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65" y="710666"/>
            <a:ext cx="766367" cy="6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а 25 из 18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10666"/>
            <a:ext cx="692334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а 25 из 18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72" y="1656107"/>
            <a:ext cx="71455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а 25 из 18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62" y="1670206"/>
            <a:ext cx="692335" cy="7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Картинка 25 из 18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77" y="2673184"/>
            <a:ext cx="840542" cy="7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Картинка 25 из 18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17" y="2673184"/>
            <a:ext cx="738692" cy="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0882" y="0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Состав числа  </a:t>
            </a:r>
            <a:r>
              <a:rPr lang="ru-RU" sz="3200" b="1" i="1" dirty="0" smtClean="0">
                <a:solidFill>
                  <a:srgbClr val="FF0000"/>
                </a:solidFill>
              </a:rPr>
              <a:t>4</a:t>
            </a:r>
            <a:r>
              <a:rPr lang="ru-RU" sz="3200" b="1" i="1" dirty="0" smtClean="0"/>
              <a:t> и </a:t>
            </a:r>
            <a:r>
              <a:rPr lang="ru-RU" sz="3200" b="1" i="1" dirty="0" smtClean="0">
                <a:solidFill>
                  <a:srgbClr val="FF0000"/>
                </a:solidFill>
              </a:rPr>
              <a:t>5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771180" y="1196752"/>
            <a:ext cx="706358" cy="727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92888" y="1196752"/>
            <a:ext cx="733668" cy="664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562535" y="319708"/>
            <a:ext cx="643201" cy="390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52041" y="325945"/>
            <a:ext cx="527235" cy="3847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59832" y="20608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121804"/>
            <a:ext cx="38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17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2 из 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2" y="27779"/>
            <a:ext cx="9144000" cy="7074024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Капля 3"/>
          <p:cNvSpPr/>
          <p:nvPr/>
        </p:nvSpPr>
        <p:spPr>
          <a:xfrm>
            <a:off x="3059832" y="2060848"/>
            <a:ext cx="3240360" cy="1753344"/>
          </a:xfrm>
          <a:prstGeom prst="teardrop">
            <a:avLst/>
          </a:prstGeom>
          <a:solidFill>
            <a:srgbClr val="49C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ОКРУЖАЮЩИЙ</a:t>
            </a:r>
          </a:p>
          <a:p>
            <a:pPr algn="ctr"/>
            <a:r>
              <a:rPr lang="ru-RU" sz="2400" dirty="0" smtClean="0"/>
              <a:t>МИР</a:t>
            </a:r>
            <a:endParaRPr lang="ru-RU" sz="2400" dirty="0"/>
          </a:p>
        </p:txBody>
      </p:sp>
      <p:sp>
        <p:nvSpPr>
          <p:cNvPr id="5" name="Капля 4"/>
          <p:cNvSpPr/>
          <p:nvPr/>
        </p:nvSpPr>
        <p:spPr>
          <a:xfrm>
            <a:off x="827584" y="692696"/>
            <a:ext cx="45719" cy="7200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>
            <a:off x="416102" y="728700"/>
            <a:ext cx="1563610" cy="104411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схемы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7452320" y="933872"/>
            <a:ext cx="45719" cy="4571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>
            <a:off x="6948264" y="476672"/>
            <a:ext cx="1634480" cy="914400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карты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416102" y="5589240"/>
            <a:ext cx="1995658" cy="986408"/>
          </a:xfrm>
          <a:prstGeom prst="teardrop">
            <a:avLst/>
          </a:prstGeom>
          <a:solidFill>
            <a:srgbClr val="3A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растения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6444208" y="5517232"/>
            <a:ext cx="2448272" cy="1022412"/>
          </a:xfrm>
          <a:prstGeom prst="teardrop">
            <a:avLst/>
          </a:prstGeom>
          <a:solidFill>
            <a:srgbClr val="D83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</a:rPr>
              <a:t>риродные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зоны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3347864" y="4653136"/>
            <a:ext cx="2304256" cy="1048893"/>
          </a:xfrm>
          <a:prstGeom prst="teardrop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животные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Капля 11"/>
          <p:cNvSpPr/>
          <p:nvPr/>
        </p:nvSpPr>
        <p:spPr>
          <a:xfrm>
            <a:off x="3347864" y="403246"/>
            <a:ext cx="2160240" cy="914400"/>
          </a:xfrm>
          <a:prstGeom prst="teardrop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ц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епочки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питания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Капля 1"/>
          <p:cNvSpPr/>
          <p:nvPr/>
        </p:nvSpPr>
        <p:spPr>
          <a:xfrm>
            <a:off x="0" y="3140969"/>
            <a:ext cx="2771800" cy="122413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кроссворды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6948264" y="3068960"/>
            <a:ext cx="1512168" cy="914400"/>
          </a:xfrm>
          <a:prstGeom prst="teardrop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тесты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65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8 из 1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859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Схема цепи питания в лесу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Картинка 23 из 77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8" y="1124745"/>
            <a:ext cx="17893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267744" y="1844824"/>
            <a:ext cx="1050416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Картинка 13 из 526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124745"/>
            <a:ext cx="180019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868144" y="1664805"/>
            <a:ext cx="936104" cy="576064"/>
          </a:xfrm>
          <a:prstGeom prst="rightArrow">
            <a:avLst>
              <a:gd name="adj1" fmla="val 31122"/>
              <a:gd name="adj2" fmla="val 42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Картинка 13 из 4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94421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а 15 из 80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6" y="4149080"/>
            <a:ext cx="1773756" cy="17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267744" y="4797153"/>
            <a:ext cx="1050416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 descr="Картинка 12 из 258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800200" cy="17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5868144" y="4797154"/>
            <a:ext cx="936104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 descr="Картинка 16 из 4545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79"/>
            <a:ext cx="2051720" cy="17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36023"/>
            <a:ext cx="8496944" cy="523220"/>
          </a:xfrm>
          <a:prstGeom prst="rect">
            <a:avLst/>
          </a:prstGeom>
          <a:solidFill>
            <a:srgbClr val="EFF2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Растения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Красной книги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Тульской области</a:t>
            </a:r>
          </a:p>
        </p:txBody>
      </p:sp>
      <p:pic>
        <p:nvPicPr>
          <p:cNvPr id="3074" name="Picture 2" descr="Рис.7. Цветение горицвета весеннего Adonis vernalis L. на коллекционном участке музея-заповедника. Редкий степной вид Красная книга Тульской облас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35292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3569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Цветение </a:t>
            </a:r>
            <a:r>
              <a:rPr lang="ru-RU" b="1" dirty="0" smtClean="0">
                <a:solidFill>
                  <a:srgbClr val="FF0000"/>
                </a:solidFill>
              </a:rPr>
              <a:t>горицвета весеннего</a:t>
            </a:r>
            <a:r>
              <a:rPr lang="ru-RU" dirty="0" smtClean="0"/>
              <a:t>(редкий вид)</a:t>
            </a:r>
            <a:endParaRPr lang="ru-RU" dirty="0"/>
          </a:p>
        </p:txBody>
      </p:sp>
      <p:pic>
        <p:nvPicPr>
          <p:cNvPr id="3076" name="Picture 4" descr="Рис.8. Цветение василька сумского Сentaurea sumensis  Kalen.  на коллекционном участке музея-заповедника. Редкий степной вид. Красная Книга Тульской област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1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ис.6. Цветение льна желтого Linum flavum L. на коллекционном участке музея-заповедника. Редкий степной вид. Красная книга Тульской област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26324"/>
            <a:ext cx="3816424" cy="30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33569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Цветение </a:t>
            </a:r>
            <a:r>
              <a:rPr lang="ru-RU" b="1" dirty="0" smtClean="0">
                <a:solidFill>
                  <a:srgbClr val="FF0000"/>
                </a:solidFill>
              </a:rPr>
              <a:t>василька</a:t>
            </a:r>
            <a:r>
              <a:rPr lang="ru-RU" dirty="0" smtClean="0"/>
              <a:t> (редкий вид)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Цветение льна желтого (редкий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91852" y="61606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вид)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6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8-tub-ru.yandex.net/i?id=32480677-3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3203848" y="2276872"/>
            <a:ext cx="2232248" cy="1130424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РУССКИЙ</a:t>
            </a:r>
          </a:p>
          <a:p>
            <a:pPr algn="ctr"/>
            <a:r>
              <a:rPr lang="ru-RU" sz="2400" b="1" dirty="0" smtClean="0"/>
              <a:t>ЯЗЫК</a:t>
            </a:r>
            <a:endParaRPr lang="ru-RU" sz="2400" b="1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539552" y="764704"/>
            <a:ext cx="1728192" cy="9144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словарные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слова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563888" y="307504"/>
            <a:ext cx="1656184" cy="9144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сочинение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156176" y="1484784"/>
            <a:ext cx="1609328" cy="9144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тесты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683568" y="4365104"/>
            <a:ext cx="1584176" cy="91440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лексика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203848" y="5279504"/>
            <a:ext cx="2808312" cy="9144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словообразование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6960840" y="4822304"/>
            <a:ext cx="1643608" cy="91440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хемы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таблицы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81713"/>
              </p:ext>
            </p:extLst>
          </p:nvPr>
        </p:nvGraphicFramePr>
        <p:xfrm>
          <a:off x="6003636" y="2060848"/>
          <a:ext cx="249382" cy="365760"/>
        </p:xfrm>
        <a:graphic>
          <a:graphicData uri="http://schemas.openxmlformats.org/drawingml/2006/table">
            <a:tbl>
              <a:tblPr/>
              <a:tblGrid>
                <a:gridCol w="249382"/>
              </a:tblGrid>
              <a:tr h="216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03636" y="2059709"/>
          <a:ext cx="498764" cy="365760"/>
        </p:xfrm>
        <a:graphic>
          <a:graphicData uri="http://schemas.openxmlformats.org/drawingml/2006/table">
            <a:tbl>
              <a:tblPr/>
              <a:tblGrid>
                <a:gridCol w="498764"/>
              </a:tblGrid>
              <a:tr h="2216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37475"/>
              </p:ext>
            </p:extLst>
          </p:nvPr>
        </p:nvGraphicFramePr>
        <p:xfrm>
          <a:off x="5652120" y="1988840"/>
          <a:ext cx="997528" cy="400007"/>
        </p:xfrm>
        <a:graphic>
          <a:graphicData uri="http://schemas.openxmlformats.org/drawingml/2006/table">
            <a:tbl>
              <a:tblPr/>
              <a:tblGrid>
                <a:gridCol w="997528"/>
              </a:tblGrid>
              <a:tr h="400007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1917"/>
              </p:ext>
            </p:extLst>
          </p:nvPr>
        </p:nvGraphicFramePr>
        <p:xfrm>
          <a:off x="4765964" y="2604655"/>
          <a:ext cx="526472" cy="365760"/>
        </p:xfrm>
        <a:graphic>
          <a:graphicData uri="http://schemas.openxmlformats.org/drawingml/2006/table">
            <a:tbl>
              <a:tblPr/>
              <a:tblGrid>
                <a:gridCol w="526472"/>
              </a:tblGrid>
              <a:tr h="360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63033"/>
              </p:ext>
            </p:extLst>
          </p:nvPr>
        </p:nvGraphicFramePr>
        <p:xfrm>
          <a:off x="6068291" y="277090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570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102" name="Picture 6" descr="http://im8-tub-ru.yandex.net/i?id=49094739-22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33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а 3 из 17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3853" cy="68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10614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Вставь нужную букву, поставь ударение и подчеркни орфограмму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88210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М…</a:t>
            </a:r>
            <a:r>
              <a:rPr lang="ru-RU" sz="3600" i="1" dirty="0" err="1" smtClean="0">
                <a:solidFill>
                  <a:schemeClr val="bg1"/>
                </a:solidFill>
              </a:rPr>
              <a:t>рковь</a:t>
            </a:r>
            <a:r>
              <a:rPr lang="ru-RU" sz="3600" i="1" dirty="0" smtClean="0">
                <a:solidFill>
                  <a:schemeClr val="bg1"/>
                </a:solidFill>
              </a:rPr>
              <a:t>, к…пуста, к…</a:t>
            </a:r>
            <a:r>
              <a:rPr lang="ru-RU" sz="3600" i="1" dirty="0" err="1" smtClean="0">
                <a:solidFill>
                  <a:schemeClr val="bg1"/>
                </a:solidFill>
              </a:rPr>
              <a:t>рова</a:t>
            </a:r>
            <a:r>
              <a:rPr lang="ru-RU" sz="3600" i="1" dirty="0" smtClean="0">
                <a:solidFill>
                  <a:schemeClr val="bg1"/>
                </a:solidFill>
              </a:rPr>
              <a:t>, п…тух, за…ц,</a:t>
            </a:r>
          </a:p>
          <a:p>
            <a:endParaRPr lang="ru-RU" sz="3600" i="1" dirty="0" smtClean="0">
              <a:solidFill>
                <a:schemeClr val="bg1"/>
              </a:solidFill>
            </a:endParaRPr>
          </a:p>
          <a:p>
            <a:r>
              <a:rPr lang="ru-RU" sz="3600" i="1" dirty="0">
                <a:solidFill>
                  <a:schemeClr val="bg1"/>
                </a:solidFill>
              </a:rPr>
              <a:t>т</a:t>
            </a:r>
            <a:r>
              <a:rPr lang="ru-RU" sz="3600" i="1" dirty="0" smtClean="0">
                <a:solidFill>
                  <a:schemeClr val="bg1"/>
                </a:solidFill>
              </a:rPr>
              <a:t>…</a:t>
            </a:r>
            <a:r>
              <a:rPr lang="ru-RU" sz="3600" i="1" dirty="0" err="1" smtClean="0">
                <a:solidFill>
                  <a:schemeClr val="bg1"/>
                </a:solidFill>
              </a:rPr>
              <a:t>традь</a:t>
            </a:r>
            <a:r>
              <a:rPr lang="ru-RU" sz="3600" i="1" dirty="0" smtClean="0">
                <a:solidFill>
                  <a:schemeClr val="bg1"/>
                </a:solidFill>
              </a:rPr>
              <a:t>, п…нал,  л…</a:t>
            </a:r>
            <a:r>
              <a:rPr lang="ru-RU" sz="3600" i="1" dirty="0" err="1" smtClean="0">
                <a:solidFill>
                  <a:schemeClr val="bg1"/>
                </a:solidFill>
              </a:rPr>
              <a:t>сица</a:t>
            </a:r>
            <a:r>
              <a:rPr lang="ru-RU" sz="3600" i="1" dirty="0" smtClean="0">
                <a:solidFill>
                  <a:schemeClr val="bg1"/>
                </a:solidFill>
              </a:rPr>
              <a:t>, л…пата, уж…н,</a:t>
            </a:r>
          </a:p>
          <a:p>
            <a:endParaRPr lang="ru-RU" sz="3600" i="1" dirty="0" smtClean="0">
              <a:solidFill>
                <a:schemeClr val="bg1"/>
              </a:solidFill>
            </a:endParaRPr>
          </a:p>
          <a:p>
            <a:r>
              <a:rPr lang="ru-RU" sz="3600" i="1" dirty="0">
                <a:solidFill>
                  <a:schemeClr val="bg1"/>
                </a:solidFill>
              </a:rPr>
              <a:t>д</a:t>
            </a:r>
            <a:r>
              <a:rPr lang="ru-RU" sz="3600" i="1" dirty="0" smtClean="0">
                <a:solidFill>
                  <a:schemeClr val="bg1"/>
                </a:solidFill>
              </a:rPr>
              <a:t>…</a:t>
            </a:r>
            <a:r>
              <a:rPr lang="ru-RU" sz="3600" i="1" dirty="0" err="1" smtClean="0">
                <a:solidFill>
                  <a:schemeClr val="bg1"/>
                </a:solidFill>
              </a:rPr>
              <a:t>журный</a:t>
            </a:r>
            <a:r>
              <a:rPr lang="ru-RU" sz="3600" i="1" dirty="0" smtClean="0">
                <a:solidFill>
                  <a:schemeClr val="bg1"/>
                </a:solidFill>
              </a:rPr>
              <a:t>, м…л…ко, п…</a:t>
            </a:r>
            <a:r>
              <a:rPr lang="ru-RU" sz="3600" i="1" dirty="0" err="1" smtClean="0">
                <a:solidFill>
                  <a:schemeClr val="bg1"/>
                </a:solidFill>
              </a:rPr>
              <a:t>льто</a:t>
            </a:r>
            <a:r>
              <a:rPr lang="ru-RU" sz="3600" i="1" dirty="0" smtClean="0">
                <a:solidFill>
                  <a:schemeClr val="bg1"/>
                </a:solidFill>
              </a:rPr>
              <a:t>, М…</a:t>
            </a:r>
            <a:r>
              <a:rPr lang="ru-RU" sz="3600" i="1" dirty="0" err="1" smtClean="0">
                <a:solidFill>
                  <a:schemeClr val="bg1"/>
                </a:solidFill>
              </a:rPr>
              <a:t>сква</a:t>
            </a:r>
            <a:r>
              <a:rPr lang="ru-RU" sz="3600" i="1" dirty="0" smtClean="0">
                <a:solidFill>
                  <a:schemeClr val="bg1"/>
                </a:solidFill>
              </a:rPr>
              <a:t>.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301208"/>
            <a:ext cx="34660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Проверь написанное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134076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1342509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42088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350100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350100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350100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1342509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4048" y="3502749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242088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242088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134076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350100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4408" y="1342509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я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8424" y="242088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и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448763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и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lehinayarandaeva2010.narod.ru/presentacia_obo_mne.files/slide0012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58" y="0"/>
            <a:ext cx="9286892" cy="69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 rot="20184533">
            <a:off x="409228" y="1826549"/>
            <a:ext cx="3422675" cy="2127545"/>
          </a:xfrm>
          <a:prstGeom prst="flowChartMagnetic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Ученик – субъект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д</a:t>
            </a:r>
            <a:r>
              <a:rPr lang="ru-RU" sz="2400" dirty="0" smtClean="0">
                <a:solidFill>
                  <a:schemeClr val="tx2"/>
                </a:solidFill>
              </a:rPr>
              <a:t>еятельности учения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 rot="1055169">
            <a:off x="5321089" y="1823127"/>
            <a:ext cx="3458732" cy="2114428"/>
          </a:xfrm>
          <a:prstGeom prst="flowChartMagnetic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Учитель –субъект деятельности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обучения</a:t>
            </a: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2699792" y="4005065"/>
            <a:ext cx="3960440" cy="2194622"/>
          </a:xfrm>
          <a:prstGeom prst="flowChartMagnetic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Компьютер –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средство обучения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Картинка 0 из 313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" y="126088"/>
            <a:ext cx="2112703" cy="20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4708/89635038.61e/0_6fc1b_82c43ee5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126088"/>
            <a:ext cx="1944216" cy="19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50 из 1200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74" y="5641625"/>
            <a:ext cx="1800200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ая стрелка вверх/вниз 6"/>
          <p:cNvSpPr/>
          <p:nvPr/>
        </p:nvSpPr>
        <p:spPr>
          <a:xfrm flipH="1" flipV="1">
            <a:off x="6888471" y="3771754"/>
            <a:ext cx="45719" cy="45719"/>
          </a:xfrm>
          <a:prstGeom prst="upDownArrow">
            <a:avLst>
              <a:gd name="adj1" fmla="val 50000"/>
              <a:gd name="adj2" fmla="val 48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99792" y="3433307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войная стрелка влево/вправо 12"/>
          <p:cNvSpPr/>
          <p:nvPr/>
        </p:nvSpPr>
        <p:spPr>
          <a:xfrm rot="19401882">
            <a:off x="5144029" y="3806927"/>
            <a:ext cx="1734389" cy="330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flipH="1" flipV="1">
            <a:off x="4667628" y="4839599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3468102" y="2234225"/>
            <a:ext cx="2207572" cy="3558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13195708">
            <a:off x="2306566" y="3763841"/>
            <a:ext cx="1734389" cy="4163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8-tub-ru.yandex.net/i?id=32480677-3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2915816" y="1421905"/>
            <a:ext cx="2880320" cy="2439144"/>
          </a:xfrm>
          <a:prstGeom prst="verticalScroll">
            <a:avLst/>
          </a:prstGeom>
          <a:solidFill>
            <a:srgbClr val="E99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ЛИТЕРАТУРНОЕ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ЧТЕНИЕ</a:t>
            </a:r>
            <a:endParaRPr lang="ru-RU" sz="2400" b="1" dirty="0">
              <a:solidFill>
                <a:srgbClr val="800080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67544" y="332656"/>
            <a:ext cx="1872208" cy="150304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исатели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поэты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444208" y="260648"/>
            <a:ext cx="2699792" cy="2232248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нсценировки из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произведений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95536" y="3861048"/>
            <a:ext cx="2016224" cy="158874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ловарная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работа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283968" y="6021288"/>
            <a:ext cx="72008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419871" y="4730453"/>
            <a:ext cx="2586818" cy="1862335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Скороговорки</a:t>
            </a:r>
          </a:p>
          <a:p>
            <a:pPr algn="ctr"/>
            <a:r>
              <a:rPr lang="ru-RU" sz="2400" b="1" dirty="0" err="1" smtClean="0">
                <a:solidFill>
                  <a:srgbClr val="9900CC"/>
                </a:solidFill>
              </a:rPr>
              <a:t>чистоговорки</a:t>
            </a: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660232" y="3861049"/>
            <a:ext cx="2088232" cy="158874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викторины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36112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6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7 из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Картинка 12 из 22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9749"/>
            <a:ext cx="32099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301208"/>
            <a:ext cx="453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/>
              <a:t>Александр Сергеевич Пушкин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2348880"/>
            <a:ext cx="3680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У этого поэта  была няня,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о которой знают все.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7 из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6-tub-ru.yandex.net/i?id=50446086-66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0536"/>
            <a:ext cx="1944216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3-tub-ru.yandex.net/i?id=212920301-28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160240" cy="18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5-tub-ru.yandex.net/i?id=321693867-25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288073"/>
            <a:ext cx="1872208" cy="18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а 1 из 5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46" y="4096639"/>
            <a:ext cx="21602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5624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Узнай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C000"/>
                </a:solidFill>
              </a:rPr>
              <a:t>сказку </a:t>
            </a:r>
            <a:r>
              <a:rPr lang="ru-RU" sz="3200" dirty="0" smtClean="0">
                <a:solidFill>
                  <a:srgbClr val="0070C0"/>
                </a:solidFill>
              </a:rPr>
              <a:t> по  </a:t>
            </a:r>
            <a:r>
              <a:rPr lang="ru-RU" sz="3200" dirty="0" smtClean="0">
                <a:solidFill>
                  <a:srgbClr val="CC00CC"/>
                </a:solidFill>
              </a:rPr>
              <a:t>предмету</a:t>
            </a:r>
            <a:endParaRPr lang="ru-RU" sz="3200" dirty="0">
              <a:solidFill>
                <a:srgbClr val="CC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429000"/>
            <a:ext cx="441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«Сказка о мертвой царевне и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о семи богатырях»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3508609"/>
            <a:ext cx="41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</a:rPr>
              <a:t>«Сказка о царе </a:t>
            </a:r>
            <a:r>
              <a:rPr lang="ru-RU" sz="2400" b="1" dirty="0" err="1" smtClean="0">
                <a:solidFill>
                  <a:srgbClr val="CC00CC"/>
                </a:solidFill>
              </a:rPr>
              <a:t>Салтане</a:t>
            </a:r>
            <a:r>
              <a:rPr lang="ru-RU" sz="2400" b="1" dirty="0" smtClean="0">
                <a:solidFill>
                  <a:srgbClr val="CC00CC"/>
                </a:solidFill>
              </a:rPr>
              <a:t>»</a:t>
            </a:r>
            <a:endParaRPr lang="ru-RU" sz="2400" b="1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08981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12550"/>
                </a:solidFill>
              </a:rPr>
              <a:t>«Сказка о рыбаке и рыбке»</a:t>
            </a:r>
            <a:endParaRPr lang="ru-RU" sz="2400" b="1" dirty="0">
              <a:solidFill>
                <a:srgbClr val="B125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089810"/>
            <a:ext cx="510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8F622"/>
                </a:solidFill>
              </a:rPr>
              <a:t>      «Сказка о золотом петушке»</a:t>
            </a:r>
            <a:endParaRPr lang="ru-RU" sz="2400" b="1" dirty="0">
              <a:solidFill>
                <a:srgbClr val="D8F6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1544" y="1282464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 </a:t>
            </a:r>
            <a:endParaRPr lang="ru-RU" i="1" dirty="0"/>
          </a:p>
        </p:txBody>
      </p:sp>
      <p:pic>
        <p:nvPicPr>
          <p:cNvPr id="4106" name="Picture 10" descr="http://im6-tub-ru.yandex.net/i?id=172418691-6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4" y="0"/>
            <a:ext cx="9165983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4-tub-ru.yandex.net/i?id=163565789-02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9523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445224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Иван  Андреевич  Крылов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988840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Этот </a:t>
            </a:r>
            <a:r>
              <a:rPr lang="ru-RU" sz="2400" dirty="0">
                <a:solidFill>
                  <a:srgbClr val="FF0000"/>
                </a:solidFill>
              </a:rPr>
              <a:t>писатель переводил стихи и прозу, великолепно знал литературу, интересовался театром.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99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6-tub-ru.yandex.net/i?id=172418691-60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54018"/>
              </p:ext>
            </p:extLst>
          </p:nvPr>
        </p:nvGraphicFramePr>
        <p:xfrm>
          <a:off x="762397" y="620688"/>
          <a:ext cx="7265987" cy="387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Лист" r:id="rId6" imgW="6667567" imgH="2790718" progId="Excel.Sheet.12">
                  <p:embed/>
                </p:oleObj>
              </mc:Choice>
              <mc:Fallback>
                <p:oleObj name="Лист" r:id="rId6" imgW="6667567" imgH="2790718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97" y="620688"/>
                        <a:ext cx="7265987" cy="387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4581128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rgbClr val="C00000"/>
                </a:solidFill>
              </a:rPr>
              <a:t>По горизонтали: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.Чувство, которое вы испытывали при чтении стихов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М.Ю.Лермонтова</a:t>
            </a:r>
            <a:r>
              <a:rPr lang="ru-RU" sz="1400" dirty="0" smtClean="0"/>
              <a:t>.</a:t>
            </a:r>
          </a:p>
          <a:p>
            <a:pPr>
              <a:defRPr/>
            </a:pPr>
            <a:r>
              <a:rPr lang="ru-RU" sz="1400" dirty="0" smtClean="0">
                <a:solidFill>
                  <a:srgbClr val="003300"/>
                </a:solidFill>
              </a:rPr>
              <a:t>2.В баснях рассказывается о недостатках людей не прямо, ….</a:t>
            </a:r>
            <a:r>
              <a:rPr lang="ru-RU" sz="1400" dirty="0" smtClean="0">
                <a:solidFill>
                  <a:srgbClr val="C00000"/>
                </a:solidFill>
              </a:rPr>
              <a:t>3.Назовите язык, которым первым овладел А.С.Пушкин.</a:t>
            </a:r>
            <a:r>
              <a:rPr lang="ru-RU" sz="1400" dirty="0" smtClean="0">
                <a:solidFill>
                  <a:srgbClr val="002060"/>
                </a:solidFill>
              </a:rPr>
              <a:t>4. Небольшое произведение, написанное стихами или прозой, в котором высмеиваются пороки и недостатки людей.</a:t>
            </a:r>
          </a:p>
          <a:p>
            <a:pPr>
              <a:defRPr/>
            </a:pPr>
            <a:r>
              <a:rPr lang="ru-RU" sz="1400" b="1" i="1" dirty="0" smtClean="0">
                <a:solidFill>
                  <a:srgbClr val="C00000"/>
                </a:solidFill>
              </a:rPr>
              <a:t>По вертикали</a:t>
            </a:r>
            <a:r>
              <a:rPr lang="ru-RU" sz="1400" i="1" dirty="0" smtClean="0">
                <a:solidFill>
                  <a:srgbClr val="003300"/>
                </a:solidFill>
              </a:rPr>
              <a:t>. </a:t>
            </a:r>
            <a:r>
              <a:rPr lang="ru-RU" sz="1400" dirty="0" smtClean="0">
                <a:solidFill>
                  <a:srgbClr val="003300"/>
                </a:solidFill>
              </a:rPr>
              <a:t>5. Русский поэт. Учился в Московском университете. Окончил Санкт-Петербургскую школу гвардейских прапорщиков и кавалерийских юнкеров.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6. У этого поэта была любимая няня, о которой знают все. </a:t>
            </a:r>
            <a:r>
              <a:rPr lang="ru-RU" sz="1400" dirty="0" smtClean="0">
                <a:solidFill>
                  <a:srgbClr val="FF0000"/>
                </a:solidFill>
              </a:rPr>
              <a:t>7.Этот писатель переводил стихи и прозу, великолепно знал литературу, интересовался театром. </a:t>
            </a:r>
            <a:r>
              <a:rPr lang="ru-RU" sz="1400" dirty="0" smtClean="0">
                <a:solidFill>
                  <a:srgbClr val="262626"/>
                </a:solidFill>
              </a:rPr>
              <a:t>8.Многие его рассказы и басни вошли в его же книгу «Азбука».</a:t>
            </a:r>
            <a:endParaRPr lang="ru-RU" sz="1400" dirty="0">
              <a:solidFill>
                <a:srgbClr val="26262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0"/>
            <a:ext cx="736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990099"/>
                </a:solidFill>
              </a:rPr>
              <a:t>Кроссворд  по  теме  «Великие  русские  писатели»</a:t>
            </a:r>
            <a:endParaRPr lang="ru-RU" sz="2400" b="1" i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7 из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00"/>
                </a:solidFill>
              </a:rPr>
              <a:t>«Кумушка, мне странно это: Да работала ль ты в лето?»</a:t>
            </a:r>
          </a:p>
          <a:p>
            <a:pPr algn="r"/>
            <a:r>
              <a:rPr lang="ru-RU" sz="2000" i="1" dirty="0">
                <a:solidFill>
                  <a:srgbClr val="003300"/>
                </a:solidFill>
              </a:rPr>
              <a:t>(«Стрекоза и Муравей</a:t>
            </a:r>
            <a:r>
              <a:rPr lang="ru-RU" sz="2000" i="1" dirty="0" smtClean="0">
                <a:solidFill>
                  <a:srgbClr val="003300"/>
                </a:solidFill>
              </a:rPr>
              <a:t>»)</a:t>
            </a:r>
          </a:p>
          <a:p>
            <a:pPr algn="r"/>
            <a:endParaRPr lang="ru-RU" sz="2000" i="1" dirty="0">
              <a:solidFill>
                <a:srgbClr val="003300"/>
              </a:solidFill>
            </a:endParaRPr>
          </a:p>
          <a:p>
            <a:r>
              <a:rPr lang="ru-RU" sz="2000" dirty="0">
                <a:solidFill>
                  <a:srgbClr val="003300"/>
                </a:solidFill>
              </a:rPr>
              <a:t>«Соседка, перестань срамиться… -  тебе ль с Слоном возиться?»</a:t>
            </a:r>
          </a:p>
          <a:p>
            <a:pPr algn="r"/>
            <a:r>
              <a:rPr lang="ru-RU" sz="2000" i="1" dirty="0">
                <a:solidFill>
                  <a:srgbClr val="003300"/>
                </a:solidFill>
              </a:rPr>
              <a:t>(«Слон и Моська</a:t>
            </a:r>
            <a:r>
              <a:rPr lang="ru-RU" sz="2000" i="1" dirty="0" smtClean="0">
                <a:solidFill>
                  <a:srgbClr val="003300"/>
                </a:solidFill>
              </a:rPr>
              <a:t>»)</a:t>
            </a:r>
          </a:p>
          <a:p>
            <a:pPr algn="r"/>
            <a:endParaRPr lang="ru-RU" sz="2000" i="1" dirty="0">
              <a:solidFill>
                <a:srgbClr val="003300"/>
              </a:solidFill>
            </a:endParaRPr>
          </a:p>
          <a:p>
            <a:r>
              <a:rPr lang="ru-RU" sz="2000" dirty="0">
                <a:solidFill>
                  <a:srgbClr val="003300"/>
                </a:solidFill>
              </a:rPr>
              <a:t>«Приятель дорогой, здорово! Где ты был?» </a:t>
            </a:r>
            <a:endParaRPr lang="en-US" sz="2000" dirty="0">
              <a:solidFill>
                <a:srgbClr val="003300"/>
              </a:solidFill>
            </a:endParaRPr>
          </a:p>
          <a:p>
            <a:pPr algn="r"/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i="1" dirty="0">
                <a:solidFill>
                  <a:srgbClr val="003300"/>
                </a:solidFill>
              </a:rPr>
              <a:t>(«Любопытный»)</a:t>
            </a:r>
          </a:p>
          <a:p>
            <a:r>
              <a:rPr lang="ru-RU" sz="2000" dirty="0">
                <a:solidFill>
                  <a:srgbClr val="003300"/>
                </a:solidFill>
              </a:rPr>
              <a:t>«Соседка, слышала ль ты добрую молву? Ведь кошка, говорят, попалась в когти льву?» </a:t>
            </a:r>
            <a:endParaRPr lang="en-US" sz="2000" dirty="0">
              <a:solidFill>
                <a:srgbClr val="003300"/>
              </a:solidFill>
            </a:endParaRPr>
          </a:p>
          <a:p>
            <a:pPr algn="r"/>
            <a:r>
              <a:rPr lang="ru-RU" sz="2000" i="1" dirty="0">
                <a:solidFill>
                  <a:srgbClr val="003300"/>
                </a:solidFill>
              </a:rPr>
              <a:t>(«Мышь и Крыса»)</a:t>
            </a:r>
          </a:p>
          <a:p>
            <a:r>
              <a:rPr lang="ru-RU" sz="2000" dirty="0">
                <a:solidFill>
                  <a:srgbClr val="003300"/>
                </a:solidFill>
              </a:rPr>
              <a:t>«Ну, что ж, Хавронья, там ты видела такого?»  </a:t>
            </a:r>
            <a:endParaRPr lang="en-US" sz="2000" dirty="0">
              <a:solidFill>
                <a:srgbClr val="003300"/>
              </a:solidFill>
            </a:endParaRPr>
          </a:p>
          <a:p>
            <a:pPr algn="r"/>
            <a:r>
              <a:rPr lang="ru-RU" sz="2000" dirty="0"/>
              <a:t> </a:t>
            </a:r>
            <a:r>
              <a:rPr lang="ru-RU" sz="2000" i="1" dirty="0"/>
              <a:t>(«Свинья»)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980728"/>
            <a:ext cx="4104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00"/>
                </a:solidFill>
              </a:rPr>
              <a:t>«До того ль, голубчик, было? В мягких </a:t>
            </a:r>
            <a:r>
              <a:rPr lang="ru-RU" sz="2000" dirty="0" err="1">
                <a:solidFill>
                  <a:srgbClr val="003300"/>
                </a:solidFill>
              </a:rPr>
              <a:t>муравах</a:t>
            </a:r>
            <a:r>
              <a:rPr lang="ru-RU" sz="2000" dirty="0">
                <a:solidFill>
                  <a:srgbClr val="003300"/>
                </a:solidFill>
              </a:rPr>
              <a:t> у нас – Песни, резвость всякий час, Так что голову вскружило</a:t>
            </a:r>
            <a:r>
              <a:rPr lang="ru-RU" sz="2000" dirty="0" smtClean="0">
                <a:solidFill>
                  <a:srgbClr val="003300"/>
                </a:solidFill>
              </a:rPr>
              <a:t>».</a:t>
            </a:r>
          </a:p>
          <a:p>
            <a:endParaRPr lang="ru-RU" sz="2000" dirty="0">
              <a:solidFill>
                <a:srgbClr val="003300"/>
              </a:solidFill>
            </a:endParaRPr>
          </a:p>
          <a:p>
            <a:r>
              <a:rPr lang="ru-RU" sz="2000" dirty="0">
                <a:solidFill>
                  <a:srgbClr val="003300"/>
                </a:solidFill>
              </a:rPr>
              <a:t>«Не радуйся, мой свет…</a:t>
            </a:r>
          </a:p>
          <a:p>
            <a:r>
              <a:rPr lang="ru-RU" sz="2000" dirty="0">
                <a:solidFill>
                  <a:srgbClr val="003300"/>
                </a:solidFill>
              </a:rPr>
              <a:t>      И не надейся по-пустому</a:t>
            </a:r>
            <a:r>
              <a:rPr lang="ru-RU" sz="2000" dirty="0" smtClean="0">
                <a:solidFill>
                  <a:srgbClr val="003300"/>
                </a:solidFill>
              </a:rPr>
              <a:t>».</a:t>
            </a:r>
          </a:p>
          <a:p>
            <a:endParaRPr lang="ru-RU" sz="2000" dirty="0">
              <a:solidFill>
                <a:srgbClr val="003300"/>
              </a:solidFill>
            </a:endParaRPr>
          </a:p>
          <a:p>
            <a:r>
              <a:rPr lang="ru-RU" sz="2000" dirty="0">
                <a:solidFill>
                  <a:srgbClr val="003300"/>
                </a:solidFill>
              </a:rPr>
              <a:t>«Вот то-то мне и духу придаёт, Что я совсем без драки,</a:t>
            </a:r>
          </a:p>
          <a:p>
            <a:r>
              <a:rPr lang="ru-RU" sz="2000" dirty="0">
                <a:solidFill>
                  <a:srgbClr val="003300"/>
                </a:solidFill>
              </a:rPr>
              <a:t>   Могу попасть в большие забияки</a:t>
            </a:r>
            <a:r>
              <a:rPr lang="ru-RU" sz="2000" dirty="0" smtClean="0">
                <a:solidFill>
                  <a:srgbClr val="003300"/>
                </a:solidFill>
              </a:rPr>
              <a:t>»</a:t>
            </a:r>
          </a:p>
          <a:p>
            <a:endParaRPr lang="ru-RU" sz="2000" dirty="0">
              <a:solidFill>
                <a:srgbClr val="003300"/>
              </a:solidFill>
            </a:endParaRPr>
          </a:p>
          <a:p>
            <a:r>
              <a:rPr lang="ru-RU" sz="2000" dirty="0">
                <a:solidFill>
                  <a:srgbClr val="003300"/>
                </a:solidFill>
              </a:rPr>
              <a:t>«В кунсткамере, мой друг!</a:t>
            </a:r>
          </a:p>
          <a:p>
            <a:r>
              <a:rPr lang="ru-RU" sz="2000" dirty="0">
                <a:solidFill>
                  <a:srgbClr val="003300"/>
                </a:solidFill>
              </a:rPr>
              <a:t>     Часа там три ходил</a:t>
            </a:r>
            <a:r>
              <a:rPr lang="ru-RU" sz="2000" dirty="0" smtClean="0">
                <a:solidFill>
                  <a:srgbClr val="003300"/>
                </a:solidFill>
              </a:rPr>
              <a:t>…»</a:t>
            </a:r>
          </a:p>
          <a:p>
            <a:endParaRPr lang="ru-RU" sz="2000" dirty="0">
              <a:solidFill>
                <a:srgbClr val="003300"/>
              </a:solidFill>
            </a:endParaRPr>
          </a:p>
          <a:p>
            <a:r>
              <a:rPr lang="ru-RU" sz="2000" dirty="0">
                <a:solidFill>
                  <a:srgbClr val="003300"/>
                </a:solidFill>
              </a:rPr>
              <a:t>«Я не приметила богатства никакого».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</a:t>
            </a:r>
            <a:r>
              <a:rPr lang="ru-RU" sz="2400" dirty="0" smtClean="0">
                <a:solidFill>
                  <a:srgbClr val="FF0000"/>
                </a:solidFill>
              </a:rPr>
              <a:t>ВИКТОРИНА ПО БАСНЯМ  </a:t>
            </a:r>
            <a:r>
              <a:rPr lang="ru-RU" sz="2800" dirty="0" err="1" smtClean="0">
                <a:solidFill>
                  <a:srgbClr val="FF0000"/>
                </a:solidFill>
              </a:rPr>
              <a:t>И.А.Крылова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707904" y="1124744"/>
            <a:ext cx="115212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1920" y="2420888"/>
            <a:ext cx="1008112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39952" y="3642995"/>
            <a:ext cx="720080" cy="1226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95936" y="2852936"/>
            <a:ext cx="1152128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5976" y="5661248"/>
            <a:ext cx="50405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1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3 из 1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2411760" y="2204864"/>
            <a:ext cx="3625904" cy="1584176"/>
          </a:xfrm>
          <a:prstGeom prst="wave">
            <a:avLst>
              <a:gd name="adj1" fmla="val 12500"/>
              <a:gd name="adj2" fmla="val -277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ИЗОБРАЗИТЕЛЬНОЕ</a:t>
            </a:r>
          </a:p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ИСКУССТВО</a:t>
            </a:r>
          </a:p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</a:t>
            </a:r>
            <a:r>
              <a:rPr lang="ru-RU" sz="2400" b="1" dirty="0" smtClean="0">
                <a:solidFill>
                  <a:srgbClr val="9900CC"/>
                </a:solidFill>
              </a:rPr>
              <a:t> </a:t>
            </a: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 rot="21067697">
            <a:off x="1053043" y="410090"/>
            <a:ext cx="1944216" cy="127444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Портреты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художников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 rot="659000">
            <a:off x="5671490" y="656263"/>
            <a:ext cx="1995916" cy="1151129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репродукции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 rot="20725280">
            <a:off x="530427" y="4615972"/>
            <a:ext cx="1584176" cy="127444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01D1C"/>
                </a:solidFill>
              </a:rPr>
              <a:t>схемы</a:t>
            </a:r>
            <a:endParaRPr lang="ru-RU" sz="2400" b="1" dirty="0">
              <a:solidFill>
                <a:srgbClr val="501D1C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 rot="955137">
            <a:off x="5623570" y="4334574"/>
            <a:ext cx="3006862" cy="2152338"/>
          </a:xfrm>
          <a:prstGeom prst="wave">
            <a:avLst>
              <a:gd name="adj1" fmla="val 12500"/>
              <a:gd name="adj2" fmla="val 7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66"/>
                </a:solidFill>
              </a:rPr>
              <a:t>п</a:t>
            </a:r>
            <a:r>
              <a:rPr lang="ru-RU" sz="2400" b="1" dirty="0" smtClean="0">
                <a:solidFill>
                  <a:srgbClr val="660066"/>
                </a:solidFill>
              </a:rPr>
              <a:t>оследовательность</a:t>
            </a:r>
          </a:p>
          <a:p>
            <a:pPr algn="ctr"/>
            <a:r>
              <a:rPr lang="ru-RU" sz="2400" b="1" dirty="0">
                <a:solidFill>
                  <a:srgbClr val="660066"/>
                </a:solidFill>
              </a:rPr>
              <a:t>в</a:t>
            </a:r>
            <a:r>
              <a:rPr lang="ru-RU" sz="2400" b="1" dirty="0" smtClean="0">
                <a:solidFill>
                  <a:srgbClr val="660066"/>
                </a:solidFill>
              </a:rPr>
              <a:t>ыполнения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рисунка</a:t>
            </a:r>
            <a:endParaRPr lang="ru-RU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33 из 1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а 2 из 8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60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0"/>
            <a:ext cx="852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Последовательность  выполнения  рисунка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13 из 1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войная волна 1"/>
          <p:cNvSpPr/>
          <p:nvPr/>
        </p:nvSpPr>
        <p:spPr>
          <a:xfrm>
            <a:off x="2987824" y="2420888"/>
            <a:ext cx="2698583" cy="1549395"/>
          </a:xfrm>
          <a:prstGeom prst="doubleWave">
            <a:avLst>
              <a:gd name="adj1" fmla="val 6250"/>
              <a:gd name="adj2" fmla="val 885"/>
            </a:avLst>
          </a:prstGeom>
          <a:solidFill>
            <a:srgbClr val="EFF4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2605961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</a:rPr>
              <a:t> технология</a:t>
            </a:r>
          </a:p>
          <a:p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4" name="Двойная волна 3"/>
          <p:cNvSpPr/>
          <p:nvPr/>
        </p:nvSpPr>
        <p:spPr>
          <a:xfrm rot="20904140">
            <a:off x="899592" y="703548"/>
            <a:ext cx="1800200" cy="127444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бразцы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изделий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Двойная волна 4"/>
          <p:cNvSpPr/>
          <p:nvPr/>
        </p:nvSpPr>
        <p:spPr>
          <a:xfrm rot="748161">
            <a:off x="6544487" y="849211"/>
            <a:ext cx="1754401" cy="1120536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э</a:t>
            </a:r>
            <a:r>
              <a:rPr lang="ru-RU" sz="2400" b="1" dirty="0" smtClean="0"/>
              <a:t>тапы работы</a:t>
            </a:r>
            <a:endParaRPr lang="ru-RU" sz="2400" b="1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3034897" y="4966529"/>
            <a:ext cx="2592288" cy="1281919"/>
          </a:xfrm>
          <a:prstGeom prst="doubleWave">
            <a:avLst/>
          </a:prstGeom>
          <a:solidFill>
            <a:srgbClr val="19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Проектная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деятельность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alehinayarandaeva2010.narod.ru/presentacia_obo_mne.files/slide0012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К.Д. Ушинский : </a:t>
            </a:r>
            <a:r>
              <a:rPr lang="ru-RU" sz="2400" b="1" dirty="0" smtClean="0">
                <a:solidFill>
                  <a:srgbClr val="FF0000"/>
                </a:solidFill>
              </a:rPr>
              <a:t>«Детская природа требует наглядности».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2708920"/>
            <a:ext cx="3600400" cy="17281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Объяснительно - иллюстративный способ обучения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8064" y="2708920"/>
            <a:ext cx="3600400" cy="17281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sz="2400" b="1" dirty="0" smtClean="0">
                <a:solidFill>
                  <a:schemeClr val="tx1"/>
                </a:solidFill>
              </a:rPr>
              <a:t> способ обучения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71900" y="3392996"/>
            <a:ext cx="1800200" cy="3600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im8-tub-ru.yandex.net/i?id=32480677-3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&quot;Кош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2484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5529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sz="3200" b="1" dirty="0" smtClean="0">
                <a:solidFill>
                  <a:srgbClr val="CC00CC"/>
                </a:solidFill>
              </a:rPr>
              <a:t>ОРИГАМИ  «КОШКА»</a:t>
            </a:r>
            <a:endParaRPr lang="ru-RU" sz="32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rigamka.ru/uploads/posts/2012-01/1326577699_015.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8-tub-ru.yandex.net/i?id=32480677-3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1"/>
            <a:ext cx="9136748" cy="68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6823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  </a:t>
            </a:r>
            <a:r>
              <a:rPr lang="ru-RU" sz="3200" b="1" dirty="0" smtClean="0">
                <a:solidFill>
                  <a:srgbClr val="3333FF"/>
                </a:solidFill>
              </a:rPr>
              <a:t>Использование</a:t>
            </a:r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FF0000"/>
                </a:solidFill>
              </a:rPr>
              <a:t>презентаций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вал 2"/>
          <p:cNvSpPr/>
          <p:nvPr/>
        </p:nvSpPr>
        <p:spPr>
          <a:xfrm>
            <a:off x="683568" y="1268760"/>
            <a:ext cx="2808312" cy="1202432"/>
          </a:xfrm>
          <a:prstGeom prst="ellipse">
            <a:avLst/>
          </a:prstGeom>
          <a:solidFill>
            <a:srgbClr val="19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овышает качество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знаний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92080" y="1124744"/>
            <a:ext cx="3096344" cy="1584176"/>
          </a:xfrm>
          <a:prstGeom prst="ellipse">
            <a:avLst/>
          </a:prstGeom>
          <a:solidFill>
            <a:srgbClr val="19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</a:rPr>
              <a:t>родвигает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ебенка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</a:rPr>
              <a:t> общем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развитии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560" y="3425487"/>
            <a:ext cx="2736304" cy="1205945"/>
          </a:xfrm>
          <a:prstGeom prst="ellipse">
            <a:avLst/>
          </a:prstGeom>
          <a:solidFill>
            <a:srgbClr val="19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</a:rPr>
              <a:t>омогает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</a:rPr>
              <a:t>реодолеть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трудности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92080" y="3212976"/>
            <a:ext cx="3096344" cy="1512168"/>
          </a:xfrm>
          <a:prstGeom prst="ellipse">
            <a:avLst/>
          </a:prstGeom>
          <a:solidFill>
            <a:srgbClr val="19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</a:rPr>
              <a:t>носит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адость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</a:rPr>
              <a:t> жизнь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ребенка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95736" y="4869160"/>
            <a:ext cx="4032447" cy="1728192"/>
          </a:xfrm>
          <a:prstGeom prst="ellipse">
            <a:avLst/>
          </a:prstGeom>
          <a:solidFill>
            <a:srgbClr val="19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Сотрудничество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учителя и учащихся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учебном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процессе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15816" y="836712"/>
            <a:ext cx="792088" cy="504056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60032" y="836712"/>
            <a:ext cx="504056" cy="72008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15816" y="836712"/>
            <a:ext cx="1296143" cy="2736304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5626" y="836712"/>
            <a:ext cx="788462" cy="2808312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211959" y="764704"/>
            <a:ext cx="216025" cy="4104456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8-tub-ru.yandex.net/i?id=32480677-3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713" y="2377928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r>
              <a:rPr lang="ru-RU" sz="6600" dirty="0" smtClean="0"/>
              <a:t>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1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alehinayarandaeva2010.narod.ru/presentacia_obo_mne.files/slide0012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08" y="0"/>
            <a:ext cx="9187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31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Использование ИКТ на уроках в начальной школе позволяет</a:t>
            </a:r>
            <a:endParaRPr lang="ru-RU" sz="24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1520" y="1052736"/>
            <a:ext cx="5184576" cy="144016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Развивать умение  учащихся ориентироваться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 информационных потоках окружающего  мира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979712" y="2891476"/>
            <a:ext cx="5616624" cy="1538943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Овладевать практическими способами  работы с информацией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43808" y="4797152"/>
            <a:ext cx="6007122" cy="1656184"/>
          </a:xfrm>
          <a:prstGeom prst="flowChartAlternateProcess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Развивать  умения, позволяющие обмениваться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нформацией с помощью современных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технических средств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alehinayarandaeva2010.narod.ru/presentacia_obo_mne.files/slide0012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1" y="188640"/>
            <a:ext cx="10124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900CC"/>
                </a:solidFill>
              </a:rPr>
              <a:t>  </a:t>
            </a:r>
            <a:r>
              <a:rPr lang="ru-RU" sz="2400" b="1" dirty="0" smtClean="0">
                <a:solidFill>
                  <a:srgbClr val="9900CC"/>
                </a:solidFill>
              </a:rPr>
              <a:t> Использование ИКТ на уроке позволяет реализовать основные </a:t>
            </a:r>
          </a:p>
          <a:p>
            <a:r>
              <a:rPr lang="ru-RU" sz="2400" b="1" dirty="0" smtClean="0">
                <a:solidFill>
                  <a:srgbClr val="9900CC"/>
                </a:solidFill>
              </a:rPr>
              <a:t>          принципы активизации познавательной деятельности</a:t>
            </a: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27584" y="1556792"/>
            <a:ext cx="2592288" cy="13087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Принцип равенства  позиций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436096" y="2348880"/>
            <a:ext cx="2808312" cy="14995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Принцип доверительности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67544" y="3848468"/>
            <a:ext cx="2592288" cy="12225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Принцип обратной связи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860032" y="4869160"/>
            <a:ext cx="3168352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CD133"/>
                </a:solidFill>
              </a:rPr>
              <a:t>Принцип занятия</a:t>
            </a:r>
          </a:p>
          <a:p>
            <a:pPr algn="ctr"/>
            <a:r>
              <a:rPr lang="ru-RU" sz="2400" b="1" dirty="0">
                <a:solidFill>
                  <a:srgbClr val="5CD133"/>
                </a:solidFill>
              </a:rPr>
              <a:t>и</a:t>
            </a:r>
            <a:r>
              <a:rPr lang="ru-RU" sz="2400" b="1" dirty="0" smtClean="0">
                <a:solidFill>
                  <a:srgbClr val="5CD133"/>
                </a:solidFill>
              </a:rPr>
              <a:t>сследовательской позиции</a:t>
            </a:r>
            <a:endParaRPr lang="ru-RU" sz="2400" b="1" dirty="0">
              <a:solidFill>
                <a:srgbClr val="5CD133"/>
              </a:solidFill>
            </a:endParaRPr>
          </a:p>
        </p:txBody>
      </p: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 flipH="1">
            <a:off x="2123728" y="993162"/>
            <a:ext cx="673020" cy="727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993162"/>
            <a:ext cx="1008112" cy="149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993162"/>
            <a:ext cx="864096" cy="4077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1019637"/>
            <a:ext cx="1224136" cy="2828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alehinayarandaeva2010.narod.ru/presentacia_obo_mne.files/slide0012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24"/>
            <a:ext cx="9144000" cy="68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88640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</a:t>
            </a:r>
            <a:r>
              <a:rPr lang="ru-RU" sz="2800" b="1" dirty="0" smtClean="0"/>
              <a:t>Методические правила</a:t>
            </a:r>
          </a:p>
          <a:p>
            <a:r>
              <a:rPr lang="ru-RU" sz="2400" dirty="0" smtClean="0"/>
              <a:t> при внедрении информационных технологий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69185"/>
            <a:ext cx="8568952" cy="4431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Информационные технологии в образовании являются не самоцелью, а средством, направленным на решение задач реального  изменения качества образования, на повышение его эффективности.</a:t>
            </a:r>
          </a:p>
          <a:p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Новейшие информационные технологии не антагонистичны к традиционной системе образования, а естественным образом, оптимально интегрируются в неё с учётом   педагогической </a:t>
            </a:r>
            <a:r>
              <a:rPr lang="ru-RU" sz="2400" dirty="0" err="1" smtClean="0"/>
              <a:t>целесообразности,требующей</a:t>
            </a:r>
            <a:r>
              <a:rPr lang="ru-RU" sz="2400" dirty="0" smtClean="0"/>
              <a:t> всесторонней оценки эффективности применение ИТО в сочетании с различными педагогическими технологиями.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3 из 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8"/>
            <a:ext cx="9144000" cy="68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536" y="404665"/>
            <a:ext cx="8424936" cy="6370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В качестве наиболее значимых ценностных ориентиров использования ИТО  выбираются обращение к личности обучаемого; создание максимально благоприятных условий для овладения им социально накопленным опытом, заключённым в  содержании образования; направленность  не только на получение глубоких и фундаментальных знаний, развитие мышления учащегося, его творческой </a:t>
            </a:r>
            <a:r>
              <a:rPr lang="ru-RU" sz="2400" dirty="0" err="1" smtClean="0"/>
              <a:t>индивидуальности,но</a:t>
            </a:r>
            <a:r>
              <a:rPr lang="ru-RU" sz="2400" dirty="0" smtClean="0"/>
              <a:t> и, в первую очередь, на проявление его самостоятельности – на саморазвитие и самореализацию  личности. 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ИТО не подменяют педагога и не замещают его основных функций, а </a:t>
            </a:r>
            <a:r>
              <a:rPr lang="ru-RU" sz="2400" dirty="0" err="1" smtClean="0"/>
              <a:t>опредмечивают</a:t>
            </a:r>
            <a:r>
              <a:rPr lang="ru-RU" sz="2400" dirty="0" smtClean="0"/>
              <a:t> и усиливают отдельные приёмы и компоненты его деятельности, перераспределяют отдельные функции учителя учащимся </a:t>
            </a:r>
            <a:r>
              <a:rPr lang="ru-RU" sz="2400" dirty="0" err="1" smtClean="0"/>
              <a:t>икомпьютером,оптимизируют</a:t>
            </a:r>
            <a:r>
              <a:rPr lang="ru-RU" sz="2400" dirty="0" smtClean="0"/>
              <a:t> профессионально – педагогическую деятельность.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94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3 из 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128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Картинка 3 из 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85" y="0"/>
            <a:ext cx="9213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878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C3836"/>
                </a:solidFill>
              </a:rPr>
              <a:t>Использование  возможностей современных информационных</a:t>
            </a:r>
          </a:p>
          <a:p>
            <a:r>
              <a:rPr lang="ru-RU" sz="2400" b="1" dirty="0" smtClean="0">
                <a:solidFill>
                  <a:srgbClr val="9C3836"/>
                </a:solidFill>
              </a:rPr>
              <a:t>                  технологий в начальной  школе способствует</a:t>
            </a:r>
            <a:endParaRPr lang="ru-RU" sz="2400" b="1" dirty="0">
              <a:solidFill>
                <a:srgbClr val="9C3836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63609818"/>
              </p:ext>
            </p:extLst>
          </p:nvPr>
        </p:nvGraphicFramePr>
        <p:xfrm flipV="1">
          <a:off x="7524328" y="5461000"/>
          <a:ext cx="144015" cy="12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915816" y="3717032"/>
            <a:ext cx="2952328" cy="1080120"/>
          </a:xfrm>
          <a:prstGeom prst="round2DiagRect">
            <a:avLst/>
          </a:prstGeom>
          <a:solidFill>
            <a:srgbClr val="B9538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Активизации</a:t>
            </a:r>
          </a:p>
          <a:p>
            <a:pPr algn="ctr"/>
            <a:r>
              <a:rPr lang="ru-RU" sz="2400" dirty="0" smtClean="0"/>
              <a:t>познавательной деятельности</a:t>
            </a:r>
            <a:endParaRPr lang="ru-RU" sz="24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220072" y="1700808"/>
            <a:ext cx="3240360" cy="1440160"/>
          </a:xfrm>
          <a:prstGeom prst="round2DiagRect">
            <a:avLst/>
          </a:prstGeom>
          <a:solidFill>
            <a:srgbClr val="B9538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Повышению уровня</a:t>
            </a:r>
          </a:p>
          <a:p>
            <a:pPr algn="ctr"/>
            <a:r>
              <a:rPr lang="ru-RU" sz="2400" dirty="0"/>
              <a:t>к</a:t>
            </a:r>
            <a:r>
              <a:rPr lang="ru-RU" sz="2400" dirty="0" smtClean="0"/>
              <a:t>омфортности</a:t>
            </a:r>
          </a:p>
          <a:p>
            <a:pPr algn="ctr"/>
            <a:r>
              <a:rPr lang="ru-RU" sz="2400" dirty="0" smtClean="0"/>
              <a:t>обучения</a:t>
            </a:r>
            <a:endParaRPr lang="ru-RU" sz="2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1560" y="5229200"/>
            <a:ext cx="3312368" cy="1393304"/>
          </a:xfrm>
          <a:prstGeom prst="round2DiagRect">
            <a:avLst/>
          </a:prstGeom>
          <a:solidFill>
            <a:srgbClr val="B9538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Снижению </a:t>
            </a:r>
          </a:p>
          <a:p>
            <a:pPr algn="ctr"/>
            <a:r>
              <a:rPr lang="ru-RU" sz="2400" dirty="0"/>
              <a:t>д</a:t>
            </a:r>
            <a:r>
              <a:rPr lang="ru-RU" sz="2400" dirty="0" smtClean="0"/>
              <a:t>идактических</a:t>
            </a:r>
          </a:p>
          <a:p>
            <a:pPr algn="ctr"/>
            <a:r>
              <a:rPr lang="ru-RU" sz="2400" dirty="0"/>
              <a:t>з</a:t>
            </a:r>
            <a:r>
              <a:rPr lang="ru-RU" sz="2400" dirty="0" smtClean="0"/>
              <a:t>атруднений</a:t>
            </a:r>
          </a:p>
          <a:p>
            <a:pPr algn="ctr"/>
            <a:r>
              <a:rPr lang="ru-RU" sz="2400" dirty="0"/>
              <a:t>у</a:t>
            </a:r>
            <a:r>
              <a:rPr lang="ru-RU" sz="2400" dirty="0" smtClean="0"/>
              <a:t> учащихся</a:t>
            </a:r>
            <a:endParaRPr lang="ru-RU" sz="24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220072" y="5229200"/>
            <a:ext cx="3240360" cy="1393304"/>
          </a:xfrm>
          <a:prstGeom prst="round2DiagRect">
            <a:avLst/>
          </a:prstGeom>
          <a:solidFill>
            <a:srgbClr val="B9538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Развитию</a:t>
            </a:r>
          </a:p>
          <a:p>
            <a:pPr algn="ctr"/>
            <a:r>
              <a:rPr lang="ru-RU" sz="2400" dirty="0"/>
              <a:t>и</a:t>
            </a:r>
            <a:r>
              <a:rPr lang="ru-RU" sz="2400" dirty="0" smtClean="0"/>
              <a:t>нформационного</a:t>
            </a:r>
          </a:p>
          <a:p>
            <a:pPr algn="ctr"/>
            <a:r>
              <a:rPr lang="ru-RU" sz="2400" dirty="0"/>
              <a:t>м</a:t>
            </a:r>
            <a:r>
              <a:rPr lang="ru-RU" sz="2400" dirty="0" smtClean="0"/>
              <a:t>ышления</a:t>
            </a:r>
          </a:p>
          <a:p>
            <a:pPr algn="ctr"/>
            <a:r>
              <a:rPr lang="ru-RU" sz="2400" dirty="0" smtClean="0"/>
              <a:t>школьников</a:t>
            </a:r>
            <a:endParaRPr lang="ru-RU" sz="24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11560" y="1700808"/>
            <a:ext cx="3312368" cy="1440160"/>
          </a:xfrm>
          <a:prstGeom prst="round2DiagRect">
            <a:avLst/>
          </a:prstGeom>
          <a:solidFill>
            <a:srgbClr val="B9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Формирование</a:t>
            </a:r>
          </a:p>
          <a:p>
            <a:pPr algn="ctr"/>
            <a:r>
              <a:rPr lang="ru-RU" sz="2400" dirty="0" smtClean="0"/>
              <a:t>информационно –</a:t>
            </a:r>
          </a:p>
          <a:p>
            <a:pPr algn="ctr"/>
            <a:r>
              <a:rPr lang="ru-RU" sz="2400" dirty="0"/>
              <a:t>к</a:t>
            </a:r>
            <a:r>
              <a:rPr lang="ru-RU" sz="2400" dirty="0" smtClean="0"/>
              <a:t>оммуникационной</a:t>
            </a:r>
          </a:p>
          <a:p>
            <a:pPr algn="ctr"/>
            <a:r>
              <a:rPr lang="ru-RU" sz="2400" dirty="0" smtClean="0"/>
              <a:t>компетенции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03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1244</TotalTime>
  <Words>1360</Words>
  <Application>Microsoft Office PowerPoint</Application>
  <PresentationFormat>Экран (4:3)</PresentationFormat>
  <Paragraphs>347</Paragraphs>
  <Slides>43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School</cp:lastModifiedBy>
  <cp:revision>113</cp:revision>
  <dcterms:created xsi:type="dcterms:W3CDTF">2011-11-16T20:00:56Z</dcterms:created>
  <dcterms:modified xsi:type="dcterms:W3CDTF">2014-11-15T10:08:01Z</dcterms:modified>
</cp:coreProperties>
</file>