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FF"/>
    <a:srgbClr val="99FFCC"/>
    <a:srgbClr val="FFFF99"/>
    <a:srgbClr val="FF7C80"/>
    <a:srgbClr val="993300"/>
    <a:srgbClr val="FF9900"/>
    <a:srgbClr val="FFFF00"/>
    <a:srgbClr val="FF66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05CB3E-7B57-48C1-ABCF-F4453B9574E1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0980E-9DB5-4B20-8987-F1407F82DB5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ЧАСТИЦЫ </a:t>
            </a:r>
            <a:r>
              <a:rPr lang="ru-RU" i="1" dirty="0" smtClean="0">
                <a:solidFill>
                  <a:srgbClr val="C00000"/>
                </a:solidFill>
              </a:rPr>
              <a:t>не</a:t>
            </a:r>
            <a:r>
              <a:rPr lang="ru-RU" dirty="0" smtClean="0"/>
              <a:t> С РАЗНЫМИ  ЧАСТЯМИ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52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92056737_0_6d213_1f880a02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3012" y="2780928"/>
            <a:ext cx="6657975" cy="44644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552728" cy="58326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Частица</a:t>
            </a:r>
            <a:r>
              <a:rPr lang="ru-RU" sz="3600" b="1" dirty="0" smtClean="0"/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/>
              <a:t> </a:t>
            </a:r>
            <a:r>
              <a:rPr lang="ru-RU" sz="3600" b="1" dirty="0" smtClean="0">
                <a:solidFill>
                  <a:srgbClr val="00B050"/>
                </a:solidFill>
              </a:rPr>
              <a:t>выполняет в языке не только функцию отрицания, но и функцию словообразовательного элемента</a:t>
            </a:r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В разграничении </a:t>
            </a:r>
            <a:r>
              <a:rPr lang="ru-RU" sz="3600" b="1" dirty="0" smtClean="0">
                <a:solidFill>
                  <a:srgbClr val="00B050"/>
                </a:solidFill>
              </a:rPr>
              <a:t>частицы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rgbClr val="00B050"/>
                </a:solidFill>
              </a:rPr>
              <a:t> и приставки 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заключается </a:t>
            </a:r>
            <a:r>
              <a:rPr lang="ru-RU" sz="3600" b="1" dirty="0" smtClean="0">
                <a:solidFill>
                  <a:srgbClr val="00B050"/>
                </a:solidFill>
              </a:rPr>
              <a:t>вся </a:t>
            </a: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сложность </a:t>
            </a:r>
            <a:r>
              <a:rPr lang="ru-RU" sz="3600" b="1" dirty="0" smtClean="0">
                <a:solidFill>
                  <a:srgbClr val="00B050"/>
                </a:solidFill>
              </a:rPr>
              <a:t>раздельного </a:t>
            </a: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и </a:t>
            </a:r>
            <a:r>
              <a:rPr lang="ru-RU" sz="3600" b="1" dirty="0" smtClean="0">
                <a:solidFill>
                  <a:srgbClr val="00B050"/>
                </a:solidFill>
              </a:rPr>
              <a:t>слитного написания </a:t>
            </a: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perevod-docov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916832"/>
            <a:ext cx="4104456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7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с существительными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700808"/>
            <a:ext cx="3907864" cy="51571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СЛИТНО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 всеми словами, которые без </a:t>
            </a:r>
            <a:r>
              <a:rPr lang="ru-RU" b="1" dirty="0" smtClean="0"/>
              <a:t>не</a:t>
            </a:r>
            <a:r>
              <a:rPr lang="ru-RU" dirty="0" smtClean="0"/>
              <a:t> </a:t>
            </a:r>
            <a:r>
              <a:rPr lang="ru-RU" dirty="0" err="1" smtClean="0"/>
              <a:t>не</a:t>
            </a:r>
            <a:r>
              <a:rPr lang="ru-RU" dirty="0" smtClean="0"/>
              <a:t> употребляются</a:t>
            </a:r>
            <a:r>
              <a:rPr lang="ru-RU" b="1" dirty="0" smtClean="0"/>
              <a:t> неразбериха неполадки невежа неверие </a:t>
            </a:r>
            <a:r>
              <a:rPr lang="ru-RU" dirty="0" smtClean="0"/>
              <a:t>              </a:t>
            </a:r>
            <a:r>
              <a:rPr lang="ru-RU" b="1" dirty="0" smtClean="0"/>
              <a:t>недоросль ненастный </a:t>
            </a:r>
            <a:endParaRPr lang="ru-RU" dirty="0" smtClean="0"/>
          </a:p>
          <a:p>
            <a:r>
              <a:rPr lang="ru-RU" dirty="0" smtClean="0"/>
              <a:t> 2.Если слово с не приобретает противоположное значение( его можно заменить синонимом без не) </a:t>
            </a:r>
            <a:r>
              <a:rPr lang="ru-RU" b="1" dirty="0" smtClean="0"/>
              <a:t>несчастье(беда</a:t>
            </a:r>
            <a:r>
              <a:rPr lang="ru-RU" dirty="0" smtClean="0"/>
              <a:t>), </a:t>
            </a:r>
            <a:r>
              <a:rPr lang="ru-RU" b="1" dirty="0" smtClean="0"/>
              <a:t>непорядок(беспорядок) 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3894966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РАЗДЕЛЬНО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если есть или подразумевается противопоставление ;</a:t>
            </a:r>
            <a:r>
              <a:rPr lang="ru-RU" b="1" dirty="0" smtClean="0"/>
              <a:t>не друг, а враг),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 в вопросительном предложении при логическом    подчеркивании отрицания (</a:t>
            </a:r>
            <a:r>
              <a:rPr lang="ru-RU" b="1" dirty="0" smtClean="0"/>
              <a:t>Вас сюда устроил отец, не правда ли?</a:t>
            </a:r>
            <a:endParaRPr lang="ru-RU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Не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800080"/>
                </a:solidFill>
              </a:rPr>
              <a:t>с прилагательными</a:t>
            </a:r>
            <a:endParaRPr lang="ru-RU" b="1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9379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СЛИТНО</a:t>
            </a:r>
          </a:p>
          <a:p>
            <a:endParaRPr lang="ru-RU" dirty="0" smtClean="0"/>
          </a:p>
          <a:p>
            <a:r>
              <a:rPr lang="ru-RU" dirty="0" smtClean="0"/>
              <a:t>1. если баз не </a:t>
            </a:r>
            <a:r>
              <a:rPr lang="ru-RU" dirty="0" err="1" smtClean="0"/>
              <a:t>не</a:t>
            </a:r>
            <a:r>
              <a:rPr lang="ru-RU" dirty="0" smtClean="0"/>
              <a:t> употребляется (</a:t>
            </a:r>
            <a:r>
              <a:rPr lang="ru-RU" b="1" dirty="0" smtClean="0"/>
              <a:t>небрежный, невзрачный</a:t>
            </a:r>
            <a:r>
              <a:rPr lang="ru-RU" dirty="0" smtClean="0"/>
              <a:t>). </a:t>
            </a:r>
            <a:br>
              <a:rPr lang="ru-RU" dirty="0" smtClean="0"/>
            </a:br>
            <a:r>
              <a:rPr lang="ru-RU" dirty="0" smtClean="0"/>
              <a:t>2. если можно подобрать синоним без не (</a:t>
            </a:r>
            <a:r>
              <a:rPr lang="ru-RU" b="1" dirty="0" smtClean="0"/>
              <a:t>немаленький -большой, </a:t>
            </a:r>
            <a:r>
              <a:rPr lang="ru-RU" b="1" dirty="0" err="1" smtClean="0"/>
              <a:t>немолодой-старый</a:t>
            </a:r>
            <a:r>
              <a:rPr lang="ru-RU" dirty="0" smtClean="0"/>
              <a:t>),</a:t>
            </a:r>
            <a:br>
              <a:rPr lang="ru-RU" dirty="0" smtClean="0"/>
            </a:br>
            <a:r>
              <a:rPr lang="ru-RU" dirty="0" smtClean="0"/>
              <a:t>3. если есть противопоставление с союзом но (</a:t>
            </a:r>
            <a:r>
              <a:rPr lang="ru-RU" b="1" dirty="0" smtClean="0"/>
              <a:t>река неглубокая, но холодная),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с краткими </a:t>
            </a:r>
            <a:r>
              <a:rPr lang="ru-RU" dirty="0" err="1" smtClean="0"/>
              <a:t>прилагательны-ии</a:t>
            </a:r>
            <a:r>
              <a:rPr lang="ru-RU" dirty="0" smtClean="0"/>
              <a:t>, если полные прилагательные, от которых они образованы, пишутся в не слитно </a:t>
            </a:r>
            <a:r>
              <a:rPr lang="ru-RU" b="1" dirty="0" smtClean="0"/>
              <a:t>невысокий - невысок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9379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РАЗДЕЛЬНО</a:t>
            </a:r>
          </a:p>
          <a:p>
            <a:endParaRPr lang="ru-RU" dirty="0" smtClean="0"/>
          </a:p>
          <a:p>
            <a:r>
              <a:rPr lang="ru-RU" dirty="0" smtClean="0"/>
              <a:t>1. если есть или подразумевается противопоставление с союзом а (</a:t>
            </a:r>
            <a:r>
              <a:rPr lang="ru-RU" b="1" dirty="0" smtClean="0"/>
              <a:t>не большой, маленький),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2. с относительными прилагательными (</a:t>
            </a:r>
            <a:r>
              <a:rPr lang="ru-RU" b="1" dirty="0" smtClean="0"/>
              <a:t>небо здесь южное)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3. с краткими прилагательными, если полные прилагательные, от которых они образованы, пишутся с не раздельно (</a:t>
            </a:r>
            <a:r>
              <a:rPr lang="ru-RU" b="1" dirty="0" smtClean="0"/>
              <a:t>книга не интересна, а скучна)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 глаголами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СЛИТНО</a:t>
            </a:r>
          </a:p>
          <a:p>
            <a:endParaRPr lang="ru-RU" dirty="0" smtClean="0"/>
          </a:p>
          <a:p>
            <a:r>
              <a:rPr lang="ru-RU" dirty="0" smtClean="0"/>
              <a:t>если без </a:t>
            </a:r>
            <a:r>
              <a:rPr lang="ru-RU" i="1" dirty="0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употребляется (</a:t>
            </a:r>
            <a:r>
              <a:rPr lang="ru-RU" b="1" dirty="0" smtClean="0"/>
              <a:t>ненавидеть, недоумевать)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примечание: глаголы типа недосмотреть пишутся слитно, так как в их состав входит единая приставка </a:t>
            </a:r>
            <a:r>
              <a:rPr lang="ru-RU" dirty="0" err="1" smtClean="0"/>
              <a:t>недо</a:t>
            </a:r>
            <a:r>
              <a:rPr lang="ru-RU" dirty="0" smtClean="0"/>
              <a:t>-,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РАЗДЕЛЬНО</a:t>
            </a:r>
          </a:p>
          <a:p>
            <a:endParaRPr lang="ru-RU" dirty="0" smtClean="0"/>
          </a:p>
          <a:p>
            <a:r>
              <a:rPr lang="ru-RU" dirty="0" smtClean="0"/>
              <a:t>со всеми остальными глаголами </a:t>
            </a:r>
            <a:r>
              <a:rPr lang="ru-RU" b="1" dirty="0" smtClean="0"/>
              <a:t>(не знать, на плакать)</a:t>
            </a:r>
            <a:endParaRPr lang="ru-RU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НЕ</a:t>
            </a:r>
            <a:r>
              <a:rPr lang="ru-RU" b="1" i="1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с деепричастиями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СЛИТНО</a:t>
            </a:r>
          </a:p>
          <a:p>
            <a:endParaRPr lang="ru-RU" dirty="0" smtClean="0"/>
          </a:p>
          <a:p>
            <a:r>
              <a:rPr lang="ru-RU" dirty="0" smtClean="0"/>
              <a:t>если без не </a:t>
            </a:r>
            <a:r>
              <a:rPr lang="ru-RU" dirty="0" err="1" smtClean="0"/>
              <a:t>не</a:t>
            </a:r>
            <a:r>
              <a:rPr lang="ru-RU" dirty="0" smtClean="0"/>
              <a:t> употребляется (ненавидев, недоумевая)</a:t>
            </a:r>
            <a:br>
              <a:rPr lang="ru-RU" dirty="0" smtClean="0"/>
            </a:br>
            <a:r>
              <a:rPr lang="ru-RU" dirty="0" smtClean="0"/>
              <a:t>примечание: деепричастия, образованные от глаголов с приставкой </a:t>
            </a:r>
            <a:r>
              <a:rPr lang="ru-RU" dirty="0" err="1" smtClean="0"/>
              <a:t>недо</a:t>
            </a:r>
            <a:r>
              <a:rPr lang="ru-RU" dirty="0" smtClean="0"/>
              <a:t>- пишутся слитно, так же, как и глаголы (недосмотрев)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РАЗДЕЛЬНО</a:t>
            </a:r>
          </a:p>
          <a:p>
            <a:endParaRPr lang="ru-RU" dirty="0" smtClean="0"/>
          </a:p>
          <a:p>
            <a:r>
              <a:rPr lang="ru-RU" dirty="0" smtClean="0"/>
              <a:t>со всеми остальными </a:t>
            </a:r>
            <a:r>
              <a:rPr lang="ru-RU" dirty="0" err="1" smtClean="0"/>
              <a:t>деепричастями</a:t>
            </a:r>
            <a:r>
              <a:rPr lang="ru-RU" dirty="0" smtClean="0"/>
              <a:t> (не зная, на плакав)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с причастиями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СЛИТНО</a:t>
            </a:r>
          </a:p>
          <a:p>
            <a:endParaRPr lang="ru-RU" dirty="0" smtClean="0"/>
          </a:p>
          <a:p>
            <a:r>
              <a:rPr lang="ru-RU" dirty="0" smtClean="0"/>
              <a:t>если полные причастия не имеют при себе зависимые слова </a:t>
            </a:r>
            <a:r>
              <a:rPr lang="ru-RU" b="1" dirty="0" smtClean="0"/>
              <a:t>(</a:t>
            </a:r>
            <a:r>
              <a:rPr lang="ru-RU" b="1" dirty="0" err="1" smtClean="0"/>
              <a:t>непришедший</a:t>
            </a:r>
            <a:r>
              <a:rPr lang="ru-RU" b="1" dirty="0" smtClean="0"/>
              <a:t> ученик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4037072" cy="4572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b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РАЗДЕЛЬНО</a:t>
            </a:r>
            <a:endParaRPr lang="ru-RU" b="1" u="sng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1 . если полные причастия имеют зависимые слова (</a:t>
            </a:r>
            <a:r>
              <a:rPr lang="ru-RU" b="1" dirty="0" smtClean="0"/>
              <a:t>не пришедший вовремя ученик</a:t>
            </a:r>
            <a:r>
              <a:rPr lang="ru-RU" dirty="0" smtClean="0"/>
              <a:t>), </a:t>
            </a:r>
            <a:br>
              <a:rPr lang="ru-RU" dirty="0" smtClean="0"/>
            </a:br>
            <a:r>
              <a:rPr lang="ru-RU" dirty="0" smtClean="0"/>
              <a:t>2. с краткими причастиями </a:t>
            </a:r>
            <a:br>
              <a:rPr lang="ru-RU" dirty="0" smtClean="0"/>
            </a:br>
            <a:r>
              <a:rPr lang="ru-RU" dirty="0" smtClean="0"/>
              <a:t>если есть или предполагается противопоставление (</a:t>
            </a:r>
            <a:r>
              <a:rPr lang="ru-RU" b="1" dirty="0" smtClean="0"/>
              <a:t>не законченная, а только начатая работа)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9900"/>
                </a:solidFill>
              </a:rPr>
              <a:t>с числительными и       </a:t>
            </a:r>
            <a:r>
              <a:rPr lang="ru-RU" dirty="0" smtClean="0"/>
              <a:t>							</a:t>
            </a:r>
            <a:r>
              <a:rPr lang="ru-RU" b="1" dirty="0" smtClean="0">
                <a:solidFill>
                  <a:srgbClr val="0070C0"/>
                </a:solidFill>
              </a:rPr>
              <a:t>местоимениями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СЛИТНО</a:t>
            </a:r>
          </a:p>
          <a:p>
            <a:endParaRPr lang="ru-RU" dirty="0" smtClean="0"/>
          </a:p>
          <a:p>
            <a:r>
              <a:rPr lang="ru-RU" dirty="0" smtClean="0"/>
              <a:t>с неопределенными и отрицательными </a:t>
            </a:r>
          </a:p>
          <a:p>
            <a:r>
              <a:rPr lang="ru-RU" dirty="0" smtClean="0"/>
              <a:t>местоимениями без предлогов (</a:t>
            </a:r>
            <a:r>
              <a:rPr lang="ru-RU" b="1" dirty="0" smtClean="0"/>
              <a:t>несколько, некому, нечто)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РАЗДЕЛЬНО</a:t>
            </a:r>
          </a:p>
          <a:p>
            <a:endParaRPr lang="ru-RU" dirty="0" smtClean="0"/>
          </a:p>
          <a:p>
            <a:r>
              <a:rPr lang="ru-RU" dirty="0" smtClean="0"/>
              <a:t>всегда пишется раздельно (</a:t>
            </a:r>
            <a:r>
              <a:rPr lang="ru-RU" b="1" dirty="0" smtClean="0"/>
              <a:t>не трое, не седьмой)</a:t>
            </a:r>
          </a:p>
          <a:p>
            <a:r>
              <a:rPr lang="ru-RU" dirty="0" err="1" smtClean="0"/>
              <a:t>местоим.с</a:t>
            </a:r>
            <a:r>
              <a:rPr lang="ru-RU" dirty="0" smtClean="0"/>
              <a:t> другими разрядами местоимений (</a:t>
            </a:r>
            <a:r>
              <a:rPr lang="ru-RU" b="1" dirty="0" smtClean="0"/>
              <a:t>в не моем классе, не на нашем </a:t>
            </a:r>
            <a:r>
              <a:rPr lang="ru-RU" b="1" dirty="0" smtClean="0"/>
              <a:t>этаже)</a:t>
            </a:r>
            <a:endParaRPr lang="ru-RU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Не 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с наречиями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 СЛИТНО</a:t>
            </a:r>
          </a:p>
          <a:p>
            <a:endParaRPr lang="ru-RU" dirty="0" smtClean="0"/>
          </a:p>
          <a:p>
            <a:r>
              <a:rPr lang="ru-RU" dirty="0" smtClean="0"/>
              <a:t>1 . если без не </a:t>
            </a:r>
            <a:r>
              <a:rPr lang="ru-RU" dirty="0" err="1" smtClean="0"/>
              <a:t>не</a:t>
            </a:r>
            <a:r>
              <a:rPr lang="ru-RU" dirty="0" smtClean="0"/>
              <a:t> употребляется </a:t>
            </a:r>
            <a:r>
              <a:rPr lang="ru-RU" b="1" dirty="0" smtClean="0"/>
              <a:t>(нелепо, небрежно</a:t>
            </a:r>
            <a:r>
              <a:rPr lang="ru-RU" dirty="0" smtClean="0"/>
              <a:t>), </a:t>
            </a:r>
            <a:br>
              <a:rPr lang="ru-RU" dirty="0" smtClean="0"/>
            </a:br>
            <a:r>
              <a:rPr lang="ru-RU" dirty="0" smtClean="0"/>
              <a:t>2. наречия на -о, -е, если можно подобрать синоним бел не (</a:t>
            </a:r>
            <a:r>
              <a:rPr lang="ru-RU" b="1" dirty="0" smtClean="0"/>
              <a:t>неглупо - умно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3.с местоименными наречиями(</a:t>
            </a:r>
            <a:r>
              <a:rPr lang="ru-RU" b="1" dirty="0" smtClean="0"/>
              <a:t>негде, некуда, незачем)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РАЗДЕЛЬНО</a:t>
            </a:r>
          </a:p>
          <a:p>
            <a:r>
              <a:rPr lang="ru-RU" dirty="0" smtClean="0"/>
              <a:t>1. наречия на -</a:t>
            </a:r>
            <a:r>
              <a:rPr lang="ru-RU" dirty="0" err="1" smtClean="0"/>
              <a:t>о,-е</a:t>
            </a:r>
            <a:r>
              <a:rPr lang="ru-RU" dirty="0" smtClean="0"/>
              <a:t>, если есть или подразумевается противопоставление (</a:t>
            </a:r>
            <a:r>
              <a:rPr lang="ru-RU" b="1" dirty="0" smtClean="0"/>
              <a:t>не смешно, а грустно</a:t>
            </a:r>
            <a:r>
              <a:rPr lang="ru-RU" dirty="0" smtClean="0"/>
              <a:t>),</a:t>
            </a:r>
            <a:br>
              <a:rPr lang="ru-RU" dirty="0" smtClean="0"/>
            </a:br>
            <a:r>
              <a:rPr lang="ru-RU" dirty="0" smtClean="0"/>
              <a:t>2, наречия на -о, -е, если при них есть пояснительные слова вовсе не, ничуть не, далеко не отнюдь не (</a:t>
            </a:r>
            <a:r>
              <a:rPr lang="ru-RU" b="1" dirty="0" smtClean="0"/>
              <a:t>вовсе не смешно).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3. если наречие пишется через дефис (</a:t>
            </a:r>
            <a:r>
              <a:rPr lang="ru-RU" b="1" dirty="0" smtClean="0"/>
              <a:t>не по-русски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235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ПРАВОПИСАНИЕ ЧАСТИЦЫ не С РАЗНЫМИ  ЧАСТЯМИ РЕЧИ</vt:lpstr>
      <vt:lpstr>                 Частица не выполняет в языке не только функцию отрицания, но и функцию словообразовательного элемента.  В разграничении частицы  не и приставки не  заключается вся  сложность раздельного  и слитного написания  не. </vt:lpstr>
      <vt:lpstr>Не с существительными</vt:lpstr>
      <vt:lpstr>Не  с прилагательными</vt:lpstr>
      <vt:lpstr>НЕ  с глаголами</vt:lpstr>
      <vt:lpstr>НЕ с деепричастиями</vt:lpstr>
      <vt:lpstr>НЕ с причастиями</vt:lpstr>
      <vt:lpstr>НЕ с числительными и              местоимениями</vt:lpstr>
      <vt:lpstr>Не   с наречиями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ЧАСТИЦЫ НЕ С РАЗНЫМИ  ЧАСТЯМИ РЕЧИ</dc:title>
  <dc:creator>Т А Н Ю Ш К А</dc:creator>
  <cp:lastModifiedBy>Т А Н Ю Ш К А</cp:lastModifiedBy>
  <cp:revision>22</cp:revision>
  <dcterms:created xsi:type="dcterms:W3CDTF">2015-03-23T17:38:07Z</dcterms:created>
  <dcterms:modified xsi:type="dcterms:W3CDTF">2015-03-24T05:41:29Z</dcterms:modified>
</cp:coreProperties>
</file>