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63" r:id="rId4"/>
    <p:sldId id="262" r:id="rId5"/>
    <p:sldId id="276" r:id="rId6"/>
    <p:sldId id="272" r:id="rId7"/>
    <p:sldId id="273" r:id="rId8"/>
    <p:sldId id="277" r:id="rId9"/>
    <p:sldId id="274" r:id="rId10"/>
    <p:sldId id="278" r:id="rId11"/>
    <p:sldId id="264" r:id="rId12"/>
    <p:sldId id="269" r:id="rId13"/>
    <p:sldId id="266"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565"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C972AEF-1D2C-4BFA-9439-82536ACF3AB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1D6E5AD-D3AB-45CC-948C-745814E9410B}" type="datetimeFigureOut">
              <a:rPr lang="ru-RU" smtClean="0"/>
              <a:pPr/>
              <a:t>31.03.2015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972AEF-1D2C-4BFA-9439-82536ACF3ABE}" type="slidenum">
              <a:rPr lang="ru-RU" smtClean="0"/>
              <a:pPr/>
              <a:t>‹#›</a:t>
            </a:fld>
            <a:endParaRPr lang="ru-RU"/>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1D6E5AD-D3AB-45CC-948C-745814E9410B}" type="datetimeFigureOut">
              <a:rPr lang="ru-RU" smtClean="0"/>
              <a:pPr/>
              <a:t>31.03.2015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C972AEF-1D2C-4BFA-9439-82536ACF3A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heel spokes="8"/>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zazerkal.spb.ru/" TargetMode="External"/><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hyperlink" Target="http://www.filspb.r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764705"/>
            <a:ext cx="8352928" cy="252028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МУЗЫКАЛЬНЫЙ</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КАЛЕЙДОСКОП</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3491880" y="4005064"/>
            <a:ext cx="5472608" cy="2592288"/>
          </a:xfrm>
        </p:spPr>
        <p:txBody>
          <a:bodyPr>
            <a:normAutofit lnSpcReduction="10000"/>
          </a:bodyPr>
          <a:lstStyle/>
          <a:p>
            <a:r>
              <a:rPr lang="ru-RU" i="1" cap="all" baseline="-12000" dirty="0" smtClean="0">
                <a:solidFill>
                  <a:schemeClr val="accent2">
                    <a:lumMod val="50000"/>
                  </a:schemeClr>
                </a:solidFill>
              </a:rPr>
              <a:t>Информационный журнал для родителей детей,</a:t>
            </a:r>
          </a:p>
          <a:p>
            <a:r>
              <a:rPr lang="ru-RU" i="1" cap="all" baseline="-12000" dirty="0">
                <a:solidFill>
                  <a:schemeClr val="accent2">
                    <a:lumMod val="50000"/>
                  </a:schemeClr>
                </a:solidFill>
              </a:rPr>
              <a:t>п</a:t>
            </a:r>
            <a:r>
              <a:rPr lang="ru-RU" i="1" cap="all" baseline="-12000" dirty="0" smtClean="0">
                <a:solidFill>
                  <a:schemeClr val="accent2">
                    <a:lumMod val="50000"/>
                  </a:schemeClr>
                </a:solidFill>
              </a:rPr>
              <a:t>осещающих группы №№ 2,4,6,8,9,12.</a:t>
            </a:r>
          </a:p>
          <a:p>
            <a:endParaRPr lang="ru-RU" i="1" cap="all" baseline="-12000" dirty="0">
              <a:solidFill>
                <a:schemeClr val="accent2">
                  <a:lumMod val="50000"/>
                </a:schemeClr>
              </a:solidFill>
            </a:endParaRPr>
          </a:p>
          <a:p>
            <a:endParaRPr lang="ru-RU" i="1" cap="all" baseline="-12000" dirty="0" smtClean="0">
              <a:solidFill>
                <a:schemeClr val="accent2">
                  <a:lumMod val="50000"/>
                </a:schemeClr>
              </a:solidFill>
            </a:endParaRPr>
          </a:p>
          <a:p>
            <a:endParaRPr lang="ru-RU" i="1" cap="all" baseline="-12000" dirty="0" smtClean="0">
              <a:solidFill>
                <a:schemeClr val="accent2">
                  <a:lumMod val="50000"/>
                </a:schemeClr>
              </a:solidFill>
            </a:endParaRPr>
          </a:p>
          <a:p>
            <a:r>
              <a:rPr lang="ru-RU" i="1" cap="all" baseline="-12000" dirty="0" smtClean="0">
                <a:solidFill>
                  <a:schemeClr val="accent2">
                    <a:lumMod val="50000"/>
                  </a:schemeClr>
                </a:solidFill>
              </a:rPr>
              <a:t>                                             Составитель –  музыкальный руководитель Мухина Н.Л.</a:t>
            </a:r>
            <a:endParaRPr lang="ru-RU" i="1" cap="all" baseline="-12000" dirty="0">
              <a:solidFill>
                <a:schemeClr val="accent2">
                  <a:lumMod val="50000"/>
                </a:schemeClr>
              </a:solidFill>
            </a:endParaRPr>
          </a:p>
        </p:txBody>
      </p:sp>
      <p:sp>
        <p:nvSpPr>
          <p:cNvPr id="7" name="Овал 6"/>
          <p:cNvSpPr/>
          <p:nvPr/>
        </p:nvSpPr>
        <p:spPr>
          <a:xfrm>
            <a:off x="6948264" y="134076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804248" y="1916832"/>
            <a:ext cx="648072" cy="400110"/>
          </a:xfrm>
          <a:prstGeom prst="rect">
            <a:avLst/>
          </a:prstGeom>
          <a:noFill/>
        </p:spPr>
        <p:txBody>
          <a:bodyPr wrap="square" rtlCol="0">
            <a:spAutoFit/>
          </a:bodyPr>
          <a:lstStyle/>
          <a:p>
            <a:r>
              <a:rPr lang="ru-RU" sz="2000" dirty="0" smtClean="0">
                <a:solidFill>
                  <a:schemeClr val="accent2">
                    <a:lumMod val="75000"/>
                  </a:schemeClr>
                </a:solidFill>
              </a:rPr>
              <a:t>10</a:t>
            </a:r>
            <a:endParaRPr lang="ru-RU" sz="2000" dirty="0">
              <a:solidFill>
                <a:schemeClr val="accent2">
                  <a:lumMod val="75000"/>
                </a:schemeClr>
              </a:solidFill>
            </a:endParaRPr>
          </a:p>
        </p:txBody>
      </p:sp>
      <p:pic>
        <p:nvPicPr>
          <p:cNvPr id="11" name="Picture 2" descr="C:\Users\Наташа\Pictures\Музыкальные картинки\1LkX3p19mLA.jpg"/>
          <p:cNvPicPr>
            <a:picLocks noChangeAspect="1" noChangeArrowheads="1"/>
          </p:cNvPicPr>
          <p:nvPr/>
        </p:nvPicPr>
        <p:blipFill>
          <a:blip r:embed="rId2" cstate="print"/>
          <a:srcRect t="15771" b="15771"/>
          <a:stretch>
            <a:fillRect/>
          </a:stretch>
        </p:blipFill>
        <p:spPr bwMode="auto">
          <a:xfrm>
            <a:off x="6206027" y="980728"/>
            <a:ext cx="2193473" cy="1584175"/>
          </a:xfrm>
          <a:prstGeom prst="rect">
            <a:avLst/>
          </a:prstGeom>
        </p:spPr>
        <p:style>
          <a:lnRef idx="1">
            <a:schemeClr val="accent2"/>
          </a:lnRef>
          <a:fillRef idx="3">
            <a:schemeClr val="accent2"/>
          </a:fillRef>
          <a:effectRef idx="2">
            <a:schemeClr val="accent2"/>
          </a:effectRef>
          <a:fontRef idx="minor">
            <a:schemeClr val="lt1"/>
          </a:fontRef>
        </p:style>
      </p:pic>
      <p:sp>
        <p:nvSpPr>
          <p:cNvPr id="12" name="TextBox 11"/>
          <p:cNvSpPr txBox="1"/>
          <p:nvPr/>
        </p:nvSpPr>
        <p:spPr>
          <a:xfrm>
            <a:off x="6948264" y="1556792"/>
            <a:ext cx="576064" cy="523220"/>
          </a:xfrm>
          <a:prstGeom prst="rect">
            <a:avLst/>
          </a:prstGeom>
          <a:noFill/>
        </p:spPr>
        <p:txBody>
          <a:bodyPr wrap="square" rtlCol="0">
            <a:spAutoFit/>
          </a:bodyPr>
          <a:lstStyle/>
          <a:p>
            <a:r>
              <a:rPr lang="ru-RU" sz="2800" smtClean="0">
                <a:solidFill>
                  <a:schemeClr val="accent2">
                    <a:lumMod val="75000"/>
                  </a:schemeClr>
                </a:solidFill>
              </a:rPr>
              <a:t>11</a:t>
            </a:r>
            <a:endParaRPr lang="ru-RU" sz="2800" dirty="0">
              <a:solidFill>
                <a:schemeClr val="accent2">
                  <a:lumMod val="75000"/>
                </a:schemeClr>
              </a:solidFill>
            </a:endParaRPr>
          </a:p>
        </p:txBody>
      </p:sp>
      <p:pic>
        <p:nvPicPr>
          <p:cNvPr id="1038" name="Picture 14" descr="http://4put.ru/pictures/max/599/1842302.jpg"/>
          <p:cNvPicPr>
            <a:picLocks noChangeAspect="1" noChangeArrowheads="1"/>
          </p:cNvPicPr>
          <p:nvPr/>
        </p:nvPicPr>
        <p:blipFill>
          <a:blip r:embed="rId3" cstate="print"/>
          <a:srcRect/>
          <a:stretch>
            <a:fillRect/>
          </a:stretch>
        </p:blipFill>
        <p:spPr bwMode="auto">
          <a:xfrm>
            <a:off x="392820" y="3789040"/>
            <a:ext cx="3043356" cy="201622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548680"/>
            <a:ext cx="3816424" cy="5078313"/>
          </a:xfrm>
          <a:prstGeom prst="rect">
            <a:avLst/>
          </a:prstGeom>
        </p:spPr>
        <p:txBody>
          <a:bodyPr wrap="square">
            <a:spAutoFit/>
          </a:bodyPr>
          <a:lstStyle/>
          <a:p>
            <a:r>
              <a:rPr lang="ru-RU" dirty="0" smtClean="0"/>
              <a:t>Могущество музыки Моцарта оказалось в центре внимания главным образом в результате новаторского исследования Калифорнийского университета в середине 90-х годов. Затем целый ряд ученых изучали влияние произведений Моцарта на умственный потенциал студентов и повышение их способности усваивать программный материал.</a:t>
            </a:r>
            <a:br>
              <a:rPr lang="ru-RU" dirty="0" smtClean="0"/>
            </a:br>
            <a:r>
              <a:rPr lang="ru-RU" dirty="0" smtClean="0"/>
              <a:t>«Музыка Моцарта способна „отогреть“ мозг», – говорит один из исследователей. Он считает, что музыка Моцарта оказывает несомненно положительное влияние на процессы высшей мозговой деятельности.</a:t>
            </a:r>
          </a:p>
        </p:txBody>
      </p:sp>
      <p:pic>
        <p:nvPicPr>
          <p:cNvPr id="29698" name="Picture 2" descr="http://gorodmoj.com/wp-content/uploads/2011/09/mozart-500x317.jpg"/>
          <p:cNvPicPr>
            <a:picLocks noChangeAspect="1" noChangeArrowheads="1"/>
          </p:cNvPicPr>
          <p:nvPr/>
        </p:nvPicPr>
        <p:blipFill>
          <a:blip r:embed="rId2" cstate="print"/>
          <a:srcRect/>
          <a:stretch>
            <a:fillRect/>
          </a:stretch>
        </p:blipFill>
        <p:spPr bwMode="auto">
          <a:xfrm>
            <a:off x="251520" y="2348880"/>
            <a:ext cx="4762500" cy="3019425"/>
          </a:xfrm>
          <a:prstGeom prst="rect">
            <a:avLst/>
          </a:prstGeom>
          <a:noFill/>
        </p:spPr>
      </p:pic>
      <p:sp>
        <p:nvSpPr>
          <p:cNvPr id="4" name="Горизонтальный свиток 3"/>
          <p:cNvSpPr/>
          <p:nvPr/>
        </p:nvSpPr>
        <p:spPr>
          <a:xfrm>
            <a:off x="467544" y="260648"/>
            <a:ext cx="2664296" cy="14127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txBox="1">
            <a:spLocks/>
          </p:cNvSpPr>
          <p:nvPr/>
        </p:nvSpPr>
        <p:spPr>
          <a:xfrm>
            <a:off x="1043608" y="692696"/>
            <a:ext cx="1800200"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3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300" b="1" i="1"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 Это интересно</a:t>
            </a:r>
            <a:r>
              <a:rPr kumimoji="0" lang="ru-RU" sz="4100"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a:t>
            </a:r>
            <a:endParaRPr kumimoji="0" lang="ru-RU" sz="4100"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692696"/>
            <a:ext cx="3456384" cy="576064"/>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Музыкальная шкатулка</a:t>
            </a:r>
            <a:endParaRPr lang="ru-RU" dirty="0"/>
          </a:p>
        </p:txBody>
      </p:sp>
      <p:sp>
        <p:nvSpPr>
          <p:cNvPr id="3" name="Текст 2"/>
          <p:cNvSpPr>
            <a:spLocks noGrp="1"/>
          </p:cNvSpPr>
          <p:nvPr>
            <p:ph type="body" sz="half" idx="2"/>
          </p:nvPr>
        </p:nvSpPr>
        <p:spPr/>
        <p:txBody>
          <a:bodyPr/>
          <a:lstStyle/>
          <a:p>
            <a:r>
              <a:rPr lang="ru-RU" dirty="0" smtClean="0"/>
              <a:t>             </a:t>
            </a:r>
            <a:endParaRPr lang="ru-RU" dirty="0"/>
          </a:p>
        </p:txBody>
      </p:sp>
      <p:sp>
        <p:nvSpPr>
          <p:cNvPr id="16" name="TextBox 15"/>
          <p:cNvSpPr txBox="1"/>
          <p:nvPr/>
        </p:nvSpPr>
        <p:spPr>
          <a:xfrm>
            <a:off x="5292080" y="1628800"/>
            <a:ext cx="3600400" cy="1600438"/>
          </a:xfrm>
          <a:prstGeom prst="rect">
            <a:avLst/>
          </a:prstGeom>
          <a:noFill/>
        </p:spPr>
        <p:txBody>
          <a:bodyPr wrap="square" rtlCol="0">
            <a:spAutoFit/>
          </a:bodyPr>
          <a:lstStyle/>
          <a:p>
            <a:r>
              <a:rPr lang="ru-RU" sz="1400" dirty="0" smtClean="0"/>
              <a:t>В.А.Моцарт «Маленькая ночная серенада</a:t>
            </a:r>
          </a:p>
          <a:p>
            <a:endParaRPr lang="ru-RU" sz="1400" dirty="0" smtClean="0"/>
          </a:p>
          <a:p>
            <a:r>
              <a:rPr lang="ru-RU" sz="1400" dirty="0" smtClean="0"/>
              <a:t>В.А.Моцарт  «Концерт для  фортепиано с оркестром»</a:t>
            </a:r>
          </a:p>
          <a:p>
            <a:r>
              <a:rPr lang="ru-RU" sz="1400" dirty="0" smtClean="0"/>
              <a:t> </a:t>
            </a:r>
          </a:p>
          <a:p>
            <a:endParaRPr lang="ru-RU" sz="1400" dirty="0" smtClean="0"/>
          </a:p>
          <a:p>
            <a:endParaRPr lang="ru-RU" sz="1400" dirty="0"/>
          </a:p>
        </p:txBody>
      </p:sp>
      <p:pic>
        <p:nvPicPr>
          <p:cNvPr id="6150" name="Picture 6" descr="http://dreamworlds.ru/uploads/posts/2011-04/1302117513_11.jpg"/>
          <p:cNvPicPr>
            <a:picLocks noGrp="1" noChangeAspect="1" noChangeArrowheads="1"/>
          </p:cNvPicPr>
          <p:nvPr>
            <p:ph type="pic" idx="1"/>
          </p:nvPr>
        </p:nvPicPr>
        <p:blipFill>
          <a:blip r:embed="rId2" cstate="print"/>
          <a:srcRect t="2743" b="2743"/>
          <a:stretch>
            <a:fillRect/>
          </a:stretch>
        </p:blipFill>
        <p:spPr bwMode="auto">
          <a:xfrm>
            <a:off x="179513" y="260648"/>
            <a:ext cx="4248472" cy="3470267"/>
          </a:xfrm>
          <a:prstGeom prst="rect">
            <a:avLst/>
          </a:prstGeom>
          <a:noFill/>
        </p:spPr>
      </p:pic>
      <p:sp>
        <p:nvSpPr>
          <p:cNvPr id="8" name="Прямоугольник 7"/>
          <p:cNvSpPr/>
          <p:nvPr/>
        </p:nvSpPr>
        <p:spPr>
          <a:xfrm>
            <a:off x="5148064" y="2708920"/>
            <a:ext cx="3456384" cy="3693319"/>
          </a:xfrm>
          <a:prstGeom prst="rect">
            <a:avLst/>
          </a:prstGeom>
        </p:spPr>
        <p:txBody>
          <a:bodyPr wrap="square">
            <a:spAutoFit/>
          </a:bodyPr>
          <a:lstStyle/>
          <a:p>
            <a:r>
              <a:rPr lang="ru-RU" i="1" dirty="0" smtClean="0"/>
              <a:t>По моему глубокому убеждению, Моцарт есть высшая, кульминационная точка, до которой красота досягала в сфере музыки.</a:t>
            </a:r>
            <a:r>
              <a:rPr lang="ru-RU" dirty="0" smtClean="0"/>
              <a:t/>
            </a:r>
            <a:br>
              <a:rPr lang="ru-RU" dirty="0" smtClean="0"/>
            </a:br>
            <a:r>
              <a:rPr lang="ru-RU" dirty="0" smtClean="0"/>
              <a:t>П. Чайковский</a:t>
            </a:r>
          </a:p>
          <a:p>
            <a:endParaRPr lang="ru-RU" dirty="0" smtClean="0"/>
          </a:p>
          <a:p>
            <a:r>
              <a:rPr lang="ru-RU" i="1" smtClean="0"/>
              <a:t>Моцарт — это молодость музыки, вечно юный родник, несущий человечеству радость весеннего обновления и душевной гармонии.</a:t>
            </a:r>
            <a:r>
              <a:rPr lang="ru-RU" smtClean="0"/>
              <a:t/>
            </a:r>
            <a:br>
              <a:rPr lang="ru-RU" smtClean="0"/>
            </a:br>
            <a:r>
              <a:rPr lang="ru-RU" smtClean="0"/>
              <a:t>Д. Шостакович</a:t>
            </a:r>
            <a:endParaRPr lang="ru-RU"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3168352" cy="1368152"/>
          </a:xfrm>
        </p:spPr>
        <p:txBody>
          <a:bodyPr>
            <a:normAutofit/>
          </a:bodyPr>
          <a:lstStyle/>
          <a:p>
            <a:pPr algn="ctr"/>
            <a:r>
              <a:rPr lang="ru-RU" i="1" dirty="0" smtClean="0">
                <a:solidFill>
                  <a:schemeClr val="accent2"/>
                </a:solidFill>
                <a:latin typeface="Century Schoolbook" pitchFamily="18" charset="0"/>
              </a:rPr>
              <a:t>МУЗЫКА </a:t>
            </a:r>
            <a:br>
              <a:rPr lang="ru-RU" i="1" dirty="0" smtClean="0">
                <a:solidFill>
                  <a:schemeClr val="accent2"/>
                </a:solidFill>
                <a:latin typeface="Century Schoolbook" pitchFamily="18" charset="0"/>
              </a:rPr>
            </a:br>
            <a:r>
              <a:rPr lang="ru-RU" i="1" dirty="0" smtClean="0">
                <a:solidFill>
                  <a:schemeClr val="accent2"/>
                </a:solidFill>
                <a:latin typeface="Century Schoolbook" pitchFamily="18" charset="0"/>
              </a:rPr>
              <a:t>   </a:t>
            </a:r>
            <a:br>
              <a:rPr lang="ru-RU" i="1" dirty="0" smtClean="0">
                <a:solidFill>
                  <a:schemeClr val="accent2"/>
                </a:solidFill>
                <a:latin typeface="Century Schoolbook" pitchFamily="18" charset="0"/>
              </a:rPr>
            </a:br>
            <a:r>
              <a:rPr lang="ru-RU" i="1" dirty="0" smtClean="0">
                <a:solidFill>
                  <a:schemeClr val="accent2"/>
                </a:solidFill>
                <a:latin typeface="Century Schoolbook" pitchFamily="18" charset="0"/>
              </a:rPr>
              <a:t> ОТ    «А»     ДО   « Я»</a:t>
            </a:r>
            <a:endParaRPr lang="ru-RU" i="1" dirty="0">
              <a:solidFill>
                <a:schemeClr val="accent2"/>
              </a:solidFill>
              <a:latin typeface="Century Schoolbook" pitchFamily="18" charset="0"/>
            </a:endParaRPr>
          </a:p>
        </p:txBody>
      </p:sp>
      <p:sp>
        <p:nvSpPr>
          <p:cNvPr id="3" name="Текст 2"/>
          <p:cNvSpPr>
            <a:spLocks noGrp="1"/>
          </p:cNvSpPr>
          <p:nvPr>
            <p:ph type="body" sz="half" idx="2"/>
          </p:nvPr>
        </p:nvSpPr>
        <p:spPr>
          <a:xfrm>
            <a:off x="4067944" y="764704"/>
            <a:ext cx="4752528" cy="5832648"/>
          </a:xfrm>
        </p:spPr>
        <p:txBody>
          <a:bodyPr>
            <a:normAutofit/>
          </a:bodyPr>
          <a:lstStyle/>
          <a:p>
            <a:endParaRPr lang="ru-RU" dirty="0" smtClean="0"/>
          </a:p>
          <a:p>
            <a:r>
              <a:rPr lang="ru-RU" dirty="0" smtClean="0"/>
              <a:t>             </a:t>
            </a:r>
          </a:p>
          <a:p>
            <a:endParaRPr lang="ru-RU" dirty="0" smtClean="0"/>
          </a:p>
          <a:p>
            <a:endParaRPr lang="ru-RU" dirty="0" smtClean="0"/>
          </a:p>
          <a:p>
            <a:endParaRPr lang="ru-RU" dirty="0"/>
          </a:p>
        </p:txBody>
      </p:sp>
      <p:sp>
        <p:nvSpPr>
          <p:cNvPr id="4" name="Прямоугольник 3"/>
          <p:cNvSpPr/>
          <p:nvPr/>
        </p:nvSpPr>
        <p:spPr>
          <a:xfrm>
            <a:off x="4139952" y="1052736"/>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ru-RU" dirty="0" smtClean="0">
                <a:ln>
                  <a:solidFill>
                    <a:schemeClr val="accent2">
                      <a:lumMod val="40000"/>
                      <a:lumOff val="60000"/>
                    </a:schemeClr>
                  </a:solidFill>
                </a:ln>
                <a:solidFill>
                  <a:schemeClr val="accent6">
                    <a:lumMod val="20000"/>
                    <a:lumOff val="80000"/>
                  </a:schemeClr>
                </a:solidFill>
              </a:rPr>
              <a:t>Вольфганг Амадей Моцарт  - австрийский композитор ( 1756  - 1791)</a:t>
            </a:r>
          </a:p>
        </p:txBody>
      </p:sp>
      <p:pic>
        <p:nvPicPr>
          <p:cNvPr id="6" name="Picture 4" descr="C:\Users\Public\Pictures\Музыкальные картинки\prepodavateli-myzikanti-blesnyli-talantami-na-konkyrse-ispolnitelskogo-masterstva-v-eao_670x400.jpg"/>
          <p:cNvPicPr>
            <a:picLocks noChangeAspect="1" noChangeArrowheads="1"/>
          </p:cNvPicPr>
          <p:nvPr/>
        </p:nvPicPr>
        <p:blipFill>
          <a:blip r:embed="rId2" cstate="print"/>
          <a:srcRect/>
          <a:stretch>
            <a:fillRect/>
          </a:stretch>
        </p:blipFill>
        <p:spPr bwMode="auto">
          <a:xfrm>
            <a:off x="323528" y="2636912"/>
            <a:ext cx="3526921" cy="2016223"/>
          </a:xfrm>
          <a:prstGeom prst="rect">
            <a:avLst/>
          </a:prstGeom>
          <a:noFill/>
        </p:spPr>
      </p:pic>
      <p:pic>
        <p:nvPicPr>
          <p:cNvPr id="4104" name="Picture 8" descr="http://funkyimg.com/u2/1128/521/57962804124a4d9a511.jpg"/>
          <p:cNvPicPr>
            <a:picLocks noChangeAspect="1" noChangeArrowheads="1"/>
          </p:cNvPicPr>
          <p:nvPr/>
        </p:nvPicPr>
        <p:blipFill>
          <a:blip r:embed="rId3" cstate="print"/>
          <a:srcRect/>
          <a:stretch>
            <a:fillRect/>
          </a:stretch>
        </p:blipFill>
        <p:spPr bwMode="auto">
          <a:xfrm>
            <a:off x="4644008" y="1844824"/>
            <a:ext cx="3245431" cy="460851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3429000" cy="1268760"/>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ru-RU" dirty="0" smtClean="0"/>
              <a:t>КАЛЕНДАРЬ ПАМЯТНЫХ  ДАТ</a:t>
            </a:r>
            <a:endParaRPr lang="ru-RU" dirty="0"/>
          </a:p>
        </p:txBody>
      </p:sp>
      <p:sp>
        <p:nvSpPr>
          <p:cNvPr id="3" name="Текст 2"/>
          <p:cNvSpPr>
            <a:spLocks noGrp="1"/>
          </p:cNvSpPr>
          <p:nvPr>
            <p:ph type="body" sz="half" idx="2"/>
          </p:nvPr>
        </p:nvSpPr>
        <p:spPr>
          <a:xfrm>
            <a:off x="5148064" y="1601416"/>
            <a:ext cx="3670034" cy="5256584"/>
          </a:xfrm>
        </p:spPr>
        <p:txBody>
          <a:bodyPr>
            <a:normAutofit/>
          </a:bodyPr>
          <a:lstStyle/>
          <a:p>
            <a:endParaRPr lang="ru-RU" sz="1800" dirty="0" smtClean="0"/>
          </a:p>
          <a:p>
            <a:r>
              <a:rPr lang="ru-RU" sz="2400" dirty="0" smtClean="0"/>
              <a:t>-</a:t>
            </a:r>
            <a:endParaRPr lang="ru-RU" sz="2400" dirty="0"/>
          </a:p>
        </p:txBody>
      </p:sp>
      <p:sp>
        <p:nvSpPr>
          <p:cNvPr id="5" name="TextBox 4"/>
          <p:cNvSpPr txBox="1"/>
          <p:nvPr/>
        </p:nvSpPr>
        <p:spPr>
          <a:xfrm flipH="1" flipV="1">
            <a:off x="1043608" y="1484784"/>
            <a:ext cx="3816424" cy="369332"/>
          </a:xfrm>
          <a:prstGeom prst="rect">
            <a:avLst/>
          </a:prstGeom>
          <a:noFill/>
        </p:spPr>
        <p:txBody>
          <a:bodyPr wrap="square" rtlCol="0">
            <a:spAutoFit/>
          </a:bodyPr>
          <a:lstStyle/>
          <a:p>
            <a:endParaRPr lang="ru-RU" dirty="0"/>
          </a:p>
        </p:txBody>
      </p:sp>
      <p:pic>
        <p:nvPicPr>
          <p:cNvPr id="4098" name="Picture 2" descr="C:\Users\Наташа\Pictures\Музыкальные картинки\музыкальные картинки 2\70711458_Skripka_i_kniga_not.jpg"/>
          <p:cNvPicPr>
            <a:picLocks noGrp="1" noChangeAspect="1" noChangeArrowheads="1"/>
          </p:cNvPicPr>
          <p:nvPr>
            <p:ph type="pic" idx="1"/>
          </p:nvPr>
        </p:nvPicPr>
        <p:blipFill>
          <a:blip r:embed="rId2" cstate="print"/>
          <a:srcRect t="3356" b="3356"/>
          <a:stretch>
            <a:fillRect/>
          </a:stretch>
        </p:blipFill>
        <p:spPr bwMode="auto">
          <a:xfrm>
            <a:off x="539552" y="2492896"/>
            <a:ext cx="2736428" cy="2042191"/>
          </a:xfrm>
          <a:prstGeom prst="rect">
            <a:avLst/>
          </a:prstGeom>
          <a:noFill/>
        </p:spPr>
      </p:pic>
      <p:sp>
        <p:nvSpPr>
          <p:cNvPr id="9" name="Прямоугольник 8"/>
          <p:cNvSpPr/>
          <p:nvPr/>
        </p:nvSpPr>
        <p:spPr>
          <a:xfrm>
            <a:off x="4716016" y="908721"/>
            <a:ext cx="4248472" cy="2031325"/>
          </a:xfrm>
          <a:prstGeom prst="rect">
            <a:avLst/>
          </a:prstGeom>
        </p:spPr>
        <p:txBody>
          <a:bodyPr wrap="square">
            <a:spAutoFit/>
          </a:bodyPr>
          <a:lstStyle/>
          <a:p>
            <a:r>
              <a:rPr lang="ru-RU" b="1" dirty="0" smtClean="0"/>
              <a:t>Франц Йозеф Гайдн</a:t>
            </a:r>
            <a:r>
              <a:rPr lang="ru-RU" dirty="0" smtClean="0"/>
              <a:t> – австрийский композитор, представитель венской классической школы.(1 апреля 1732 – 31 мая 1809)</a:t>
            </a:r>
          </a:p>
          <a:p>
            <a:r>
              <a:rPr lang="ru-RU" b="1" dirty="0" smtClean="0"/>
              <a:t>Сергей Рахманинов</a:t>
            </a:r>
            <a:r>
              <a:rPr lang="ru-RU" dirty="0" smtClean="0"/>
              <a:t> – русский композитор, пианист-виртуоз и дирижер.</a:t>
            </a:r>
          </a:p>
          <a:p>
            <a:r>
              <a:rPr lang="ru-RU" u="sng" dirty="0" smtClean="0"/>
              <a:t>(</a:t>
            </a:r>
            <a:r>
              <a:rPr lang="ru-RU" dirty="0" smtClean="0"/>
              <a:t>1 апреля 1873 – 28 марта 1943)</a:t>
            </a:r>
            <a:endParaRPr lang="ru-RU" dirty="0"/>
          </a:p>
        </p:txBody>
      </p:sp>
      <p:sp>
        <p:nvSpPr>
          <p:cNvPr id="11" name="Прямоугольник 10"/>
          <p:cNvSpPr/>
          <p:nvPr/>
        </p:nvSpPr>
        <p:spPr>
          <a:xfrm>
            <a:off x="4716016" y="3068960"/>
            <a:ext cx="4176464" cy="923330"/>
          </a:xfrm>
          <a:prstGeom prst="rect">
            <a:avLst/>
          </a:prstGeom>
        </p:spPr>
        <p:txBody>
          <a:bodyPr wrap="square">
            <a:spAutoFit/>
          </a:bodyPr>
          <a:lstStyle/>
          <a:p>
            <a:r>
              <a:rPr lang="ru-RU" b="1" dirty="0" err="1" smtClean="0"/>
              <a:t>Пьетро</a:t>
            </a:r>
            <a:r>
              <a:rPr lang="ru-RU" b="1" dirty="0" smtClean="0"/>
              <a:t> Гварнери-</a:t>
            </a:r>
            <a:r>
              <a:rPr lang="ru-RU" dirty="0" smtClean="0"/>
              <a:t> скрипичный </a:t>
            </a:r>
            <a:r>
              <a:rPr lang="ru-RU" dirty="0" err="1" smtClean="0"/>
              <a:t>мас</a:t>
            </a:r>
            <a:r>
              <a:rPr lang="ru-RU" dirty="0" smtClean="0"/>
              <a:t>- тер(14 апреля 1695 – 7 апреля 1762)</a:t>
            </a:r>
          </a:p>
          <a:p>
            <a:r>
              <a:rPr lang="ru-RU" dirty="0" smtClean="0"/>
              <a:t> </a:t>
            </a:r>
            <a:endParaRPr lang="ru-RU" dirty="0"/>
          </a:p>
        </p:txBody>
      </p:sp>
      <p:sp>
        <p:nvSpPr>
          <p:cNvPr id="12" name="Прямоугольник 11"/>
          <p:cNvSpPr/>
          <p:nvPr/>
        </p:nvSpPr>
        <p:spPr>
          <a:xfrm>
            <a:off x="4716016" y="3717032"/>
            <a:ext cx="4230216" cy="1200329"/>
          </a:xfrm>
          <a:prstGeom prst="rect">
            <a:avLst/>
          </a:prstGeom>
        </p:spPr>
        <p:txBody>
          <a:bodyPr wrap="square">
            <a:spAutoFit/>
          </a:bodyPr>
          <a:lstStyle/>
          <a:p>
            <a:r>
              <a:rPr lang="ru-RU" b="1" dirty="0" smtClean="0"/>
              <a:t>Алла Пугачева</a:t>
            </a:r>
            <a:r>
              <a:rPr lang="ru-RU" dirty="0" smtClean="0"/>
              <a:t> – российская эстрадная певица, композитор, поэт-песенник, эстрадный режиссер, продюсер и киноактриса.(15 апреля 1949)</a:t>
            </a:r>
            <a:endParaRPr lang="ru-RU" dirty="0"/>
          </a:p>
        </p:txBody>
      </p:sp>
      <p:sp>
        <p:nvSpPr>
          <p:cNvPr id="13" name="Прямоугольник 12"/>
          <p:cNvSpPr/>
          <p:nvPr/>
        </p:nvSpPr>
        <p:spPr>
          <a:xfrm>
            <a:off x="4788024" y="5085184"/>
            <a:ext cx="3870176" cy="923330"/>
          </a:xfrm>
          <a:prstGeom prst="rect">
            <a:avLst/>
          </a:prstGeom>
        </p:spPr>
        <p:txBody>
          <a:bodyPr wrap="square">
            <a:spAutoFit/>
          </a:bodyPr>
          <a:lstStyle/>
          <a:p>
            <a:r>
              <a:rPr lang="ru-RU" b="1" dirty="0" smtClean="0"/>
              <a:t>Филипп </a:t>
            </a:r>
            <a:r>
              <a:rPr lang="ru-RU" b="1" dirty="0" err="1" smtClean="0"/>
              <a:t>Киркоров</a:t>
            </a:r>
            <a:r>
              <a:rPr lang="ru-RU" dirty="0" smtClean="0"/>
              <a:t> – российский эстрадный певец, актер, композитор и продюсер.( 30 апреля 1967)</a:t>
            </a:r>
            <a:endParaRPr lang="ru-RU"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60648"/>
            <a:ext cx="3287358" cy="1440160"/>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ru-RU" dirty="0" smtClean="0"/>
              <a:t>Театры</a:t>
            </a:r>
            <a:br>
              <a:rPr lang="ru-RU" dirty="0" smtClean="0"/>
            </a:br>
            <a:r>
              <a:rPr lang="ru-RU" dirty="0" smtClean="0"/>
              <a:t/>
            </a:r>
            <a:br>
              <a:rPr lang="ru-RU" dirty="0" smtClean="0"/>
            </a:br>
            <a:r>
              <a:rPr lang="ru-RU" dirty="0" smtClean="0"/>
              <a:t> Концертные залы </a:t>
            </a:r>
            <a:endParaRPr lang="ru-RU" dirty="0"/>
          </a:p>
        </p:txBody>
      </p:sp>
      <p:pic>
        <p:nvPicPr>
          <p:cNvPr id="5" name="Рисунок 4" descr="teatr-zazerkalie-festival-arlekin-126.JPG"/>
          <p:cNvPicPr>
            <a:picLocks noGrp="1" noChangeAspect="1"/>
          </p:cNvPicPr>
          <p:nvPr>
            <p:ph type="pic" idx="1"/>
          </p:nvPr>
        </p:nvPicPr>
        <p:blipFill>
          <a:blip r:embed="rId2" cstate="print"/>
          <a:srcRect l="16630" r="16630"/>
          <a:stretch>
            <a:fillRect/>
          </a:stretch>
        </p:blipFill>
        <p:spPr>
          <a:xfrm>
            <a:off x="1475656" y="836712"/>
            <a:ext cx="2684182" cy="2684182"/>
          </a:xfrm>
        </p:spPr>
      </p:pic>
      <p:sp>
        <p:nvSpPr>
          <p:cNvPr id="3" name="Текст 2"/>
          <p:cNvSpPr>
            <a:spLocks noGrp="1"/>
          </p:cNvSpPr>
          <p:nvPr>
            <p:ph type="body" sz="half" idx="2"/>
          </p:nvPr>
        </p:nvSpPr>
        <p:spPr>
          <a:xfrm>
            <a:off x="5364088" y="2204864"/>
            <a:ext cx="3528392" cy="3312368"/>
          </a:xfrm>
        </p:spPr>
        <p:txBody>
          <a:bodyPr>
            <a:normAutofit fontScale="92500" lnSpcReduction="10000"/>
          </a:bodyPr>
          <a:lstStyle/>
          <a:p>
            <a:r>
              <a:rPr lang="ru-RU" sz="2400" dirty="0" smtClean="0"/>
              <a:t>«Зазеркалье» </a:t>
            </a:r>
            <a:r>
              <a:rPr lang="ru-RU" dirty="0" smtClean="0"/>
              <a:t>-.детский музыкальный театр. </a:t>
            </a:r>
          </a:p>
          <a:p>
            <a:r>
              <a:rPr lang="ru-RU" dirty="0" smtClean="0"/>
              <a:t>Ст. метро «Достоевская» , ул.Рубинштейна, д.13.</a:t>
            </a:r>
          </a:p>
          <a:p>
            <a:r>
              <a:rPr lang="ru-RU" dirty="0" smtClean="0"/>
              <a:t>«Приключения Незнайки « - </a:t>
            </a:r>
            <a:r>
              <a:rPr lang="ru-RU" sz="1800" dirty="0" smtClean="0">
                <a:solidFill>
                  <a:srgbClr val="FF0000"/>
                </a:solidFill>
              </a:rPr>
              <a:t>премьера</a:t>
            </a:r>
            <a:endParaRPr lang="ru-RU" dirty="0" smtClean="0">
              <a:solidFill>
                <a:srgbClr val="FF0000"/>
              </a:solidFill>
            </a:endParaRPr>
          </a:p>
          <a:p>
            <a:r>
              <a:rPr lang="en-US" sz="1800" dirty="0" smtClean="0">
                <a:solidFill>
                  <a:schemeClr val="tx2"/>
                </a:solidFill>
                <a:hlinkClick r:id="rId3"/>
              </a:rPr>
              <a:t>zazerkal.spb.ru</a:t>
            </a:r>
            <a:endParaRPr lang="ru-RU" sz="1800" dirty="0" smtClean="0">
              <a:solidFill>
                <a:schemeClr val="tx2"/>
              </a:solidFill>
            </a:endParaRPr>
          </a:p>
          <a:p>
            <a:endParaRPr lang="ru-RU" sz="1800" dirty="0" smtClean="0">
              <a:solidFill>
                <a:schemeClr val="tx2"/>
              </a:solidFill>
            </a:endParaRPr>
          </a:p>
          <a:p>
            <a:endParaRPr lang="ru-RU" dirty="0" smtClean="0"/>
          </a:p>
          <a:p>
            <a:r>
              <a:rPr lang="ru-RU" sz="2000" dirty="0" smtClean="0"/>
              <a:t>« Государственная Филармония для детей и юношества</a:t>
            </a:r>
            <a:r>
              <a:rPr lang="ru-RU" sz="1800" dirty="0" smtClean="0"/>
              <a:t>» </a:t>
            </a:r>
          </a:p>
          <a:p>
            <a:r>
              <a:rPr lang="ru-RU" dirty="0" smtClean="0"/>
              <a:t>Ст. метро «Лесная»,</a:t>
            </a:r>
          </a:p>
          <a:p>
            <a:r>
              <a:rPr lang="ru-RU" dirty="0" smtClean="0"/>
              <a:t>Большой Сампсониевский,79.</a:t>
            </a:r>
          </a:p>
          <a:p>
            <a:endParaRPr lang="ru-RU" dirty="0" smtClean="0"/>
          </a:p>
          <a:p>
            <a:endParaRPr lang="ru-RU" dirty="0" smtClean="0"/>
          </a:p>
          <a:p>
            <a:endParaRPr lang="ru-RU" dirty="0" smtClean="0"/>
          </a:p>
        </p:txBody>
      </p:sp>
      <p:sp>
        <p:nvSpPr>
          <p:cNvPr id="6" name="Прямоугольник 5"/>
          <p:cNvSpPr/>
          <p:nvPr/>
        </p:nvSpPr>
        <p:spPr>
          <a:xfrm>
            <a:off x="6588224" y="5517232"/>
            <a:ext cx="1050288" cy="369332"/>
          </a:xfrm>
          <a:prstGeom prst="rect">
            <a:avLst/>
          </a:prstGeom>
        </p:spPr>
        <p:txBody>
          <a:bodyPr wrap="square">
            <a:spAutoFit/>
          </a:bodyPr>
          <a:lstStyle/>
          <a:p>
            <a:r>
              <a:rPr lang="en-US" dirty="0" smtClean="0">
                <a:hlinkClick r:id="rId4"/>
              </a:rPr>
              <a:t>filspb.ru</a:t>
            </a:r>
            <a:endParaRPr lang="ru-RU" dirty="0"/>
          </a:p>
        </p:txBody>
      </p:sp>
      <p:pic>
        <p:nvPicPr>
          <p:cNvPr id="19460" name="Picture 4" descr="http://sochi.com/images/news/sm_71290.jpg"/>
          <p:cNvPicPr>
            <a:picLocks noChangeAspect="1" noChangeArrowheads="1"/>
          </p:cNvPicPr>
          <p:nvPr/>
        </p:nvPicPr>
        <p:blipFill>
          <a:blip r:embed="rId5" cstate="print"/>
          <a:srcRect/>
          <a:stretch>
            <a:fillRect/>
          </a:stretch>
        </p:blipFill>
        <p:spPr bwMode="auto">
          <a:xfrm>
            <a:off x="1259632" y="4149080"/>
            <a:ext cx="3240360" cy="243027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Музыкальные картинки\музыкальные картинки 2\1385381356_409202539.jpg"/>
          <p:cNvPicPr>
            <a:picLocks noChangeAspect="1" noChangeArrowheads="1"/>
          </p:cNvPicPr>
          <p:nvPr/>
        </p:nvPicPr>
        <p:blipFill>
          <a:blip r:embed="rId2" cstate="print"/>
          <a:srcRect/>
          <a:stretch>
            <a:fillRect/>
          </a:stretch>
        </p:blipFill>
        <p:spPr bwMode="auto">
          <a:xfrm>
            <a:off x="193913" y="404664"/>
            <a:ext cx="8756171" cy="5976664"/>
          </a:xfrm>
          <a:prstGeom prst="rect">
            <a:avLst/>
          </a:prstGeom>
          <a:noFill/>
        </p:spPr>
      </p:pic>
      <p:sp>
        <p:nvSpPr>
          <p:cNvPr id="4" name="Прямоугольник 3"/>
          <p:cNvSpPr/>
          <p:nvPr/>
        </p:nvSpPr>
        <p:spPr>
          <a:xfrm>
            <a:off x="4479634" y="2967335"/>
            <a:ext cx="184730" cy="923330"/>
          </a:xfrm>
          <a:prstGeom prst="rect">
            <a:avLst/>
          </a:prstGeom>
          <a:noFill/>
        </p:spPr>
        <p:txBody>
          <a:bodyPr wrap="none" lIns="91440" tIns="45720" rIns="91440" bIns="45720">
            <a:spAutoFit/>
          </a:bodyPr>
          <a:lstStyle/>
          <a:p>
            <a:pPr algn="ctr"/>
            <a:endParaRPr lang="ru-RU"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TextBox 4"/>
          <p:cNvSpPr txBox="1"/>
          <p:nvPr/>
        </p:nvSpPr>
        <p:spPr>
          <a:xfrm>
            <a:off x="1907704" y="1916832"/>
            <a:ext cx="6120680" cy="4247317"/>
          </a:xfrm>
          <a:prstGeom prst="rect">
            <a:avLst/>
          </a:prstGeom>
          <a:noFill/>
        </p:spPr>
        <p:txBody>
          <a:bodyPr wrap="square" rtlCol="0">
            <a:spAutoFit/>
          </a:bodyPr>
          <a:lstStyle/>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a:t>
            </a:r>
          </a:p>
          <a:p>
            <a:endParaRPr lang="ru-RU" dirty="0" smtClean="0"/>
          </a:p>
          <a:p>
            <a:endParaRPr lang="ru-RU" dirty="0" smtClean="0"/>
          </a:p>
          <a:p>
            <a:endParaRPr lang="ru-RU" dirty="0" smtClean="0"/>
          </a:p>
          <a:p>
            <a:endParaRPr lang="ru-RU" dirty="0" smtClean="0"/>
          </a:p>
          <a:p>
            <a:r>
              <a:rPr lang="ru-RU" dirty="0" smtClean="0"/>
              <a:t>                    До                       новой                         встречи!                      </a:t>
            </a:r>
            <a:endParaRPr lang="ru-RU" dirty="0"/>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940152" y="620688"/>
            <a:ext cx="2733930" cy="504056"/>
          </a:xfrm>
        </p:spPr>
        <p:style>
          <a:lnRef idx="1">
            <a:schemeClr val="accent2"/>
          </a:lnRef>
          <a:fillRef idx="3">
            <a:schemeClr val="accent2"/>
          </a:fillRef>
          <a:effectRef idx="2">
            <a:schemeClr val="accent2"/>
          </a:effectRef>
          <a:fontRef idx="minor">
            <a:schemeClr val="lt1"/>
          </a:fontRef>
        </p:style>
        <p:txBody>
          <a:bodyPr>
            <a:normAutofit/>
          </a:bodyPr>
          <a:lstStyle/>
          <a:p>
            <a:r>
              <a:rPr lang="ru-RU" dirty="0" smtClean="0"/>
              <a:t>СОДЕРЖАНИЕ</a:t>
            </a:r>
            <a:endParaRPr lang="ru-RU" dirty="0"/>
          </a:p>
        </p:txBody>
      </p:sp>
      <p:sp>
        <p:nvSpPr>
          <p:cNvPr id="6" name="Текст 5"/>
          <p:cNvSpPr>
            <a:spLocks noGrp="1"/>
          </p:cNvSpPr>
          <p:nvPr>
            <p:ph type="body" sz="half" idx="2"/>
          </p:nvPr>
        </p:nvSpPr>
        <p:spPr>
          <a:xfrm>
            <a:off x="5364088" y="1844824"/>
            <a:ext cx="3429000" cy="4680520"/>
          </a:xfrm>
        </p:spPr>
        <p:txBody>
          <a:bodyPr>
            <a:noAutofit/>
          </a:bodyPr>
          <a:lstStyle/>
          <a:p>
            <a:pPr>
              <a:buFont typeface="Wingdings" pitchFamily="2" charset="2"/>
              <a:buChar char="v"/>
            </a:pPr>
            <a:r>
              <a:rPr lang="ru-RU" sz="1800" dirty="0" smtClean="0"/>
              <a:t>Консультации</a:t>
            </a:r>
          </a:p>
          <a:p>
            <a:pPr>
              <a:buFont typeface="Wingdings" pitchFamily="2" charset="2"/>
              <a:buChar char="v"/>
            </a:pPr>
            <a:endParaRPr lang="ru-RU" sz="1800" dirty="0" smtClean="0"/>
          </a:p>
          <a:p>
            <a:pPr>
              <a:buFont typeface="Wingdings" pitchFamily="2" charset="2"/>
              <a:buChar char="v"/>
            </a:pPr>
            <a:endParaRPr lang="ru-RU" sz="1800" dirty="0" smtClean="0"/>
          </a:p>
          <a:p>
            <a:pPr>
              <a:buFont typeface="Wingdings" pitchFamily="2" charset="2"/>
              <a:buChar char="v"/>
            </a:pPr>
            <a:r>
              <a:rPr lang="ru-RU" sz="1800" dirty="0" smtClean="0"/>
              <a:t>Музыкальная шкатулка</a:t>
            </a:r>
          </a:p>
          <a:p>
            <a:pPr>
              <a:buFont typeface="Wingdings" pitchFamily="2" charset="2"/>
              <a:buChar char="v"/>
            </a:pPr>
            <a:endParaRPr lang="ru-RU" sz="1800" dirty="0" smtClean="0"/>
          </a:p>
          <a:p>
            <a:pPr>
              <a:buFont typeface="Wingdings" pitchFamily="2" charset="2"/>
              <a:buChar char="v"/>
            </a:pPr>
            <a:endParaRPr lang="ru-RU" sz="1800" dirty="0" smtClean="0"/>
          </a:p>
          <a:p>
            <a:pPr>
              <a:buFont typeface="Wingdings" pitchFamily="2" charset="2"/>
              <a:buChar char="v"/>
            </a:pPr>
            <a:r>
              <a:rPr lang="ru-RU" sz="1800" dirty="0" smtClean="0"/>
              <a:t>Музыка от «А до Я» –музыкальный словарик</a:t>
            </a:r>
          </a:p>
          <a:p>
            <a:pPr>
              <a:buFont typeface="Wingdings" pitchFamily="2" charset="2"/>
              <a:buChar char="v"/>
            </a:pPr>
            <a:endParaRPr lang="ru-RU" sz="1800" dirty="0" smtClean="0"/>
          </a:p>
          <a:p>
            <a:pPr>
              <a:buFont typeface="Wingdings" pitchFamily="2" charset="2"/>
              <a:buChar char="v"/>
            </a:pPr>
            <a:endParaRPr lang="ru-RU" sz="1800" dirty="0" smtClean="0"/>
          </a:p>
          <a:p>
            <a:pPr>
              <a:buFont typeface="Wingdings" pitchFamily="2" charset="2"/>
              <a:buChar char="v"/>
            </a:pPr>
            <a:r>
              <a:rPr lang="ru-RU" sz="1800" dirty="0" smtClean="0"/>
              <a:t>Календарь памятных музыкальных дат</a:t>
            </a:r>
          </a:p>
          <a:p>
            <a:pPr>
              <a:buFont typeface="Wingdings" pitchFamily="2" charset="2"/>
              <a:buChar char="v"/>
            </a:pPr>
            <a:endParaRPr lang="ru-RU" sz="1800" dirty="0" smtClean="0"/>
          </a:p>
          <a:p>
            <a:pPr>
              <a:buFont typeface="Wingdings" pitchFamily="2" charset="2"/>
              <a:buChar char="v"/>
            </a:pPr>
            <a:r>
              <a:rPr lang="ru-RU" sz="1800" dirty="0" smtClean="0"/>
              <a:t>        Театры и концертные залы</a:t>
            </a:r>
          </a:p>
          <a:p>
            <a:pPr>
              <a:buFont typeface="Wingdings" pitchFamily="2" charset="2"/>
              <a:buChar char="v"/>
            </a:pPr>
            <a:endParaRPr lang="ru-RU" sz="1800" dirty="0" smtClean="0"/>
          </a:p>
          <a:p>
            <a:endParaRPr lang="ru-RU" sz="1800" dirty="0" smtClean="0"/>
          </a:p>
          <a:p>
            <a:endParaRPr lang="ru-RU" sz="1800" dirty="0" smtClean="0"/>
          </a:p>
          <a:p>
            <a:endParaRPr lang="ru-RU" sz="1800" dirty="0" smtClean="0"/>
          </a:p>
          <a:p>
            <a:pPr>
              <a:buFont typeface="Wingdings" pitchFamily="2" charset="2"/>
              <a:buChar char="v"/>
            </a:pPr>
            <a:endParaRPr lang="ru-RU" sz="1800" dirty="0" smtClean="0"/>
          </a:p>
          <a:p>
            <a:pPr>
              <a:buFont typeface="Wingdings" pitchFamily="2" charset="2"/>
              <a:buChar char="v"/>
            </a:pPr>
            <a:endParaRPr lang="ru-RU" sz="1800" dirty="0" smtClean="0"/>
          </a:p>
          <a:p>
            <a:endParaRPr lang="ru-RU" sz="1800" dirty="0" smtClean="0"/>
          </a:p>
          <a:p>
            <a:pPr>
              <a:buFont typeface="Wingdings" pitchFamily="2" charset="2"/>
              <a:buChar char="v"/>
            </a:pPr>
            <a:endParaRPr lang="ru-RU" sz="1800" dirty="0" smtClean="0"/>
          </a:p>
        </p:txBody>
      </p:sp>
      <p:pic>
        <p:nvPicPr>
          <p:cNvPr id="14338" name="Picture 2" descr="http://img-fotki.yandex.ru/get/6205/50235785.c9/0_87b1b_132510c1_XL"/>
          <p:cNvPicPr>
            <a:picLocks noGrp="1" noChangeAspect="1" noChangeArrowheads="1"/>
          </p:cNvPicPr>
          <p:nvPr>
            <p:ph type="pic" idx="1"/>
          </p:nvPr>
        </p:nvPicPr>
        <p:blipFill>
          <a:blip r:embed="rId2" cstate="print"/>
          <a:srcRect t="3102" b="3102"/>
          <a:stretch>
            <a:fillRect/>
          </a:stretch>
        </p:blipFill>
        <p:spPr bwMode="auto">
          <a:xfrm>
            <a:off x="251520" y="620688"/>
            <a:ext cx="5486400" cy="5184576"/>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0" y="332656"/>
            <a:ext cx="2805938" cy="50405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ru-RU" dirty="0" smtClean="0"/>
              <a:t>Расписание            занятий</a:t>
            </a:r>
            <a:endParaRPr lang="ru-RU" dirty="0"/>
          </a:p>
        </p:txBody>
      </p:sp>
      <p:sp>
        <p:nvSpPr>
          <p:cNvPr id="3" name="Текст 2"/>
          <p:cNvSpPr>
            <a:spLocks noGrp="1"/>
          </p:cNvSpPr>
          <p:nvPr>
            <p:ph type="body" sz="half" idx="2"/>
          </p:nvPr>
        </p:nvSpPr>
        <p:spPr>
          <a:xfrm flipH="1">
            <a:off x="5724128" y="1052736"/>
            <a:ext cx="3024336" cy="5472608"/>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endParaRPr lang="ru-RU" dirty="0" smtClean="0"/>
          </a:p>
          <a:p>
            <a:pPr algn="ctr"/>
            <a:r>
              <a:rPr lang="ru-RU" dirty="0" smtClean="0"/>
              <a:t>Музыкальные занятия</a:t>
            </a:r>
          </a:p>
          <a:p>
            <a:endParaRPr lang="ru-RU" dirty="0" smtClean="0"/>
          </a:p>
          <a:p>
            <a:pPr algn="l"/>
            <a:r>
              <a:rPr lang="ru-RU" dirty="0" smtClean="0"/>
              <a:t>Вторник – 8.45- группа№12</a:t>
            </a:r>
          </a:p>
          <a:p>
            <a:pPr algn="l"/>
            <a:r>
              <a:rPr lang="ru-RU" dirty="0" smtClean="0"/>
              <a:t>                  9.00-  группа №2</a:t>
            </a:r>
          </a:p>
          <a:p>
            <a:pPr algn="l"/>
            <a:r>
              <a:rPr lang="ru-RU" dirty="0" smtClean="0"/>
              <a:t>                  9.15  -группа №6</a:t>
            </a:r>
          </a:p>
          <a:p>
            <a:pPr algn="l"/>
            <a:r>
              <a:rPr lang="ru-RU" dirty="0" smtClean="0"/>
              <a:t>                  9.35 - группа №4</a:t>
            </a:r>
          </a:p>
          <a:p>
            <a:pPr algn="l"/>
            <a:r>
              <a:rPr lang="ru-RU" dirty="0" smtClean="0"/>
              <a:t>                10.05-  группа №8</a:t>
            </a:r>
          </a:p>
          <a:p>
            <a:pPr algn="l"/>
            <a:r>
              <a:rPr lang="ru-RU" dirty="0" smtClean="0"/>
              <a:t>                10.30-  группа №9</a:t>
            </a:r>
          </a:p>
          <a:p>
            <a:pPr algn="l"/>
            <a:r>
              <a:rPr lang="ru-RU" dirty="0" smtClean="0"/>
              <a:t> Четверг    8.45 - группа №12</a:t>
            </a:r>
          </a:p>
          <a:p>
            <a:pPr algn="l"/>
            <a:r>
              <a:rPr lang="ru-RU" dirty="0" smtClean="0"/>
              <a:t>                  9.00 -  группа №2</a:t>
            </a:r>
          </a:p>
          <a:p>
            <a:pPr algn="l"/>
            <a:r>
              <a:rPr lang="ru-RU" dirty="0" smtClean="0"/>
              <a:t>                  9.20 -  группа №6</a:t>
            </a:r>
          </a:p>
          <a:p>
            <a:pPr algn="l"/>
            <a:r>
              <a:rPr lang="ru-RU" dirty="0" smtClean="0"/>
              <a:t>                10.20 - группа №4 </a:t>
            </a:r>
          </a:p>
          <a:p>
            <a:pPr algn="l"/>
            <a:r>
              <a:rPr lang="ru-RU" dirty="0" smtClean="0"/>
              <a:t>  Пятница  10.30 – группа №9</a:t>
            </a:r>
          </a:p>
          <a:p>
            <a:pPr algn="l"/>
            <a:r>
              <a:rPr lang="ru-RU" dirty="0" smtClean="0"/>
              <a:t>                   12.00    -группа №8</a:t>
            </a:r>
          </a:p>
          <a:p>
            <a:r>
              <a:rPr lang="ru-RU" dirty="0" smtClean="0"/>
              <a:t> </a:t>
            </a:r>
          </a:p>
          <a:p>
            <a:pPr algn="ctr"/>
            <a:r>
              <a:rPr lang="ru-RU" dirty="0" smtClean="0"/>
              <a:t> Музыкальные досуги</a:t>
            </a:r>
          </a:p>
          <a:p>
            <a:endParaRPr lang="ru-RU" dirty="0" smtClean="0"/>
          </a:p>
          <a:p>
            <a:r>
              <a:rPr lang="ru-RU" dirty="0" smtClean="0"/>
              <a:t>Понедельник – группы № 8</a:t>
            </a:r>
          </a:p>
          <a:p>
            <a:r>
              <a:rPr lang="ru-RU" dirty="0" smtClean="0"/>
              <a:t>Среда –  группы №  6,9,12,2</a:t>
            </a:r>
          </a:p>
          <a:p>
            <a:endParaRPr lang="ru-RU" dirty="0" smtClean="0"/>
          </a:p>
          <a:p>
            <a:pPr algn="ctr"/>
            <a:r>
              <a:rPr lang="ru-RU" dirty="0" smtClean="0"/>
              <a:t>       Утренняя гимнастика с музыкой</a:t>
            </a:r>
          </a:p>
          <a:p>
            <a:r>
              <a:rPr lang="ru-RU" dirty="0" smtClean="0"/>
              <a:t>Четверг  - 8.10 – группы № 4-6</a:t>
            </a:r>
          </a:p>
          <a:p>
            <a:endParaRPr lang="ru-RU" dirty="0" smtClean="0"/>
          </a:p>
          <a:p>
            <a:r>
              <a:rPr lang="ru-RU" dirty="0" smtClean="0"/>
              <a:t>            8.20 – группы №8-9 </a:t>
            </a:r>
          </a:p>
          <a:p>
            <a:endParaRPr lang="ru-RU" dirty="0" smtClean="0"/>
          </a:p>
          <a:p>
            <a:endParaRPr lang="ru-RU" dirty="0" smtClean="0"/>
          </a:p>
          <a:p>
            <a:endParaRPr lang="ru-RU" dirty="0"/>
          </a:p>
        </p:txBody>
      </p:sp>
      <p:pic>
        <p:nvPicPr>
          <p:cNvPr id="3074" name="Picture 2" descr="C:\Users\Наташа\Pictures\Музыкальные картинки\музыкальные картинки 2\medium_20091127012251336963.jpg"/>
          <p:cNvPicPr>
            <a:picLocks noGrp="1" noChangeAspect="1" noChangeArrowheads="1"/>
          </p:cNvPicPr>
          <p:nvPr>
            <p:ph type="pic" idx="1"/>
          </p:nvPr>
        </p:nvPicPr>
        <p:blipFill>
          <a:blip r:embed="rId2" cstate="print"/>
          <a:srcRect t="1852" b="1852"/>
          <a:stretch>
            <a:fillRect/>
          </a:stretch>
        </p:blipFill>
        <p:spPr bwMode="auto">
          <a:xfrm>
            <a:off x="251520" y="908720"/>
            <a:ext cx="5283799" cy="453650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755576" y="260648"/>
            <a:ext cx="2376264" cy="14127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43608" y="692696"/>
            <a:ext cx="1800200" cy="43204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ru-RU" dirty="0" smtClean="0"/>
              <a:t> Это интересно!</a:t>
            </a:r>
            <a:endParaRPr lang="ru-RU" dirty="0"/>
          </a:p>
        </p:txBody>
      </p:sp>
      <p:sp>
        <p:nvSpPr>
          <p:cNvPr id="3" name="Текст 2"/>
          <p:cNvSpPr>
            <a:spLocks noGrp="1"/>
          </p:cNvSpPr>
          <p:nvPr>
            <p:ph type="body" sz="half" idx="2"/>
          </p:nvPr>
        </p:nvSpPr>
        <p:spPr>
          <a:xfrm>
            <a:off x="5436096" y="908720"/>
            <a:ext cx="3429000" cy="5472608"/>
          </a:xfrm>
        </p:spPr>
        <p:txBody>
          <a:bodyPr>
            <a:normAutofit/>
          </a:bodyPr>
          <a:lstStyle/>
          <a:p>
            <a:r>
              <a:rPr lang="ru-RU" sz="1800" dirty="0" smtClean="0"/>
              <a:t> «Эффект Моцарта» </a:t>
            </a:r>
            <a:br>
              <a:rPr lang="ru-RU" sz="1800" dirty="0" smtClean="0"/>
            </a:br>
            <a:r>
              <a:rPr lang="ru-RU" sz="1800" dirty="0" smtClean="0"/>
              <a:t/>
            </a:r>
            <a:br>
              <a:rPr lang="ru-RU" sz="1800" dirty="0" smtClean="0"/>
            </a:br>
            <a:r>
              <a:rPr lang="ru-RU" sz="1800" dirty="0" smtClean="0"/>
              <a:t>Известно, что в середине 60-х </a:t>
            </a:r>
            <a:r>
              <a:rPr lang="ru-RU" sz="1800" dirty="0" err="1" smtClean="0"/>
              <a:t>Жерар</a:t>
            </a:r>
            <a:r>
              <a:rPr lang="ru-RU" sz="1800" dirty="0" smtClean="0"/>
              <a:t> </a:t>
            </a:r>
            <a:r>
              <a:rPr lang="ru-RU" sz="1800" dirty="0" err="1" smtClean="0"/>
              <a:t>Депардье</a:t>
            </a:r>
            <a:r>
              <a:rPr lang="ru-RU" sz="1800" dirty="0" smtClean="0"/>
              <a:t> был абсолютно косноязычным молодым человеком, не способным в силу ещё и заикания довести до конца ни одного предложения. Изучающие творчество актера объясняют ситуацию семейными неурядицами, личными неудачами, низкой самооценкой и проблемами с получением образования. Единственное, что в ту пору несомненно отличало </a:t>
            </a:r>
            <a:r>
              <a:rPr lang="ru-RU" sz="1800" dirty="0" err="1" smtClean="0"/>
              <a:t>Депардье</a:t>
            </a:r>
            <a:r>
              <a:rPr lang="ru-RU" sz="1800" dirty="0" smtClean="0"/>
              <a:t>, – это страстное желание стать актером.</a:t>
            </a:r>
            <a:br>
              <a:rPr lang="ru-RU" sz="1800" dirty="0" smtClean="0"/>
            </a:br>
            <a:r>
              <a:rPr lang="ru-RU" dirty="0" smtClean="0"/>
              <a:t/>
            </a:r>
            <a:br>
              <a:rPr lang="ru-RU" dirty="0" smtClean="0"/>
            </a:br>
            <a:endParaRPr lang="ru-RU" dirty="0"/>
          </a:p>
        </p:txBody>
      </p:sp>
      <p:pic>
        <p:nvPicPr>
          <p:cNvPr id="6148" name="Picture 4" descr="http://lady-uspech.ru/wp-content/uploads/2013/03/Salzburg-Mozart.jpg"/>
          <p:cNvPicPr>
            <a:picLocks noGrp="1" noChangeAspect="1" noChangeArrowheads="1"/>
          </p:cNvPicPr>
          <p:nvPr>
            <p:ph type="pic" idx="1"/>
          </p:nvPr>
        </p:nvPicPr>
        <p:blipFill>
          <a:blip r:embed="rId2" cstate="print"/>
          <a:srcRect l="7811" r="7811"/>
          <a:stretch>
            <a:fillRect/>
          </a:stretch>
        </p:blipFill>
        <p:spPr bwMode="auto">
          <a:xfrm>
            <a:off x="323528" y="2348880"/>
            <a:ext cx="4659312" cy="367506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79912" y="548680"/>
            <a:ext cx="4906888" cy="5760680"/>
          </a:xfrm>
        </p:spPr>
        <p:txBody>
          <a:bodyPr>
            <a:noAutofit/>
          </a:bodyPr>
          <a:lstStyle/>
          <a:p>
            <a:pPr>
              <a:buNone/>
            </a:pPr>
            <a:r>
              <a:rPr lang="ru-RU" sz="1800" dirty="0" smtClean="0"/>
              <a:t>       Наставник </a:t>
            </a:r>
            <a:r>
              <a:rPr lang="ru-RU" sz="1800" dirty="0" err="1" smtClean="0"/>
              <a:t>Депардье</a:t>
            </a:r>
            <a:r>
              <a:rPr lang="ru-RU" sz="1800" dirty="0" smtClean="0"/>
              <a:t> по актерскому мастерству отправил </a:t>
            </a:r>
            <a:r>
              <a:rPr lang="ru-RU" sz="1800" dirty="0" err="1" smtClean="0"/>
              <a:t>Жерара</a:t>
            </a:r>
            <a:r>
              <a:rPr lang="ru-RU" sz="1800" dirty="0" smtClean="0"/>
              <a:t> в Париж к весьма известному врачу Альфреду </a:t>
            </a:r>
            <a:r>
              <a:rPr lang="ru-RU" sz="1800" dirty="0" err="1" smtClean="0"/>
              <a:t>Томатису</a:t>
            </a:r>
            <a:r>
              <a:rPr lang="ru-RU" sz="1800" dirty="0" smtClean="0"/>
              <a:t> – доктору медицинских наук, посвятившему много лет изучению целительного эффекта музыки и особенно произведений Моцарта. </a:t>
            </a:r>
            <a:r>
              <a:rPr lang="ru-RU" sz="1800" dirty="0" err="1" smtClean="0"/>
              <a:t>Томатис</a:t>
            </a:r>
            <a:r>
              <a:rPr lang="ru-RU" sz="1800" dirty="0" smtClean="0"/>
              <a:t> определил, что причина голосовых срывов и проблем с памятью у </a:t>
            </a:r>
            <a:r>
              <a:rPr lang="ru-RU" sz="1800" dirty="0" err="1" smtClean="0"/>
              <a:t>Депардье</a:t>
            </a:r>
            <a:r>
              <a:rPr lang="ru-RU" sz="1800" dirty="0" smtClean="0"/>
              <a:t> лежит глубже его чисто физиологических трудностей – в эмоциональной сфере, и пообещал помочь ему. </a:t>
            </a:r>
            <a:r>
              <a:rPr lang="ru-RU" sz="1800" dirty="0" err="1" smtClean="0"/>
              <a:t>Депардье</a:t>
            </a:r>
            <a:r>
              <a:rPr lang="ru-RU" sz="1800" dirty="0" smtClean="0"/>
              <a:t> спросил, что будет входить в курс лечения: операция, лекарственные средства или психотерапия. </a:t>
            </a:r>
            <a:r>
              <a:rPr lang="ru-RU" sz="1800" dirty="0" err="1" smtClean="0"/>
              <a:t>Томатис</a:t>
            </a:r>
            <a:r>
              <a:rPr lang="ru-RU" sz="1800" dirty="0" smtClean="0"/>
              <a:t> ответил: «Я хочу, чтобы вы приходили ко мне в лечебницу каждый день на два часа в течение нескольких недель и слушали Моцарта».</a:t>
            </a:r>
            <a:br>
              <a:rPr lang="ru-RU" sz="1800" dirty="0" smtClean="0"/>
            </a:br>
            <a:r>
              <a:rPr lang="ru-RU" sz="1800" dirty="0" smtClean="0"/>
              <a:t>«Моцарта?» – переспросил озадаченный </a:t>
            </a:r>
            <a:r>
              <a:rPr lang="ru-RU" sz="1800" dirty="0" err="1" smtClean="0"/>
              <a:t>Депардье</a:t>
            </a:r>
            <a:r>
              <a:rPr lang="ru-RU" sz="1800" dirty="0" smtClean="0"/>
              <a:t>.</a:t>
            </a:r>
            <a:br>
              <a:rPr lang="ru-RU" sz="1800" dirty="0" smtClean="0"/>
            </a:br>
            <a:r>
              <a:rPr lang="ru-RU" sz="1800" dirty="0" smtClean="0"/>
              <a:t>«Моцарта», – подтвердил </a:t>
            </a:r>
            <a:r>
              <a:rPr lang="ru-RU" sz="1800" dirty="0" err="1" smtClean="0"/>
              <a:t>Томатис</a:t>
            </a:r>
            <a:r>
              <a:rPr lang="ru-RU" sz="1800" dirty="0" smtClean="0"/>
              <a:t>.</a:t>
            </a:r>
            <a:br>
              <a:rPr lang="ru-RU" sz="1800" dirty="0" smtClean="0"/>
            </a:br>
            <a:endParaRPr lang="ru-RU" sz="1800" dirty="0" smtClean="0"/>
          </a:p>
          <a:p>
            <a:endParaRPr lang="ru-RU" sz="1800" dirty="0"/>
          </a:p>
        </p:txBody>
      </p:sp>
      <p:sp>
        <p:nvSpPr>
          <p:cNvPr id="8" name="Горизонтальный свиток 7"/>
          <p:cNvSpPr/>
          <p:nvPr/>
        </p:nvSpPr>
        <p:spPr>
          <a:xfrm>
            <a:off x="395536" y="476672"/>
            <a:ext cx="2295128" cy="14653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827584" y="980728"/>
            <a:ext cx="165618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600" i="1" dirty="0" smtClean="0"/>
              <a:t>Это интересно</a:t>
            </a:r>
            <a:endParaRPr lang="ru-RU" sz="1600" i="1" dirty="0"/>
          </a:p>
        </p:txBody>
      </p:sp>
      <p:pic>
        <p:nvPicPr>
          <p:cNvPr id="12290" name="Picture 2" descr="http://de.academic.ru/pictures/dewiki/76/LeopoldMozartPortraitFromViolinschule.jpg"/>
          <p:cNvPicPr>
            <a:picLocks noChangeAspect="1" noChangeArrowheads="1"/>
          </p:cNvPicPr>
          <p:nvPr/>
        </p:nvPicPr>
        <p:blipFill>
          <a:blip r:embed="rId2" cstate="print"/>
          <a:srcRect/>
          <a:stretch>
            <a:fillRect/>
          </a:stretch>
        </p:blipFill>
        <p:spPr bwMode="auto">
          <a:xfrm>
            <a:off x="395536" y="2276872"/>
            <a:ext cx="3168352" cy="3951439"/>
          </a:xfrm>
          <a:prstGeom prst="rect">
            <a:avLst/>
          </a:prstGeom>
          <a:noFill/>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395536" y="476672"/>
            <a:ext cx="2304256" cy="14401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987824" y="908720"/>
            <a:ext cx="5760640" cy="5632311"/>
          </a:xfrm>
          <a:prstGeom prst="rect">
            <a:avLst/>
          </a:prstGeom>
        </p:spPr>
        <p:txBody>
          <a:bodyPr wrap="square">
            <a:spAutoFit/>
          </a:bodyPr>
          <a:lstStyle/>
          <a:p>
            <a:r>
              <a:rPr lang="ru-RU" dirty="0" smtClean="0"/>
              <a:t>Уже на следующий день </a:t>
            </a:r>
            <a:r>
              <a:rPr lang="ru-RU" dirty="0" err="1" smtClean="0"/>
              <a:t>Депардье</a:t>
            </a:r>
            <a:r>
              <a:rPr lang="ru-RU" dirty="0" smtClean="0"/>
              <a:t> пришел в центр </a:t>
            </a:r>
            <a:r>
              <a:rPr lang="ru-RU" dirty="0" err="1" smtClean="0"/>
              <a:t>Томатиса</a:t>
            </a:r>
            <a:r>
              <a:rPr lang="ru-RU" dirty="0" smtClean="0"/>
              <a:t>, чтобы надеть наушники и слушать музыку великого композитора. Через несколько «музыкальных процедур» он почувствовал значительное улучшение в своем состоянии. У него наладился аппетит и сон, он ощутил прилив энергии. Вскоре его речь приобрела большую отчетливость. Спустя несколько месяцев </a:t>
            </a:r>
            <a:r>
              <a:rPr lang="ru-RU" dirty="0" err="1" smtClean="0"/>
              <a:t>Депардье</a:t>
            </a:r>
            <a:r>
              <a:rPr lang="ru-RU" dirty="0" smtClean="0"/>
              <a:t> вернулся в актерскую школу по-новому уверенным в себе и, окончив её, стал одним из актеров, выразивших свое поколение.</a:t>
            </a:r>
            <a:br>
              <a:rPr lang="ru-RU" dirty="0" smtClean="0"/>
            </a:br>
            <a:r>
              <a:rPr lang="ru-RU" dirty="0" smtClean="0"/>
              <a:t/>
            </a:r>
            <a:br>
              <a:rPr lang="ru-RU" dirty="0" smtClean="0"/>
            </a:br>
            <a:r>
              <a:rPr lang="ru-RU" dirty="0" smtClean="0"/>
              <a:t>«До </a:t>
            </a:r>
            <a:r>
              <a:rPr lang="ru-RU" dirty="0" err="1" smtClean="0"/>
              <a:t>Томатиса</a:t>
            </a:r>
            <a:r>
              <a:rPr lang="ru-RU" dirty="0" smtClean="0"/>
              <a:t>, – вспоминает </a:t>
            </a:r>
            <a:r>
              <a:rPr lang="ru-RU" dirty="0" err="1" smtClean="0"/>
              <a:t>Депардье</a:t>
            </a:r>
            <a:r>
              <a:rPr lang="ru-RU" dirty="0" smtClean="0"/>
              <a:t>, – я не мог довести до конца ни одного предложения. Он помог придать завершенность моим мыслям, научил меня синтезу и пониманию самого процесса мышления». Практика снова и снова убеждала </a:t>
            </a:r>
            <a:r>
              <a:rPr lang="ru-RU" dirty="0" err="1" smtClean="0"/>
              <a:t>Томатиса</a:t>
            </a:r>
            <a:r>
              <a:rPr lang="ru-RU" dirty="0" smtClean="0"/>
              <a:t> в том, что, какими бы ни были личные вкусы и отношение к композитору каждого конкретного слушателя, музыка Моцарта неизменно успокаивала пациента, улучшала его пространственное </a:t>
            </a:r>
            <a:endParaRPr lang="ru-RU" dirty="0"/>
          </a:p>
        </p:txBody>
      </p:sp>
      <p:sp>
        <p:nvSpPr>
          <p:cNvPr id="3" name="TextBox 2"/>
          <p:cNvSpPr txBox="1"/>
          <p:nvPr/>
        </p:nvSpPr>
        <p:spPr>
          <a:xfrm>
            <a:off x="827584" y="908720"/>
            <a:ext cx="165618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600" i="1" dirty="0" smtClean="0"/>
              <a:t>Это интересно</a:t>
            </a:r>
            <a:endParaRPr lang="ru-RU" sz="1600" i="1" dirty="0"/>
          </a:p>
        </p:txBody>
      </p:sp>
      <p:pic>
        <p:nvPicPr>
          <p:cNvPr id="11266" name="Picture 2" descr="http://www.dvorec.ru/dll_image2/1344927310.jpg"/>
          <p:cNvPicPr>
            <a:picLocks noChangeAspect="1" noChangeArrowheads="1"/>
          </p:cNvPicPr>
          <p:nvPr/>
        </p:nvPicPr>
        <p:blipFill>
          <a:blip r:embed="rId2" cstate="print"/>
          <a:srcRect/>
          <a:stretch>
            <a:fillRect/>
          </a:stretch>
        </p:blipFill>
        <p:spPr bwMode="auto">
          <a:xfrm>
            <a:off x="251520" y="2708920"/>
            <a:ext cx="2694781" cy="3103395"/>
          </a:xfrm>
          <a:prstGeom prst="rect">
            <a:avLst/>
          </a:prstGeom>
          <a:noFill/>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395536" y="476672"/>
            <a:ext cx="2295128" cy="14653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059832" y="692697"/>
            <a:ext cx="5832648" cy="6463308"/>
          </a:xfrm>
          <a:prstGeom prst="rect">
            <a:avLst/>
          </a:prstGeom>
        </p:spPr>
        <p:txBody>
          <a:bodyPr wrap="square">
            <a:spAutoFit/>
          </a:bodyPr>
          <a:lstStyle/>
          <a:p>
            <a:r>
              <a:rPr lang="ru-RU" dirty="0" smtClean="0"/>
              <a:t>Почему именно Моцарт? Почему не Бах, не Бетховен, не Битлз? Моцарт не создавал ошеломляющих эффектов, на которые был способен математический гений Баха. Его музыка не взметает волны эмоций подобно произведениям Бетховена. Она не расслабляет тело подобно народным мелодиям и не приводит его в движение под влиянием музыки «звезд» рока. Так в чем же тогда дело? Наверное, в том, что Моцарт остается и загадочным, и доступным. Его ум, очарование и простота делают нас мудрее.</a:t>
            </a:r>
            <a:br>
              <a:rPr lang="ru-RU" dirty="0" smtClean="0"/>
            </a:br>
            <a:r>
              <a:rPr lang="ru-RU" dirty="0" smtClean="0"/>
              <a:t>Многим музыка Моцарта помогает обрести душевное равновесие. Если она восстанавливает энергетический баланс и гармонию в организме, то выполняет функцию, к которой стремятся все медицинские системы. Акупунктура, </a:t>
            </a:r>
            <a:r>
              <a:rPr lang="ru-RU" dirty="0" err="1" smtClean="0"/>
              <a:t>траволечение</a:t>
            </a:r>
            <a:r>
              <a:rPr lang="ru-RU" dirty="0" smtClean="0"/>
              <a:t>, диетология и прочие методы направлены именно на восстановление энергетического равновесия, которое мы и называем здоровьем. Музыка Моцарта, не слишком плавная, не слишком быстрая, не слишком тихая, не слишком громкая – по каким-то причинам «именно то, что надо».</a:t>
            </a:r>
            <a:br>
              <a:rPr lang="ru-RU" dirty="0" smtClean="0"/>
            </a:br>
            <a:r>
              <a:rPr lang="ru-RU" dirty="0" smtClean="0"/>
              <a:t/>
            </a:r>
            <a:br>
              <a:rPr lang="ru-RU" dirty="0" smtClean="0"/>
            </a:br>
            <a:r>
              <a:rPr lang="ru-RU" dirty="0" smtClean="0"/>
              <a:t>.</a:t>
            </a:r>
            <a:br>
              <a:rPr lang="ru-RU" dirty="0" smtClean="0"/>
            </a:br>
            <a:endParaRPr lang="ru-RU" dirty="0"/>
          </a:p>
        </p:txBody>
      </p:sp>
      <p:sp>
        <p:nvSpPr>
          <p:cNvPr id="4" name="TextBox 3"/>
          <p:cNvSpPr txBox="1"/>
          <p:nvPr/>
        </p:nvSpPr>
        <p:spPr>
          <a:xfrm>
            <a:off x="755576" y="908720"/>
            <a:ext cx="165618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600" i="1" dirty="0" smtClean="0"/>
              <a:t>Это интересно</a:t>
            </a:r>
            <a:endParaRPr lang="ru-RU" sz="1600" i="1" dirty="0"/>
          </a:p>
        </p:txBody>
      </p:sp>
      <p:pic>
        <p:nvPicPr>
          <p:cNvPr id="10242" name="Picture 2" descr="http://www.edrants.com/wp-content/uploads/2006/01/mozart.jpg"/>
          <p:cNvPicPr>
            <a:picLocks noChangeAspect="1" noChangeArrowheads="1"/>
          </p:cNvPicPr>
          <p:nvPr/>
        </p:nvPicPr>
        <p:blipFill>
          <a:blip r:embed="rId2" cstate="print"/>
          <a:srcRect/>
          <a:stretch>
            <a:fillRect/>
          </a:stretch>
        </p:blipFill>
        <p:spPr bwMode="auto">
          <a:xfrm>
            <a:off x="395536" y="2924944"/>
            <a:ext cx="2462039" cy="3180929"/>
          </a:xfrm>
          <a:prstGeom prst="rect">
            <a:avLst/>
          </a:prstGeom>
          <a:noFill/>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395536" y="476672"/>
            <a:ext cx="8496944" cy="6679333"/>
            <a:chOff x="395536" y="476672"/>
            <a:chExt cx="8496944" cy="6679333"/>
          </a:xfrm>
        </p:grpSpPr>
        <p:sp>
          <p:nvSpPr>
            <p:cNvPr id="5" name="Горизонтальный свиток 4"/>
            <p:cNvSpPr/>
            <p:nvPr/>
          </p:nvSpPr>
          <p:spPr>
            <a:xfrm>
              <a:off x="395536" y="476672"/>
              <a:ext cx="2295128" cy="14653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059832" y="692697"/>
              <a:ext cx="5832648" cy="6463308"/>
            </a:xfrm>
            <a:prstGeom prst="rect">
              <a:avLst/>
            </a:prstGeom>
          </p:spPr>
          <p:txBody>
            <a:bodyPr wrap="square">
              <a:spAutoFit/>
            </a:bodyPr>
            <a:lstStyle/>
            <a:p>
              <a:r>
                <a:rPr lang="ru-RU" dirty="0" smtClean="0"/>
                <a:t>Почему именно Моцарт? Почему не Бах, не Бетховен, не Битлз? Моцарт не создавал ошеломляющих эффектов, на которые был способен математический гений Баха. Его музыка не взметает волны эмоций подобно произведениям Бетховена. Она не расслабляет тело подобно народным мелодиям и не приводит его в движение под влиянием музыки «звезд» рока. Так в чем же тогда дело? Наверное, в том, что Моцарт остается и загадочным, и доступным. Его ум, очарование и простота делают нас мудрее.</a:t>
              </a:r>
              <a:br>
                <a:rPr lang="ru-RU" dirty="0" smtClean="0"/>
              </a:br>
              <a:r>
                <a:rPr lang="ru-RU" dirty="0" smtClean="0"/>
                <a:t>Многим музыка Моцарта помогает обрести душевное равновесие. Если она восстанавливает энергетический баланс и гармонию в организме, то выполняет функцию, к которой стремятся все медицинские системы. Акупунктура, </a:t>
              </a:r>
              <a:r>
                <a:rPr lang="ru-RU" dirty="0" err="1" smtClean="0"/>
                <a:t>траволечение</a:t>
              </a:r>
              <a:r>
                <a:rPr lang="ru-RU" dirty="0" smtClean="0"/>
                <a:t>, диетология и прочие методы направлены именно на восстановление энергетического равновесия, которое мы и называем здоровьем. Музыка Моцарта, не слишком плавная, не слишком быстрая, не слишком тихая, не слишком громкая – по каким-то причинам «именно то, что надо».</a:t>
              </a:r>
              <a:br>
                <a:rPr lang="ru-RU" dirty="0" smtClean="0"/>
              </a:br>
              <a:r>
                <a:rPr lang="ru-RU" dirty="0" smtClean="0"/>
                <a:t/>
              </a:r>
              <a:br>
                <a:rPr lang="ru-RU" dirty="0" smtClean="0"/>
              </a:br>
              <a:r>
                <a:rPr lang="ru-RU" dirty="0" smtClean="0"/>
                <a:t>.</a:t>
              </a:r>
              <a:br>
                <a:rPr lang="ru-RU" dirty="0" smtClean="0"/>
              </a:br>
              <a:endParaRPr lang="ru-RU" dirty="0"/>
            </a:p>
          </p:txBody>
        </p:sp>
        <p:sp>
          <p:nvSpPr>
            <p:cNvPr id="4" name="TextBox 3"/>
            <p:cNvSpPr txBox="1"/>
            <p:nvPr/>
          </p:nvSpPr>
          <p:spPr>
            <a:xfrm>
              <a:off x="827584" y="980728"/>
              <a:ext cx="1656184"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1600" i="1" dirty="0" smtClean="0"/>
                <a:t>Это интересно</a:t>
              </a:r>
              <a:endParaRPr lang="ru-RU" sz="1600" i="1" dirty="0"/>
            </a:p>
          </p:txBody>
        </p:sp>
      </p:grpSp>
      <p:pic>
        <p:nvPicPr>
          <p:cNvPr id="9218" name="Picture 2" descr="http://i.dailymail.co.uk/i/pix/2009/11/30/article-1232001-07653828000005DC-462_306x423_popup.jpg"/>
          <p:cNvPicPr>
            <a:picLocks noChangeAspect="1" noChangeArrowheads="1"/>
          </p:cNvPicPr>
          <p:nvPr/>
        </p:nvPicPr>
        <p:blipFill>
          <a:blip r:embed="rId2" cstate="print"/>
          <a:srcRect/>
          <a:stretch>
            <a:fillRect/>
          </a:stretch>
        </p:blipFill>
        <p:spPr bwMode="auto">
          <a:xfrm>
            <a:off x="395536" y="2636912"/>
            <a:ext cx="2425230" cy="2985604"/>
          </a:xfrm>
          <a:prstGeom prst="rect">
            <a:avLst/>
          </a:prstGeom>
          <a:noFill/>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836712"/>
            <a:ext cx="5256584" cy="5632311"/>
          </a:xfrm>
          <a:prstGeom prst="rect">
            <a:avLst/>
          </a:prstGeom>
        </p:spPr>
        <p:txBody>
          <a:bodyPr wrap="square">
            <a:spAutoFit/>
          </a:bodyPr>
          <a:lstStyle/>
          <a:p>
            <a:r>
              <a:rPr lang="ru-RU" dirty="0" smtClean="0"/>
              <a:t>По мнению </a:t>
            </a:r>
            <a:r>
              <a:rPr lang="ru-RU" dirty="0" err="1" smtClean="0"/>
              <a:t>Томатиса</a:t>
            </a:r>
            <a:r>
              <a:rPr lang="ru-RU" dirty="0" smtClean="0"/>
              <a:t>, произведения Моцарта представляют собой идеально сбалансированное музыкальное «блюдо», содержащее все необходимые компоненты.</a:t>
            </a:r>
            <a:br>
              <a:rPr lang="ru-RU" dirty="0" smtClean="0"/>
            </a:br>
            <a:r>
              <a:rPr lang="ru-RU" dirty="0" smtClean="0"/>
              <a:t/>
            </a:r>
            <a:br>
              <a:rPr lang="ru-RU" dirty="0" smtClean="0"/>
            </a:br>
            <a:r>
              <a:rPr lang="ru-RU" dirty="0" smtClean="0"/>
              <a:t>В Канаде струнные квартеты Моцарта исполняются прямо на городских площадках, чтобы упорядочить уличное движение Могущество музыки Моцарта оказалось в центре внимания главным образом в результате новаторского исследования Калифорнийского университета в середине 90-х годов. Затем целый ряд ученых изучали влияние произведений Моцарта на умственный потенциал студентов и повышение их способности усваивать программный материал.</a:t>
            </a:r>
            <a:br>
              <a:rPr lang="ru-RU" dirty="0" smtClean="0"/>
            </a:br>
            <a:r>
              <a:rPr lang="ru-RU" dirty="0" smtClean="0"/>
              <a:t>«Музыка Моцарта способна „отогреть“ мозг», – говорит один из исследователей. Он считает, что музыка Моцарта оказывает несомненно положительное влияние на процессы высшей мозговой деятельности.</a:t>
            </a:r>
            <a:endParaRPr lang="ru-RU" dirty="0"/>
          </a:p>
        </p:txBody>
      </p:sp>
      <p:pic>
        <p:nvPicPr>
          <p:cNvPr id="3" name="Picture 2" descr="http://versindaba.co.za/wp-content/uploads/2012/05/0003.jpg"/>
          <p:cNvPicPr>
            <a:picLocks noChangeAspect="1" noChangeArrowheads="1"/>
          </p:cNvPicPr>
          <p:nvPr/>
        </p:nvPicPr>
        <p:blipFill>
          <a:blip r:embed="rId2" cstate="print"/>
          <a:srcRect t="20737" b="20737"/>
          <a:stretch>
            <a:fillRect/>
          </a:stretch>
        </p:blipFill>
        <p:spPr bwMode="auto">
          <a:xfrm>
            <a:off x="179512" y="2636912"/>
            <a:ext cx="3090805" cy="2232248"/>
          </a:xfrm>
          <a:prstGeom prst="rect">
            <a:avLst/>
          </a:prstGeom>
          <a:noFill/>
        </p:spPr>
      </p:pic>
      <p:sp>
        <p:nvSpPr>
          <p:cNvPr id="4" name="Горизонтальный свиток 3"/>
          <p:cNvSpPr/>
          <p:nvPr/>
        </p:nvSpPr>
        <p:spPr>
          <a:xfrm>
            <a:off x="467544" y="260648"/>
            <a:ext cx="2664296" cy="14127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txBox="1">
            <a:spLocks/>
          </p:cNvSpPr>
          <p:nvPr/>
        </p:nvSpPr>
        <p:spPr>
          <a:xfrm>
            <a:off x="971600" y="548680"/>
            <a:ext cx="187220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 </a:t>
            </a:r>
            <a:r>
              <a:rPr kumimoji="0" lang="ru-RU" b="1" i="1"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Это интересно</a:t>
            </a:r>
            <a:r>
              <a:rPr kumimoji="0" lang="ru-RU" b="1" i="0" u="none" strike="noStrike" kern="1200" cap="none" spc="0" normalizeH="0" baseline="0" noProof="0" dirty="0" smtClean="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rPr>
              <a:t>!</a:t>
            </a:r>
            <a:endParaRPr kumimoji="0" lang="ru-RU" b="1" i="0" u="none" strike="noStrike" kern="1200" cap="none" spc="0" normalizeH="0" baseline="0" noProof="0" dirty="0">
              <a:ln w="6350">
                <a:noFill/>
              </a:ln>
              <a:solidFill>
                <a:schemeClr val="lt1"/>
              </a:solidFill>
              <a:effectLst>
                <a:outerShdw blurRad="114300" dist="101600" dir="2700000" algn="tl" rotWithShape="0">
                  <a:srgbClr val="000000">
                    <a:alpha val="40000"/>
                  </a:srgbClr>
                </a:outerShdw>
              </a:effectLst>
              <a:uLnTx/>
              <a:uFillTx/>
              <a:latin typeface="+mn-lt"/>
              <a:ea typeface="+mn-ea"/>
              <a:cs typeface="+mn-cs"/>
            </a:endParaRPr>
          </a:p>
        </p:txBody>
      </p:sp>
    </p:spTree>
  </p:cSld>
  <p:clrMapOvr>
    <a:masterClrMapping/>
  </p:clrMapOvr>
  <p:transition>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5">
      <a:dk1>
        <a:sysClr val="windowText" lastClr="000000"/>
      </a:dk1>
      <a:lt1>
        <a:sysClr val="window" lastClr="FFFFFF"/>
      </a:lt1>
      <a:dk2>
        <a:srgbClr val="69676D"/>
      </a:dk2>
      <a:lt2>
        <a:srgbClr val="C9C2D1"/>
      </a:lt2>
      <a:accent1>
        <a:srgbClr val="CEB966"/>
      </a:accent1>
      <a:accent2>
        <a:srgbClr val="92D050"/>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1000</TotalTime>
  <Words>715</Words>
  <Application>Microsoft Office PowerPoint</Application>
  <PresentationFormat>Экран (4:3)</PresentationFormat>
  <Paragraphs>120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МУЗЫКАЛЬНЫЙ                КАЛЕЙДОСКОП</vt:lpstr>
      <vt:lpstr>СОДЕРЖАНИЕ</vt:lpstr>
      <vt:lpstr>Расписание            занятий</vt:lpstr>
      <vt:lpstr> Это интересно!</vt:lpstr>
      <vt:lpstr>Слайд 5</vt:lpstr>
      <vt:lpstr>Слайд 6</vt:lpstr>
      <vt:lpstr>Слайд 7</vt:lpstr>
      <vt:lpstr>Слайд 8</vt:lpstr>
      <vt:lpstr>Слайд 9</vt:lpstr>
      <vt:lpstr>Слайд 10</vt:lpstr>
      <vt:lpstr>Музыкальная шкатулка</vt:lpstr>
      <vt:lpstr>МУЗЫКА       ОТ    «А»     ДО   « Я»</vt:lpstr>
      <vt:lpstr>КАЛЕНДАРЬ ПАМЯТНЫХ  ДАТ</vt:lpstr>
      <vt:lpstr>Театры   Концертные залы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МУЗЫКАЛЬНЫЙ  КАЛЕЙДОСКОП</dc:title>
  <dc:creator>Наташа</dc:creator>
  <cp:lastModifiedBy>Наташа</cp:lastModifiedBy>
  <cp:revision>58</cp:revision>
  <dcterms:created xsi:type="dcterms:W3CDTF">2013-09-07T16:53:49Z</dcterms:created>
  <dcterms:modified xsi:type="dcterms:W3CDTF">2015-03-30T20:29:24Z</dcterms:modified>
</cp:coreProperties>
</file>