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4"/>
  </p:notesMasterIdLst>
  <p:sldIdLst>
    <p:sldId id="256" r:id="rId2"/>
    <p:sldId id="273" r:id="rId3"/>
    <p:sldId id="274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1" r:id="rId13"/>
    <p:sldId id="257" r:id="rId14"/>
    <p:sldId id="290" r:id="rId15"/>
    <p:sldId id="258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10" autoAdjust="0"/>
    <p:restoredTop sz="94660"/>
  </p:normalViewPr>
  <p:slideViewPr>
    <p:cSldViewPr>
      <p:cViewPr>
        <p:scale>
          <a:sx n="60" d="100"/>
          <a:sy n="60" d="100"/>
        </p:scale>
        <p:origin x="-87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C8E1F-9F52-447E-8A77-742B989B8177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68F38-E564-42C3-88A2-C2800EBD3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68F38-E564-42C3-88A2-C2800EBD3E2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62B9E-47FC-43D7-9E08-F850ACF6C7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0200F-1ADD-4C99-85D1-7CBEE3BC6C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5A711-C5FD-4EE3-A517-783E90B363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E3EDF-E50C-46A0-BE1A-E24D8C309D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DE6B6-E3BC-487B-950A-8CCEDF1E2F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53949-7CF5-4DB1-B1C3-32F21B61A1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9756D-A038-487F-8D2A-4DC6181015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1A043-A001-43C2-93C9-DD60B94386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7D93A-706E-400F-9D95-3BB6C7E327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50526-7CE5-4F38-BCCB-E13FBDB693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8CE8D7BB-FEC2-486F-B920-C511D5A938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E890AA7-8606-46D8-9C38-1C63F28397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s53.radikal.ru/i140/0807/e1/043d4be77400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znamus.ru/img/page/2008-07-22/tunnelnisindrom/36135941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785795"/>
            <a:ext cx="8100392" cy="785817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Компьютер</a:t>
            </a:r>
            <a:r>
              <a:rPr lang="en-US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школьники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179912" y="3188568"/>
            <a:ext cx="4568552" cy="1752600"/>
          </a:xfrm>
        </p:spPr>
        <p:txBody>
          <a:bodyPr anchor="ctr" anchorCtr="1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уберечь ребёнка от вреда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4" descr="Интернет-зависимость у детей и подростков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2204864"/>
            <a:ext cx="3570193" cy="35721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schemeClr val="tx2">
                <a:alpha val="40000"/>
              </a:scheme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000107"/>
            <a:ext cx="8229600" cy="785819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 anchorCtr="1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Положение руки</a:t>
            </a:r>
            <a:endParaRPr kumimoji="0" lang="ru-RU" sz="5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00166" y="5572140"/>
          <a:ext cx="6143668" cy="609600"/>
        </p:xfrm>
        <a:graphic>
          <a:graphicData uri="http://schemas.openxmlformats.org/drawingml/2006/table">
            <a:tbl>
              <a:tblPr/>
              <a:tblGrid>
                <a:gridCol w="2142732"/>
                <a:gridCol w="4000936"/>
              </a:tblGrid>
              <a:tr h="187100">
                <a:tc gridSpan="2">
                  <a:txBody>
                    <a:bodyPr/>
                    <a:lstStyle/>
                    <a:p>
                      <a:pPr algn="ctr" fontAlgn="t" hangingPunct="1">
                        <a:spcAft>
                          <a:spcPts val="0"/>
                        </a:spcAft>
                      </a:pPr>
                      <a:endParaRPr lang="ru-RU" sz="2000" b="1" cap="none" spc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090">
                <a:tc>
                  <a:txBody>
                    <a:bodyPr/>
                    <a:lstStyle/>
                    <a:p>
                      <a:pPr algn="ctr" fontAlgn="t" hangingPunct="1">
                        <a:spcAft>
                          <a:spcPts val="0"/>
                        </a:spcAft>
                      </a:pPr>
                      <a:r>
                        <a:rPr lang="ru-RU" sz="2000" b="1" cap="none" spc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Arial"/>
                          <a:ea typeface="Times New Roman"/>
                        </a:rPr>
                        <a:t>ПРАВИЛЬНО</a:t>
                      </a:r>
                      <a:endParaRPr lang="ru-RU" sz="2000" b="1" cap="none" spc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1">
                        <a:spcAft>
                          <a:spcPts val="0"/>
                        </a:spcAft>
                      </a:pPr>
                      <a:r>
                        <a:rPr lang="ru-RU" sz="2000" b="1" cap="none" spc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Arial"/>
                          <a:ea typeface="Times New Roman"/>
                        </a:rPr>
                        <a:t>НЕ  ПРАВИЛЬНО</a:t>
                      </a:r>
                      <a:endParaRPr lang="ru-RU" sz="2000" b="1" cap="none" spc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3793" name="Picture 1" descr="http://s53.radikal.ru/i140/0807/e1/043d4be77400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512572" y="2143116"/>
            <a:ext cx="6118857" cy="31804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000107"/>
            <a:ext cx="8229600" cy="785819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 anchorCtr="1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Итак . . .</a:t>
            </a:r>
            <a:endParaRPr kumimoji="0" lang="ru-RU" sz="5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42876" y="2308579"/>
            <a:ext cx="642938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влияющие факторы компьютера: 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1950" marR="0" lvl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длительное нахождение в сидячем положении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1950" marR="0" lvl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влияние монитора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1950" marR="0" lvl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использование компьютерной мыши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зоны риска для человеческого тела: 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1950" indent="0" algn="just" eaLnBrk="0" fontAlgn="t" hangingPunct="0">
              <a:buFont typeface="Arial" pitchFamily="34" charset="0"/>
              <a:buChar char="•"/>
            </a:pPr>
            <a:r>
              <a:rPr lang="ru-RU" sz="20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глаза</a:t>
            </a:r>
          </a:p>
          <a:p>
            <a:pPr marL="361950" indent="0" algn="just" eaLnBrk="0" fontAlgn="t" hangingPunct="0">
              <a:buFont typeface="Arial" pitchFamily="34" charset="0"/>
              <a:buChar char="•"/>
            </a:pPr>
            <a:r>
              <a:rPr lang="ru-RU" sz="20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позвоночник</a:t>
            </a:r>
          </a:p>
          <a:p>
            <a:pPr marL="361950" indent="0" algn="just" eaLnBrk="0" fontAlgn="t" hangingPunct="0">
              <a:buFont typeface="Arial" pitchFamily="34" charset="0"/>
              <a:buChar char="•"/>
            </a:pPr>
            <a:r>
              <a:rPr lang="ru-RU" sz="20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циркуляция крови</a:t>
            </a:r>
          </a:p>
          <a:p>
            <a:pPr marL="361950" indent="0" algn="just" eaLnBrk="0" fontAlgn="t" hangingPunct="0">
              <a:buFont typeface="Arial" pitchFamily="34" charset="0"/>
              <a:buChar char="•"/>
            </a:pPr>
            <a:r>
              <a:rPr lang="ru-RU" sz="20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бездействие мышц</a:t>
            </a:r>
          </a:p>
        </p:txBody>
      </p:sp>
      <p:pic>
        <p:nvPicPr>
          <p:cNvPr id="34819" name="img_9" descr="765789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000372"/>
            <a:ext cx="250033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8643966" y="3214686"/>
            <a:ext cx="500034" cy="92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100" y="3030957"/>
            <a:ext cx="8305800" cy="796086"/>
          </a:xfrm>
        </p:spPr>
        <p:txBody>
          <a:bodyPr>
            <a:normAutofit/>
          </a:bodyPr>
          <a:lstStyle/>
          <a:p>
            <a:pPr algn="ctr"/>
            <a:r>
              <a:rPr lang="ru-RU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Прошло уже больше 30 лет</a:t>
            </a:r>
          </a:p>
        </p:txBody>
      </p:sp>
      <p:pic>
        <p:nvPicPr>
          <p:cNvPr id="5" name="Picture 4" descr="416191338.jpg"/>
          <p:cNvPicPr>
            <a:picLocks noChangeAspect="1"/>
          </p:cNvPicPr>
          <p:nvPr/>
        </p:nvPicPr>
        <p:blipFill>
          <a:blip r:embed="rId2">
            <a:lum bright="-15000" contrast="15000"/>
          </a:blip>
          <a:stretch>
            <a:fillRect/>
          </a:stretch>
        </p:blipFill>
        <p:spPr>
          <a:xfrm>
            <a:off x="417395" y="1000108"/>
            <a:ext cx="8309210" cy="5720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4286248" y="2357430"/>
            <a:ext cx="4643470" cy="35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432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Компьютер очень увлекает детей и поэтому дети охотно проводят за ним достаточное количество времени. </a:t>
            </a:r>
          </a:p>
          <a:p>
            <a:pPr marL="27432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Как правило – </a:t>
            </a:r>
            <a:r>
              <a:rPr lang="ru-RU" sz="2400" smtClean="0">
                <a:latin typeface="Arial" pitchFamily="34" charset="0"/>
                <a:cs typeface="Arial" pitchFamily="34" charset="0"/>
              </a:rPr>
              <a:t>это компью-терные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игры, ну и конечно же Интернет, </a:t>
            </a:r>
            <a:r>
              <a:rPr lang="ru-RU" sz="2400" smtClean="0">
                <a:latin typeface="Arial" pitchFamily="34" charset="0"/>
                <a:cs typeface="Arial" pitchFamily="34" charset="0"/>
              </a:rPr>
              <a:t>которые доста-точно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серьезно влияют на ребенка, притягивают </a:t>
            </a:r>
            <a:r>
              <a:rPr lang="ru-RU" sz="2400" smtClean="0">
                <a:latin typeface="Arial" pitchFamily="34" charset="0"/>
                <a:cs typeface="Arial" pitchFamily="34" charset="0"/>
              </a:rPr>
              <a:t>его.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комп-зав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5720" y="2619381"/>
            <a:ext cx="3857652" cy="2976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schemeClr val="tx2">
                <a:alpha val="40000"/>
              </a:scheme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" y="714355"/>
            <a:ext cx="8229600" cy="785819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 anchorCtr="1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Компьютер - друг?!</a:t>
            </a:r>
            <a:endParaRPr kumimoji="0" lang="ru-RU" sz="5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704088"/>
            <a:ext cx="8305800" cy="796086"/>
          </a:xfrm>
        </p:spPr>
        <p:txBody>
          <a:bodyPr>
            <a:normAutofit/>
          </a:bodyPr>
          <a:lstStyle/>
          <a:p>
            <a:pPr algn="ctr"/>
            <a:r>
              <a:rPr lang="ru-RU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Компьютерные игры</a:t>
            </a:r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714488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smtClean="0">
                <a:latin typeface="Arial" pitchFamily="34" charset="0"/>
                <a:cs typeface="Arial" pitchFamily="34" charset="0"/>
              </a:rPr>
              <a:t>Типа «Убей их всех» – развлекательные игры. </a:t>
            </a:r>
          </a:p>
          <a:p>
            <a:pPr marL="725488" algn="just"/>
            <a:r>
              <a:rPr lang="ru-RU" sz="2000" smtClean="0">
                <a:latin typeface="Arial" pitchFamily="34" charset="0"/>
                <a:cs typeface="Arial" pitchFamily="34" charset="0"/>
              </a:rPr>
              <a:t>Развивают моторные функции, познавательный эффект сомнителен.</a:t>
            </a:r>
            <a:endParaRPr lang="ru-R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887992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smtClean="0">
                <a:latin typeface="Arial" pitchFamily="34" charset="0"/>
                <a:cs typeface="Arial" pitchFamily="34" charset="0"/>
              </a:rPr>
              <a:t>Развивающие игры. </a:t>
            </a:r>
          </a:p>
          <a:p>
            <a:pPr marL="725488" algn="just"/>
            <a:r>
              <a:rPr lang="ru-RU" sz="2000" smtClean="0">
                <a:latin typeface="Arial" pitchFamily="34" charset="0"/>
                <a:cs typeface="Arial" pitchFamily="34" charset="0"/>
              </a:rPr>
              <a:t>Хороший познавательный эффект. мотивация к творческой игре.</a:t>
            </a:r>
            <a:endParaRPr lang="ru-R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753719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smtClean="0">
                <a:latin typeface="Arial" pitchFamily="34" charset="0"/>
                <a:cs typeface="Arial" pitchFamily="34" charset="0"/>
              </a:rPr>
              <a:t>Диагностические игры. </a:t>
            </a:r>
          </a:p>
          <a:p>
            <a:pPr marL="725488" algn="just"/>
            <a:r>
              <a:rPr lang="ru-RU" sz="2000" smtClean="0">
                <a:latin typeface="Arial" pitchFamily="34" charset="0"/>
                <a:cs typeface="Arial" pitchFamily="34" charset="0"/>
              </a:rPr>
              <a:t>Выявление личностных особенностей, памяти, внимания и т.д.</a:t>
            </a:r>
            <a:endParaRPr lang="ru-R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4619446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smtClean="0">
                <a:latin typeface="Arial" pitchFamily="34" charset="0"/>
                <a:cs typeface="Arial" pitchFamily="34" charset="0"/>
              </a:rPr>
              <a:t>Логические игры. </a:t>
            </a:r>
          </a:p>
          <a:p>
            <a:pPr marL="725488" algn="just"/>
            <a:r>
              <a:rPr lang="ru-RU" sz="2000" smtClean="0">
                <a:latin typeface="Arial" pitchFamily="34" charset="0"/>
                <a:cs typeface="Arial" pitchFamily="34" charset="0"/>
              </a:rPr>
              <a:t>Развитие мышления. Головоломки, перестановка фигур, составление рисунка и т.п.</a:t>
            </a:r>
            <a:endParaRPr lang="ru-R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5792948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smtClean="0">
                <a:latin typeface="Arial" pitchFamily="34" charset="0"/>
                <a:cs typeface="Arial" pitchFamily="34" charset="0"/>
              </a:rPr>
              <a:t>Графические игры. </a:t>
            </a:r>
          </a:p>
          <a:p>
            <a:pPr marL="725488" algn="just"/>
            <a:r>
              <a:rPr lang="ru-RU" sz="2000" smtClean="0">
                <a:latin typeface="Arial" pitchFamily="34" charset="0"/>
                <a:cs typeface="Arial" pitchFamily="34" charset="0"/>
              </a:rPr>
              <a:t>Развитие творческого мышления. Рисование, конструирование.</a:t>
            </a:r>
            <a:endParaRPr lang="ru-RU" sz="20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 uiExpand="1" build="p"/>
      <p:bldP spid="6" grpId="0" uiExpand="1" build="p"/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857232"/>
            <a:ext cx="9144000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Компьютерная зависимость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335741" y="4857760"/>
            <a:ext cx="8472518" cy="19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just">
              <a:buFont typeface="Wingdings" pitchFamily="2" charset="2"/>
              <a:buChar char="§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Психологи выделяют абсолютно новый тип психологического расстройства –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компьютерная зависимость.</a:t>
            </a:r>
          </a:p>
          <a:p>
            <a:pPr marL="514350" indent="-514350" algn="just">
              <a:buFont typeface="Wingdings" pitchFamily="2" charset="2"/>
              <a:buChar char="§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Ваша задача как родителей - уберечь вашего ребенка от подобного болезненного состояния психики.</a:t>
            </a:r>
          </a:p>
          <a:p>
            <a:pPr marL="514350" indent="-514350" algn="just">
              <a:buFont typeface="Wingdings" pitchFamily="2" charset="2"/>
              <a:buChar char="§"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комп-зав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2473" y="1738300"/>
            <a:ext cx="5199055" cy="3048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142844" y="642918"/>
            <a:ext cx="9001156" cy="8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Компьютерная зависимость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57802"/>
            <a:ext cx="9144000" cy="1000156"/>
          </a:xfrm>
        </p:spPr>
        <p:txBody>
          <a:bodyPr lIns="72000" rIns="72000"/>
          <a:lstStyle/>
          <a:p>
            <a:pPr marL="444500" lvl="1" indent="-246063"/>
            <a:r>
              <a:rPr lang="ru-RU" b="1" i="1" smtClean="0">
                <a:latin typeface="Arial" pitchFamily="34" charset="0"/>
                <a:cs typeface="Arial" pitchFamily="34" charset="0"/>
              </a:rPr>
              <a:t>зависимость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b="1" i="1" smtClean="0">
                <a:latin typeface="Arial" pitchFamily="34" charset="0"/>
                <a:cs typeface="Arial" pitchFamily="34" charset="0"/>
              </a:rPr>
              <a:t>Интернета - сетеголизм</a:t>
            </a: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444500" lvl="1" indent="-246063"/>
            <a:r>
              <a:rPr lang="ru-RU" b="1" i="1" dirty="0" smtClean="0">
                <a:latin typeface="Arial" pitchFamily="34" charset="0"/>
                <a:cs typeface="Arial" pitchFamily="34" charset="0"/>
              </a:rPr>
              <a:t>зависимость от компьютерных </a:t>
            </a:r>
            <a:r>
              <a:rPr lang="ru-RU" b="1" i="1" smtClean="0">
                <a:latin typeface="Arial" pitchFamily="34" charset="0"/>
                <a:cs typeface="Arial" pitchFamily="34" charset="0"/>
              </a:rPr>
              <a:t>игр - кибераддикция</a:t>
            </a:r>
            <a:endParaRPr lang="ru-RU" b="1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комп-зав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4121" y="1978322"/>
            <a:ext cx="3839251" cy="2879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4" descr="комп-зав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450328" y="1978322"/>
            <a:ext cx="4336514" cy="2879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0755"/>
            <a:ext cx="9144000" cy="650857"/>
          </a:xfrm>
        </p:spPr>
        <p:txBody>
          <a:bodyPr tIns="0">
            <a:noAutofit/>
          </a:bodyPr>
          <a:lstStyle/>
          <a:p>
            <a:pPr algn="ctr" eaLnBrk="0" hangingPunct="0"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Признаки компьютерной зависимости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2286016"/>
          </a:xfrm>
        </p:spPr>
        <p:txBody>
          <a:bodyPr>
            <a:normAutofit fontScale="92500"/>
          </a:bodyPr>
          <a:lstStyle/>
          <a:p>
            <a:pPr algn="just">
              <a:spcBef>
                <a:spcPts val="6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Значительное улучшение настроения от работы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за компьютером.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Нежелание оторваться от работы или игры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на компьютере.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Вы отрываете ребёнка от компьютера, он испытывает раздражение, даже проявляет некоторую агрессию по отношению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к Вам.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encrypted-tbn2.gstatic.com/images?q=tbn:ANd9GcTybAKK1qgma54TVqX34XtGMaJH-zVCu31QPzZ1ii0oPKmBBg1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85926"/>
            <a:ext cx="3895079" cy="25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2" name="Picture 4" descr="https://encrypted-tbn0.gstatic.com/images?q=tbn:ANd9GcRMX7pEx5RjgpBZC9GFUaVzwt2pnrlRHntGjW3zoDgw9pdRHJM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262" y="1785926"/>
            <a:ext cx="3623234" cy="25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4572008"/>
            <a:ext cx="8229600" cy="227172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Пренебрежение личной гигиеной, сном,  учёбой, домашними делами в пользу компьютера.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 общении с окружающими сведение любого разговора к компьютерной тематике.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Отказ от общения с друзьями.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929586" cy="1420813"/>
          </a:xfrm>
        </p:spPr>
        <p:txBody>
          <a:bodyPr tIns="0">
            <a:normAutofit/>
          </a:bodyPr>
          <a:lstStyle/>
          <a:p>
            <a:pPr algn="ctr" eaLnBrk="0" hangingPunct="0"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помочь ребенку победить компьютерную </a:t>
            </a:r>
            <a:r>
              <a:rPr lang="ru-RU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зависимость?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389120"/>
          </a:xfrm>
        </p:spPr>
        <p:txBody>
          <a:bodyPr/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Больше времени общаться с ребенком, посещать различные мероприятия, чтобы ребенок научился общению с различными людьми.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Проводить обсуждение игр вместе с ребенком, выбирать развивающие игры.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Оговаривать время игры ребенка на компьютере и точно сохранять эти рамки. Количество времени нужно выбирать исходя из возрастных особенностей ребенка.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Ограничить доступ детей к нежелательным сайтам в Интернете.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s://encrypted-tbn0.gstatic.com/images?q=tbn:ANd9GcQVRECz69QLpa-BKgSoyV462PUvg0323aEUjP-UJ6BWUOy7-U0G3Q"/>
          <p:cNvPicPr>
            <a:picLocks noChangeAspect="1" noChangeArrowheads="1"/>
          </p:cNvPicPr>
          <p:nvPr/>
        </p:nvPicPr>
        <p:blipFill>
          <a:blip r:embed="rId2"/>
          <a:srcRect t="1524" b="114"/>
          <a:stretch>
            <a:fillRect/>
          </a:stretch>
        </p:blipFill>
        <p:spPr bwMode="auto">
          <a:xfrm>
            <a:off x="1469209" y="1571612"/>
            <a:ext cx="6205582" cy="4572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3" grpId="1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785817"/>
          </a:xfrm>
        </p:spPr>
        <p:txBody>
          <a:bodyPr>
            <a:normAutofit/>
          </a:bodyPr>
          <a:lstStyle/>
          <a:p>
            <a:pPr algn="ctr" eaLnBrk="0" hangingPunct="0"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Родительский контроль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643182"/>
            <a:ext cx="8686800" cy="335758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Родительский контроль может не только блокировать доступ к нежелательным для детей сайтам, но ограничивать использование Интернет по времени суток, дням недели или длительности сеанса. 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Существует множество программ и фильтров, которые помогут вам контролировать открытие нежелательной информации и время, которое можно проводить в Интернете.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s://encrypted-tbn1.gstatic.com/images?q=tbn:ANd9GcTgfgH41dQ_d1f33wnMVwJlLPJQAKr1SnadtJRGB4S_j2tWa6A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285992"/>
            <a:ext cx="4714908" cy="41084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2352965"/>
            <a:ext cx="4714908" cy="350046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В наше время, в век новых технологий, </a:t>
            </a:r>
            <a:r>
              <a:rPr lang="ru-RU" sz="2400" smtClean="0">
                <a:latin typeface="Arial" pitchFamily="34" charset="0"/>
                <a:cs typeface="Arial" pitchFamily="34" charset="0"/>
              </a:rPr>
              <a:t>сложно предста-вить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свою жизнь </a:t>
            </a:r>
            <a:r>
              <a:rPr lang="ru-RU" sz="2400" smtClean="0">
                <a:latin typeface="Arial" pitchFamily="34" charset="0"/>
                <a:cs typeface="Arial" pitchFamily="34" charset="0"/>
              </a:rPr>
              <a:t>без компью-теров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Компьютер </a:t>
            </a:r>
            <a:r>
              <a:rPr lang="ru-RU" sz="2400" smtClean="0">
                <a:latin typeface="Arial" pitchFamily="34" charset="0"/>
                <a:cs typeface="Arial" pitchFamily="34" charset="0"/>
              </a:rPr>
              <a:t>помогает челове-ку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 решении многих задач, облегчает труд, предоставляет </a:t>
            </a:r>
            <a:r>
              <a:rPr lang="ru-RU" sz="2400" smtClean="0">
                <a:latin typeface="Arial" pitchFamily="34" charset="0"/>
                <a:cs typeface="Arial" pitchFamily="34" charset="0"/>
              </a:rPr>
              <a:t>новые воз-можности для обучения и творчества.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комп-помощ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34186"/>
            <a:ext cx="3571900" cy="3938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schemeClr val="tx2">
                <a:alpha val="40000"/>
              </a:scheme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" y="714355"/>
            <a:ext cx="8229600" cy="785819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 anchorCtr="1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Компьютер - друг?!</a:t>
            </a:r>
            <a:endParaRPr kumimoji="0" lang="ru-RU" sz="5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2800"/>
            <a:ext cx="8229600" cy="722295"/>
          </a:xfrm>
        </p:spPr>
        <p:txBody>
          <a:bodyPr>
            <a:normAutofit/>
          </a:bodyPr>
          <a:lstStyle/>
          <a:p>
            <a:pPr algn="ctr" eaLnBrk="0" hangingPunct="0"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Родительский контроль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28868"/>
            <a:ext cx="9144000" cy="3357586"/>
          </a:xfrm>
        </p:spPr>
        <p:txBody>
          <a:bodyPr/>
          <a:lstStyle/>
          <a:p>
            <a:pPr marL="273050" indent="-4763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Вы можете воспользоваться одной из ниже перечисленных </a:t>
            </a:r>
            <a:r>
              <a:rPr lang="ru-RU" sz="2400" smtClean="0">
                <a:latin typeface="Arial" pitchFamily="34" charset="0"/>
                <a:cs typeface="Arial" pitchFamily="34" charset="0"/>
              </a:rPr>
              <a:t>программ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:</a:t>
            </a:r>
            <a:endParaRPr lang="ru-RU" sz="2400" smtClean="0">
              <a:latin typeface="Arial" pitchFamily="34" charset="0"/>
              <a:cs typeface="Arial" pitchFamily="34" charset="0"/>
            </a:endParaRPr>
          </a:p>
          <a:p>
            <a:pPr marL="273050" indent="-4763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Антивирус Касперского с </a:t>
            </a:r>
            <a:r>
              <a:rPr lang="ru-RU" sz="2400" smtClean="0">
                <a:latin typeface="Arial" pitchFamily="34" charset="0"/>
                <a:cs typeface="Arial" pitchFamily="34" charset="0"/>
              </a:rPr>
              <a:t>возможностями родительского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контроля -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Kaspersky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Internet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Security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”,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Программа-фильтр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”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NetPolice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”,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Программа-фильтр 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Интернет Цензор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" y="1857364"/>
            <a:ext cx="6072230" cy="4786345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Интернет Цензор - бесплатный интернет-фильтр для детей,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Интернет Цензор широко используется во многих российских школах,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основе работы Интернет Цензора лежит технология "белых списков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", гарантиру-ющая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100% защиту от опасных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 нежела-тельных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материалов.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Программа содержит уникальные вручную проверенные "белые списки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", включаю-щие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безопасные сайты Рунета и основные иностранные ресурсы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нтернет-цензор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643702" y="2050389"/>
            <a:ext cx="1857388" cy="2092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интернет-цензор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643702" y="4500570"/>
            <a:ext cx="1857388" cy="2001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1072800"/>
            <a:ext cx="8229600" cy="722295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Родительский контроль</a:t>
            </a:r>
            <a:endParaRPr kumimoji="0" lang="ru-RU" sz="4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FFFF00"/>
            </a:gs>
            <a:gs pos="30000">
              <a:srgbClr val="FFC000"/>
            </a:gs>
            <a:gs pos="45000">
              <a:srgbClr val="FFFF00"/>
            </a:gs>
            <a:gs pos="77000">
              <a:srgbClr val="FFC000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500710"/>
            <a:ext cx="9144000" cy="1143000"/>
          </a:xfrm>
        </p:spPr>
        <p:txBody>
          <a:bodyPr anchor="ctr" anchorCtr="1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smtClean="0">
                <a:ln w="11430"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88900" sx="102000" sy="102000" algn="ctr" rotWithShape="0">
                    <a:srgbClr val="C00000">
                      <a:alpha val="85000"/>
                    </a:srgbClr>
                  </a:outerShdw>
                </a:effectLst>
              </a:rPr>
              <a:t>СПАСИБО ЗА ВНИМАНИЕ!</a:t>
            </a:r>
            <a:endParaRPr lang="ru-RU" sz="6000" b="1">
              <a:ln w="11430">
                <a:solidFill>
                  <a:srgbClr val="FFC000"/>
                </a:solidFill>
              </a:ln>
              <a:solidFill>
                <a:srgbClr val="C00000"/>
              </a:solidFill>
              <a:effectLst>
                <a:outerShdw blurRad="88900" sx="102000" sy="102000" algn="ctr" rotWithShape="0">
                  <a:srgbClr val="C00000">
                    <a:alpha val="85000"/>
                  </a:srgbClr>
                </a:outerShdw>
              </a:effectLst>
            </a:endParaRPr>
          </a:p>
        </p:txBody>
      </p:sp>
      <p:pic>
        <p:nvPicPr>
          <p:cNvPr id="5" name="Picture 4" descr="28jp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249" y="1428736"/>
            <a:ext cx="6641502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27000" sx="105000" sy="105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559092" y="2967335"/>
            <a:ext cx="6025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01600" sx="102000" sy="102000" algn="ctr" rotWithShape="0">
                    <a:srgbClr val="FF0000">
                      <a:alpha val="40000"/>
                    </a:srgbClr>
                  </a:outerShdw>
                </a:effectLst>
              </a:rPr>
              <a:t>Компьютер – друг!</a:t>
            </a:r>
            <a:endParaRPr lang="en-US" sz="5400" b="1" cap="none" spc="0">
              <a:ln w="900" cmpd="sng">
                <a:solidFill>
                  <a:srgbClr val="FFFF00">
                    <a:alpha val="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101600" sx="102000" sy="102000" algn="ctr" rotWithShape="0">
                  <a:srgbClr val="FF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2214555"/>
            <a:ext cx="4686304" cy="3429023"/>
          </a:xfrm>
        </p:spPr>
        <p:txBody>
          <a:bodyPr vert="horz">
            <a:norm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Но длительная работа за компьютером негативно сказывается на многих функциях нашего организма: нервной деятельности, эндокринной, иммунной и репродуктивной системах, на зрении и костно-мышечном аппарате </a:t>
            </a:r>
            <a:r>
              <a:rPr lang="ru-RU" sz="2400" smtClean="0">
                <a:latin typeface="Arial" pitchFamily="34" charset="0"/>
                <a:cs typeface="Arial" pitchFamily="34" charset="0"/>
              </a:rPr>
              <a:t>человека.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комп-здоровь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516202"/>
            <a:ext cx="3532160" cy="2825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schemeClr val="tx2">
                <a:alpha val="40000"/>
              </a:scheme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714355"/>
            <a:ext cx="8229600" cy="785819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 anchorCtr="1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Компьютер - друг?!</a:t>
            </a:r>
            <a:endParaRPr kumimoji="0" lang="ru-RU" sz="5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8"/>
            <a:ext cx="8305800" cy="1143000"/>
          </a:xfrm>
          <a:ln>
            <a:noFill/>
          </a:ln>
        </p:spPr>
        <p:txBody>
          <a:bodyPr vert="horz" lIns="0" tIns="0" rIns="18288" bIns="0" anchor="ctr" anchorCtr="1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КОМПЬЮТЕР РАБОТАЕТ - ЧЕЛОВЕК БОЛЕЕТ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35" y="2644170"/>
            <a:ext cx="81439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smtClean="0"/>
              <a:t>Каждую профессию сопровождает свой набор болезней.  Уже первая в нашей жизни профессия, через овладение которой проходим мы все, -- профессия школьника -- чревата сколиозом, то есть искривлением позвоночника. </a:t>
            </a:r>
          </a:p>
          <a:p>
            <a:pPr algn="just"/>
            <a:endParaRPr lang="ru-RU" sz="2400" b="1" i="1" smtClean="0"/>
          </a:p>
          <a:p>
            <a:pPr algn="just"/>
            <a:r>
              <a:rPr lang="ru-RU" sz="2400" b="1" i="1" smtClean="0"/>
              <a:t>Профессии, связанные с работой на персональном компьютере, не исключение . . .</a:t>
            </a:r>
            <a:endParaRPr lang="ru-RU" sz="24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928678"/>
            <a:ext cx="8305800" cy="1143000"/>
          </a:xfrm>
          <a:ln>
            <a:noFill/>
          </a:ln>
        </p:spPr>
        <p:txBody>
          <a:bodyPr vert="horz" lIns="0" tIns="0" rIns="18288" bIns="0" anchor="ctr" anchorCtr="1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КОМПЬЮТЕР РАБОТАЕТ - ЧЕЛОВЕК БОЛЕЕТ</a:t>
            </a:r>
          </a:p>
        </p:txBody>
      </p:sp>
      <p:pic>
        <p:nvPicPr>
          <p:cNvPr id="5" name="Picture 4" descr="24-28-1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942" y="2214554"/>
            <a:ext cx="2710024" cy="4357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9100" y="928678"/>
            <a:ext cx="83058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 anchorCtr="1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45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Times New Roman" pitchFamily="18" charset="0"/>
              </a:rPr>
              <a:t>Страшнее «мышки» зверя нет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10" y="3054585"/>
            <a:ext cx="4857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smtClean="0"/>
              <a:t>Электронная «мышь», как выяснилось, может больно «кусаться»: сперва ощущение такое, будто мурашки бегут по руке, потом всю руку до локтя пронизывает острая боль, затем рука немеет.</a:t>
            </a:r>
            <a:endParaRPr lang="ru-RU" sz="2400" b="1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8"/>
            <a:ext cx="8305800" cy="785810"/>
          </a:xfrm>
          <a:ln>
            <a:noFill/>
          </a:ln>
        </p:spPr>
        <p:txBody>
          <a:bodyPr vert="horz" lIns="0" tIns="0" rIns="18288" bIns="0" anchor="ctr" anchorCtr="1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Туннельный синдром</a:t>
            </a:r>
          </a:p>
        </p:txBody>
      </p:sp>
      <p:pic>
        <p:nvPicPr>
          <p:cNvPr id="1026" name="img_0" descr="http://znamus.ru/img/page/2008-07-22/tunnelnisindrom/36135941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366035" y="1925956"/>
            <a:ext cx="4411931" cy="47177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5643578"/>
            <a:ext cx="9144000" cy="1078551"/>
          </a:xfrm>
          <a:prstGeom prst="rect">
            <a:avLst/>
          </a:prstGeom>
          <a:noFill/>
        </p:spPr>
        <p:txBody>
          <a:bodyPr wrap="square" lIns="216000" tIns="72000" rIns="216000" bIns="72000" rtlCol="0">
            <a:spAutoFit/>
          </a:bodyPr>
          <a:lstStyle/>
          <a:p>
            <a:pPr algn="just"/>
            <a:r>
              <a:rPr lang="ru-RU" sz="2000" b="1" smtClean="0"/>
              <a:t>Практически каждый нерв проходит хотя бы через одно или несколько костных сужений или, как их еще называют, туннелей. И если здесь нерв сдавливается, появляются жгучая боль или онемение.</a:t>
            </a:r>
            <a:endParaRPr lang="ru-RU" sz="2000" b="1"/>
          </a:p>
        </p:txBody>
      </p:sp>
      <p:pic>
        <p:nvPicPr>
          <p:cNvPr id="1027" name="img_1" descr="1914725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6668" y="2285992"/>
            <a:ext cx="7380000" cy="32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f33c971b0a4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6668" y="2285992"/>
            <a:ext cx="7380000" cy="32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8"/>
            <a:ext cx="8305800" cy="785810"/>
          </a:xfrm>
          <a:ln>
            <a:noFill/>
          </a:ln>
        </p:spPr>
        <p:txBody>
          <a:bodyPr vert="horz" lIns="0" tIns="0" rIns="18288" bIns="0" anchor="ctr" anchorCtr="1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не надо сидеть...</a:t>
            </a:r>
          </a:p>
        </p:txBody>
      </p:sp>
      <p:pic>
        <p:nvPicPr>
          <p:cNvPr id="7" name="Picture 6" descr="el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99586" y="1881550"/>
            <a:ext cx="5144828" cy="40477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7-Point Star 7"/>
          <p:cNvSpPr/>
          <p:nvPr/>
        </p:nvSpPr>
        <p:spPr>
          <a:xfrm>
            <a:off x="4214810" y="2357430"/>
            <a:ext cx="571504" cy="357190"/>
          </a:xfrm>
          <a:prstGeom prst="star7">
            <a:avLst>
              <a:gd name="adj" fmla="val 15564"/>
              <a:gd name="hf" fmla="val 102572"/>
              <a:gd name="vf" fmla="val 105210"/>
            </a:avLst>
          </a:prstGeom>
          <a:gradFill flip="none" rotWithShape="1">
            <a:gsLst>
              <a:gs pos="0">
                <a:schemeClr val="bg1"/>
              </a:gs>
              <a:gs pos="18000">
                <a:srgbClr val="FF7A00"/>
              </a:gs>
              <a:gs pos="58000">
                <a:srgbClr val="FF0300"/>
              </a:gs>
              <a:gs pos="77000">
                <a:srgbClr val="4D0808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7-Point Star 8"/>
          <p:cNvSpPr/>
          <p:nvPr/>
        </p:nvSpPr>
        <p:spPr>
          <a:xfrm>
            <a:off x="4643438" y="2643182"/>
            <a:ext cx="571504" cy="357190"/>
          </a:xfrm>
          <a:prstGeom prst="star7">
            <a:avLst>
              <a:gd name="adj" fmla="val 15564"/>
              <a:gd name="hf" fmla="val 102572"/>
              <a:gd name="vf" fmla="val 105210"/>
            </a:avLst>
          </a:prstGeom>
          <a:gradFill flip="none" rotWithShape="1">
            <a:gsLst>
              <a:gs pos="0">
                <a:schemeClr val="bg1"/>
              </a:gs>
              <a:gs pos="18000">
                <a:srgbClr val="FF7A00"/>
              </a:gs>
              <a:gs pos="58000">
                <a:srgbClr val="FF0300"/>
              </a:gs>
              <a:gs pos="77000">
                <a:srgbClr val="4D0808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Point Star 9"/>
          <p:cNvSpPr/>
          <p:nvPr/>
        </p:nvSpPr>
        <p:spPr>
          <a:xfrm>
            <a:off x="4857752" y="3429000"/>
            <a:ext cx="571504" cy="357190"/>
          </a:xfrm>
          <a:prstGeom prst="star7">
            <a:avLst>
              <a:gd name="adj" fmla="val 15564"/>
              <a:gd name="hf" fmla="val 102572"/>
              <a:gd name="vf" fmla="val 105210"/>
            </a:avLst>
          </a:prstGeom>
          <a:gradFill flip="none" rotWithShape="1">
            <a:gsLst>
              <a:gs pos="0">
                <a:schemeClr val="bg1"/>
              </a:gs>
              <a:gs pos="18000">
                <a:srgbClr val="FF7A00"/>
              </a:gs>
              <a:gs pos="58000">
                <a:srgbClr val="FF0300"/>
              </a:gs>
              <a:gs pos="77000">
                <a:srgbClr val="4D0808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7-Point Star 10"/>
          <p:cNvSpPr/>
          <p:nvPr/>
        </p:nvSpPr>
        <p:spPr>
          <a:xfrm>
            <a:off x="3571868" y="3429000"/>
            <a:ext cx="571504" cy="357190"/>
          </a:xfrm>
          <a:prstGeom prst="star7">
            <a:avLst>
              <a:gd name="adj" fmla="val 15564"/>
              <a:gd name="hf" fmla="val 102572"/>
              <a:gd name="vf" fmla="val 105210"/>
            </a:avLst>
          </a:prstGeom>
          <a:gradFill flip="none" rotWithShape="1">
            <a:gsLst>
              <a:gs pos="0">
                <a:schemeClr val="bg1"/>
              </a:gs>
              <a:gs pos="18000">
                <a:srgbClr val="FF7A00"/>
              </a:gs>
              <a:gs pos="58000">
                <a:srgbClr val="FF0300"/>
              </a:gs>
              <a:gs pos="77000">
                <a:srgbClr val="4D0808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7-Point Star 11"/>
          <p:cNvSpPr/>
          <p:nvPr/>
        </p:nvSpPr>
        <p:spPr>
          <a:xfrm>
            <a:off x="3286116" y="4643446"/>
            <a:ext cx="571504" cy="357190"/>
          </a:xfrm>
          <a:prstGeom prst="star7">
            <a:avLst>
              <a:gd name="adj" fmla="val 15564"/>
              <a:gd name="hf" fmla="val 102572"/>
              <a:gd name="vf" fmla="val 105210"/>
            </a:avLst>
          </a:prstGeom>
          <a:gradFill flip="none" rotWithShape="1">
            <a:gsLst>
              <a:gs pos="0">
                <a:schemeClr val="bg1"/>
              </a:gs>
              <a:gs pos="18000">
                <a:srgbClr val="FF7A00"/>
              </a:gs>
              <a:gs pos="58000">
                <a:srgbClr val="FF0300"/>
              </a:gs>
              <a:gs pos="77000">
                <a:srgbClr val="4D0808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7-Point Star 12"/>
          <p:cNvSpPr/>
          <p:nvPr/>
        </p:nvSpPr>
        <p:spPr>
          <a:xfrm>
            <a:off x="2357422" y="5143512"/>
            <a:ext cx="571504" cy="357190"/>
          </a:xfrm>
          <a:prstGeom prst="star7">
            <a:avLst>
              <a:gd name="adj" fmla="val 15564"/>
              <a:gd name="hf" fmla="val 102572"/>
              <a:gd name="vf" fmla="val 105210"/>
            </a:avLst>
          </a:prstGeom>
          <a:gradFill flip="none" rotWithShape="1">
            <a:gsLst>
              <a:gs pos="0">
                <a:schemeClr val="bg1"/>
              </a:gs>
              <a:gs pos="18000">
                <a:srgbClr val="FF7A00"/>
              </a:gs>
              <a:gs pos="58000">
                <a:srgbClr val="FF0300"/>
              </a:gs>
              <a:gs pos="77000">
                <a:srgbClr val="4D0808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7-Point Star 13"/>
          <p:cNvSpPr/>
          <p:nvPr/>
        </p:nvSpPr>
        <p:spPr>
          <a:xfrm>
            <a:off x="1928794" y="6215082"/>
            <a:ext cx="571504" cy="357190"/>
          </a:xfrm>
          <a:prstGeom prst="star7">
            <a:avLst>
              <a:gd name="adj" fmla="val 15564"/>
              <a:gd name="hf" fmla="val 102572"/>
              <a:gd name="vf" fmla="val 105210"/>
            </a:avLst>
          </a:prstGeom>
          <a:gradFill flip="none" rotWithShape="1">
            <a:gsLst>
              <a:gs pos="0">
                <a:schemeClr val="bg1"/>
              </a:gs>
              <a:gs pos="18000">
                <a:srgbClr val="FF7A00"/>
              </a:gs>
              <a:gs pos="58000">
                <a:srgbClr val="FF0300"/>
              </a:gs>
              <a:gs pos="77000">
                <a:srgbClr val="4D0808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571736" y="6215082"/>
            <a:ext cx="447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mtClean="0"/>
              <a:t>Усталость, боли, плохое кровообращение</a:t>
            </a:r>
            <a:endParaRPr lang="ru-RU" b="1"/>
          </a:p>
        </p:txBody>
      </p:sp>
      <p:pic>
        <p:nvPicPr>
          <p:cNvPr id="16" name="Picture 15" descr="неправильное-положение-за-компьютером.jpg"/>
          <p:cNvPicPr>
            <a:picLocks noChangeAspect="1"/>
          </p:cNvPicPr>
          <p:nvPr/>
        </p:nvPicPr>
        <p:blipFill>
          <a:blip r:embed="rId3">
            <a:lum contrast="4000"/>
          </a:blip>
          <a:stretch>
            <a:fillRect/>
          </a:stretch>
        </p:blipFill>
        <p:spPr>
          <a:xfrm>
            <a:off x="1435672" y="1857364"/>
            <a:ext cx="6272656" cy="4762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c_erg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01" y="1462520"/>
            <a:ext cx="7235999" cy="48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4" y="1914962"/>
            <a:ext cx="3071834" cy="1500190"/>
          </a:xfrm>
          <a:solidFill>
            <a:schemeClr val="accent1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18288" bIns="0" anchor="ctr" anchorCtr="1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надо сидеть...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c_erg_02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00" y="1461600"/>
            <a:ext cx="7242298" cy="48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8" y="2428876"/>
            <a:ext cx="3214710" cy="2857512"/>
          </a:xfrm>
          <a:solidFill>
            <a:schemeClr val="accent1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18288" bIns="0" anchor="ctr" anchorCtr="1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5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надо освещать рабочее место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bc46cd8376c321db3c85cb2d6ae8ea03ad849d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699</TotalTime>
  <Words>682</Words>
  <Application>Microsoft Office PowerPoint</Application>
  <PresentationFormat>On-screen Show (4:3)</PresentationFormat>
  <Paragraphs>84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Поток</vt:lpstr>
      <vt:lpstr>Компьютер и школьники</vt:lpstr>
      <vt:lpstr>Slide 2</vt:lpstr>
      <vt:lpstr>Slide 3</vt:lpstr>
      <vt:lpstr>КОМПЬЮТЕР РАБОТАЕТ - ЧЕЛОВЕК БОЛЕЕТ</vt:lpstr>
      <vt:lpstr>КОМПЬЮТЕР РАБОТАЕТ - ЧЕЛОВЕК БОЛЕЕТ</vt:lpstr>
      <vt:lpstr>Туннельный синдром</vt:lpstr>
      <vt:lpstr>Как не надо сидеть...</vt:lpstr>
      <vt:lpstr>Как надо сидеть...</vt:lpstr>
      <vt:lpstr>Как надо освещать рабочее место</vt:lpstr>
      <vt:lpstr>Slide 10</vt:lpstr>
      <vt:lpstr>Slide 11</vt:lpstr>
      <vt:lpstr>Прошло уже больше 30 лет</vt:lpstr>
      <vt:lpstr>Slide 13</vt:lpstr>
      <vt:lpstr>Компьютерные игры</vt:lpstr>
      <vt:lpstr>Slide 15</vt:lpstr>
      <vt:lpstr>Компьютерная зависимость</vt:lpstr>
      <vt:lpstr>Признаки компьютерной зависимости</vt:lpstr>
      <vt:lpstr>Как помочь ребенку победить компьютерную зависимость?</vt:lpstr>
      <vt:lpstr>Родительский контроль</vt:lpstr>
      <vt:lpstr>Родительский контроль</vt:lpstr>
      <vt:lpstr>Slide 21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 –зависимость современных подростков</dc:title>
  <dc:creator>Ольга</dc:creator>
  <cp:lastModifiedBy>Admin</cp:lastModifiedBy>
  <cp:revision>82</cp:revision>
  <dcterms:created xsi:type="dcterms:W3CDTF">2013-03-21T15:01:06Z</dcterms:created>
  <dcterms:modified xsi:type="dcterms:W3CDTF">2015-01-09T18:11:06Z</dcterms:modified>
</cp:coreProperties>
</file>