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8" r:id="rId3"/>
    <p:sldId id="269" r:id="rId4"/>
    <p:sldId id="270" r:id="rId5"/>
    <p:sldId id="257" r:id="rId6"/>
    <p:sldId id="258" r:id="rId7"/>
    <p:sldId id="271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F54E5-851A-4363-83D2-2AE44B65512C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09415-0C1B-4189-8CC7-3994E81F2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57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9415-0C1B-4189-8CC7-3994E81F2FC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24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8680"/>
            <a:ext cx="73448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Обработка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текстовой и числовой информации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2245"/>
            <a:ext cx="3835588" cy="287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12" y="3212976"/>
            <a:ext cx="3672408" cy="295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66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6469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ru-RU" sz="3200" dirty="0">
                <a:solidFill>
                  <a:srgbClr val="FF0000"/>
                </a:solidFill>
              </a:rPr>
              <a:t>Практическая работа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</a:p>
          <a:p>
            <a:pPr lvl="0" algn="ctr"/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Действия с целыми и дробными числами </a:t>
            </a:r>
            <a:endParaRPr lang="ru-RU" sz="3200" dirty="0" smtClean="0">
              <a:solidFill>
                <a:srgbClr val="FF0000"/>
              </a:solidFill>
            </a:endParaRPr>
          </a:p>
          <a:p>
            <a:pPr lvl="0" algn="ctr"/>
            <a:r>
              <a:rPr lang="ru-RU" sz="3200" dirty="0" smtClean="0">
                <a:solidFill>
                  <a:srgbClr val="FF0000"/>
                </a:solidFill>
              </a:rPr>
              <a:t>с </a:t>
            </a:r>
            <a:r>
              <a:rPr lang="ru-RU" sz="3200" dirty="0">
                <a:solidFill>
                  <a:srgbClr val="FF0000"/>
                </a:solidFill>
              </a:rPr>
              <a:t>помощью обычного режима калькулятора</a:t>
            </a:r>
            <a:r>
              <a:rPr lang="ru-RU" sz="3200" dirty="0"/>
              <a:t>.</a:t>
            </a:r>
          </a:p>
        </p:txBody>
      </p:sp>
      <p:pic>
        <p:nvPicPr>
          <p:cNvPr id="9220" name="Picture 4" descr="http://www.dis.uniroma1.it/~liberato/gestionale/intro/plusincal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16562"/>
            <a:ext cx="3312368" cy="311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s57.radikal.ru/i155/1201/1e/f14d6d7983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19" y="3140968"/>
            <a:ext cx="528103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9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 descr="http://phys.bspu.unibel.by/static/um/inf/1oi/ininf/calcul/risun/C.gif"/>
          <p:cNvSpPr>
            <a:spLocks noChangeAspect="1" noChangeArrowheads="1"/>
          </p:cNvSpPr>
          <p:nvPr/>
        </p:nvSpPr>
        <p:spPr bwMode="auto">
          <a:xfrm>
            <a:off x="0" y="0"/>
            <a:ext cx="3714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560" y="54868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Обычный режим работы Калькулятора</a:t>
            </a:r>
          </a:p>
          <a:p>
            <a:pPr algn="ctr"/>
            <a:r>
              <a:rPr lang="ru-RU" sz="2400" b="1" u="sng" dirty="0">
                <a:solidFill>
                  <a:srgbClr val="FF0000"/>
                </a:solidFill>
              </a:rPr>
              <a:t>ALT+1              </a:t>
            </a:r>
            <a:r>
              <a:rPr lang="ru-RU" sz="2400" b="1" u="sng" dirty="0" smtClean="0">
                <a:solidFill>
                  <a:srgbClr val="FF0000"/>
                </a:solidFill>
              </a:rPr>
              <a:t>Переключение </a:t>
            </a:r>
            <a:r>
              <a:rPr lang="ru-RU" sz="2400" b="1" u="sng" dirty="0">
                <a:solidFill>
                  <a:srgbClr val="FF0000"/>
                </a:solidFill>
              </a:rPr>
              <a:t>в режим «Обычный»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628800"/>
            <a:ext cx="77768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Порядок действий.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обычном режиме не соблюдается принятый в математике порядок действий, согласно которому сначала выполняется умножение и деление, а затем сложение и вычитание. Вместо этого действует прямой порядок вычислений. Результат каждого действия вычисляется немедленно после щелчка на кнопке "=" (Поэтому расчет выражения 7+3*2 дает результат 20, а не 13, как следовало бы ожидать).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Калькулятор приводится в исходное состояние с помощью кнопки  , выполняющей сброс показаний индикатора и ранее введенных данных.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443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6481" y="764704"/>
            <a:ext cx="799288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памяти.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вычислении сложных выражений нужно соблюдать правила последовательности выполнения арифметических действий.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  <a:r>
              <a:rPr lang="ru-RU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Калькулятор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это та часть памяти компьютера, которая используется калькулятором для хранения чисел.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 предыдущей операции может быть сохранен в памяти программы 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Калькулятор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для последующих вычислений.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7544" y="692696"/>
            <a:ext cx="82809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Краткое описание назначения кнопок для операций с памятью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2400" b="1" i="1" baseline="30000" dirty="0">
                <a:latin typeface="Times New Roman" pitchFamily="18" charset="0"/>
                <a:cs typeface="Times New Roman" pitchFamily="18" charset="0"/>
              </a:rPr>
              <a:t>очистить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 память;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2400" b="1" i="1" baseline="30000" dirty="0">
                <a:latin typeface="Times New Roman" pitchFamily="18" charset="0"/>
                <a:cs typeface="Times New Roman" pitchFamily="18" charset="0"/>
              </a:rPr>
              <a:t>заменить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 число, отображаемое в поле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числом, хранящимся в памяти;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2400" b="1" i="1" baseline="30000" dirty="0">
                <a:latin typeface="Times New Roman" pitchFamily="18" charset="0"/>
                <a:cs typeface="Times New Roman" pitchFamily="18" charset="0"/>
              </a:rPr>
              <a:t>занести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 число в память. Над кнопками памяти появится индикатор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2400" b="1" i="1" baseline="30000" dirty="0">
                <a:latin typeface="Times New Roman" pitchFamily="18" charset="0"/>
                <a:cs typeface="Times New Roman" pitchFamily="18" charset="0"/>
              </a:rPr>
              <a:t>добавить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 отображаемое число к числу, хранящемуся в памяти.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7" name="Рисунок 26" descr="http://rudocs.exdat.com/pars_docs/tw_refs/406/405545/405545_html_m600ef1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697607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http://rudocs.exdat.com/pars_docs/tw_refs/406/405545/405545_html_mc61bef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86325"/>
            <a:ext cx="697607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http://rudocs.exdat.com/pars_docs/tw_refs/406/405545/405545_html_m388157d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1362"/>
            <a:ext cx="697607" cy="507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http://rudocs.exdat.com/pars_docs/tw_refs/406/405545/405545_html_24b22f9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604" y="3933056"/>
            <a:ext cx="804664" cy="507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http://rudocs.exdat.com/pars_docs/tw_refs/406/405545/405545_html_m48bef9c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7152"/>
            <a:ext cx="711461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899592" y="332656"/>
                <a:ext cx="7128792" cy="4651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 smtClean="0"/>
                  <a:t>Самостоятельная работа</a:t>
                </a:r>
              </a:p>
              <a:p>
                <a:pPr algn="ctr"/>
                <a:r>
                  <a:rPr lang="ru-RU" sz="2400" b="1" dirty="0" smtClean="0">
                    <a:solidFill>
                      <a:srgbClr val="FF0000"/>
                    </a:solidFill>
                  </a:rPr>
                  <a:t>Вычислите</a:t>
                </a:r>
                <a:r>
                  <a:rPr lang="ru-RU" sz="2400" b="1" dirty="0">
                    <a:solidFill>
                      <a:srgbClr val="FF0000"/>
                    </a:solidFill>
                  </a:rPr>
                  <a:t>:</a:t>
                </a:r>
                <a:endParaRPr lang="ru-RU" sz="2400" dirty="0">
                  <a:solidFill>
                    <a:srgbClr val="FF0000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𝟑𝟒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ru-RU" sz="2400" b="1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ru-RU" sz="2400" b="1" dirty="0"/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𝟕𝟕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𝟕𝟕</m:t>
                        </m:r>
                      </m:den>
                    </m:f>
                  </m:oMath>
                </a14:m>
                <a:r>
                  <a:rPr lang="ru-RU" sz="2400" b="1" dirty="0"/>
                  <a:t>=</a:t>
                </a:r>
                <a:endParaRPr lang="ru-RU" sz="2400" b="1" dirty="0" smtClean="0"/>
              </a:p>
              <a:p>
                <a:pPr lvl="0"/>
                <a:endParaRPr lang="ru-RU" sz="2400" dirty="0"/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𝟔𝟕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ru-RU" sz="2400" b="1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𝟒𝟓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2400" b="1" dirty="0"/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𝟏𝟐𝟑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𝟐𝟑</m:t>
                        </m:r>
                      </m:den>
                    </m:f>
                  </m:oMath>
                </a14:m>
                <a:r>
                  <a:rPr lang="ru-RU" sz="2400" b="1" dirty="0"/>
                  <a:t>=</a:t>
                </a:r>
                <a:endParaRPr lang="ru-RU" sz="2400" dirty="0"/>
              </a:p>
              <a:p>
                <a:r>
                  <a:rPr lang="ru-RU" sz="2400" b="1" dirty="0"/>
                  <a:t> </a:t>
                </a:r>
                <a:endParaRPr lang="ru-RU" sz="2400" dirty="0"/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𝟖𝟗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ru-RU" sz="2400" b="1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𝟒𝟓</m:t>
                        </m:r>
                      </m:den>
                    </m:f>
                  </m:oMath>
                </a14:m>
                <a:r>
                  <a:rPr lang="ru-RU" sz="2400" b="1" dirty="0"/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𝟕𝟗𝟗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𝟕𝟕</m:t>
                        </m:r>
                      </m:den>
                    </m:f>
                  </m:oMath>
                </a14:m>
                <a:r>
                  <a:rPr lang="ru-RU" sz="2400" b="1" dirty="0"/>
                  <a:t>=</a:t>
                </a:r>
                <a:endParaRPr lang="ru-RU" sz="2400" dirty="0" smtClean="0"/>
              </a:p>
              <a:p>
                <a:r>
                  <a:rPr lang="ru-RU" sz="2400" b="1" dirty="0" smtClean="0"/>
                  <a:t> </a:t>
                </a:r>
                <a:endParaRPr lang="ru-RU" sz="2400" dirty="0" smtClean="0"/>
              </a:p>
              <a:p>
                <a:pPr lvl="0"/>
                <a:r>
                  <a:rPr lang="ru-RU" sz="2400" b="1" dirty="0" smtClean="0"/>
                  <a:t>34+4+89+12+90</a:t>
                </a:r>
                <a:r>
                  <a:rPr lang="ru-RU" sz="2400" b="1" dirty="0"/>
                  <a:t>=</a:t>
                </a:r>
                <a:endParaRPr lang="ru-RU" sz="2400" dirty="0"/>
              </a:p>
              <a:p>
                <a:r>
                  <a:rPr lang="ru-RU" sz="2400" b="1" dirty="0"/>
                  <a:t> </a:t>
                </a:r>
              </a:p>
              <a:p>
                <a:pPr lvl="0"/>
                <a:r>
                  <a:rPr lang="ru-RU" sz="2400" b="1" dirty="0" smtClean="0"/>
                  <a:t>909+765+1+45+23=</a:t>
                </a:r>
                <a:endParaRPr lang="ru-RU" sz="24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32656"/>
                <a:ext cx="7128792" cy="4651210"/>
              </a:xfrm>
              <a:prstGeom prst="rect">
                <a:avLst/>
              </a:prstGeom>
              <a:blipFill rotWithShape="1">
                <a:blip r:embed="rId2"/>
                <a:stretch>
                  <a:fillRect l="-1369" t="-1048" b="-20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 descr="http://www.msunews.ru/files/2008/10/26/2281/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6724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samanpeace.persiangig.com/image/2mathg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836712"/>
            <a:ext cx="3046887" cy="25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54868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Обработка информации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это решение информационной задачи, или процесс перехода от исходных данных к результату.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1038" y="1988840"/>
            <a:ext cx="80648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Обработка информации бывает двух типов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тип.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Обработка, связанная с получением нового содержания, новой информации.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Преобразование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правилам (решение типичной математической задачи).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Логические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рассуждения.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плана действий.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тип.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Обработка, связанная с изменение формы информации, но не изменяющая её содержания.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Систематизация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исходной информации.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нужной информации.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Кодирование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информации. </a:t>
            </a:r>
          </a:p>
        </p:txBody>
      </p:sp>
    </p:spTree>
    <p:extLst>
      <p:ext uri="{BB962C8B-B14F-4D97-AF65-F5344CB8AC3E}">
        <p14:creationId xmlns:p14="http://schemas.microsoft.com/office/powerpoint/2010/main" val="421832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8136904" cy="5256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480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datas/informatika/Informatika-5-7-klass/0023-023-2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796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6838" y="1628800"/>
            <a:ext cx="7416824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Создание и редактирование документов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Форматы текстовых файлов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Форматирование документа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Гипертекст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Компьютерные словари и системы машинного перевода текстов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Системы оптического распознания документов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620688"/>
            <a:ext cx="79544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Обработка текстовой информации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1148"/>
            <a:ext cx="2307527" cy="200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8" y="4079312"/>
            <a:ext cx="2124035" cy="206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18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413338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обработки текстовой информации на компьютере используют приложения общего назначения –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текстовые редакторы,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которые позволяют создавать, редактировать, форматировать, сохранять и распечатывать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текст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Назовите текстовые редакторы?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1299" y="620688"/>
            <a:ext cx="65389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Создание и редактирование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текстовой информации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5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9713" y="620688"/>
            <a:ext cx="78021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Обработка числовой информации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090" y="1700808"/>
            <a:ext cx="80607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представления данных в удобном виде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используют таблицы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Компьютер позволяет представлять их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электронной форме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это дает возможность не только отображать, 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обрабатывать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данные. Класс программ, используемых для этой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цели, называется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электронными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таблицами. Особенность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электронных таблиц заключается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возможности применения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формул для описания связи между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значениями различных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ячеек. Расчет по заданным формулам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выполняется автоматически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Изменение содержимого какой-либо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ячейки приводит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перерасчету значений всех ячеек, которые с ней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связаны формульными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отношениями и, тем самым, к обновлению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всей таблицы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соответствии с изменившимися данными.</a:t>
            </a:r>
          </a:p>
          <a:p>
            <a:pPr indent="4572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Применение электронных таблиц упрощает работу с данными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позволяет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получать результаты без проведения расчетов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вручную или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специального программирования.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42088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692696"/>
            <a:ext cx="7416824" cy="551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широкое применение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электронные таблицы нашли в экономических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бухгалтерских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расчетах, но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научно-технических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задачах электронные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таблицы можно использовать эффективно,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например, для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однотипных расчетов над большими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наборами данных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автоматизации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итоговых вычислений;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 путем подбора значений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параметров, табулирования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формул;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обработки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результатов экспериментов;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поиска оптимальных значений параметров;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подготовки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табличных документов;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построения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диаграмм и графиков по имеющимся данным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наиболее распространенных средств работы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документами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имеющими табличную структуру, является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98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s101.jpe.ru/20c7/844899_aa322137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5" y="3473492"/>
            <a:ext cx="4247079" cy="31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guidesandtutorials.com/image-files/excel_screen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745" y="380923"/>
            <a:ext cx="590550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83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59</TotalTime>
  <Words>426</Words>
  <Application>Microsoft Office PowerPoint</Application>
  <PresentationFormat>Экран (4:3)</PresentationFormat>
  <Paragraphs>61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Антонова Л.В.</dc:creator>
  <cp:lastModifiedBy>Марина</cp:lastModifiedBy>
  <cp:revision>8</cp:revision>
  <dcterms:created xsi:type="dcterms:W3CDTF">2013-01-14T17:12:33Z</dcterms:created>
  <dcterms:modified xsi:type="dcterms:W3CDTF">2013-05-27T19:28:29Z</dcterms:modified>
</cp:coreProperties>
</file>