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8" r:id="rId2"/>
    <p:sldId id="285" r:id="rId3"/>
    <p:sldId id="257" r:id="rId4"/>
    <p:sldId id="286" r:id="rId5"/>
    <p:sldId id="301" r:id="rId6"/>
    <p:sldId id="302" r:id="rId7"/>
    <p:sldId id="287" r:id="rId8"/>
    <p:sldId id="289" r:id="rId9"/>
    <p:sldId id="290" r:id="rId10"/>
    <p:sldId id="303" r:id="rId11"/>
    <p:sldId id="291" r:id="rId12"/>
    <p:sldId id="304" r:id="rId13"/>
    <p:sldId id="305" r:id="rId14"/>
    <p:sldId id="292" r:id="rId15"/>
    <p:sldId id="293" r:id="rId16"/>
    <p:sldId id="297" r:id="rId17"/>
    <p:sldId id="306" r:id="rId18"/>
    <p:sldId id="308" r:id="rId19"/>
    <p:sldId id="294" r:id="rId20"/>
    <p:sldId id="295" r:id="rId21"/>
    <p:sldId id="309" r:id="rId22"/>
    <p:sldId id="307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298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6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5F764-047F-440A-93D3-AFC885725D23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CA430-472B-4217-B81E-623F45EE33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5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74DFD58-B696-4F54-82C7-0A092A46F12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479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501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30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415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353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31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0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438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981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95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402-E389-4033-86F6-C24F45182518}" type="datetimeFigureOut">
              <a:rPr lang="ru-RU" smtClean="0"/>
              <a:t>14.10.2013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51B22-4A72-4D5A-8141-EB102B1CB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6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04664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Появление государства у восточных славян. Правление первых русских князей</a:t>
            </a:r>
            <a:endParaRPr lang="ru-RU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04864"/>
            <a:ext cx="5767186" cy="4229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84168" y="34290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Презентация к уроку по теме «Правление первых русских князей»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7516" y="5373216"/>
            <a:ext cx="4356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Подготовила: учитель истории и обществознания высшей категории МБОУ «СОШ №27» </a:t>
            </a:r>
            <a:r>
              <a:rPr lang="ru-RU" dirty="0" err="1" smtClean="0"/>
              <a:t>Горошенкина</a:t>
            </a:r>
            <a:r>
              <a:rPr lang="ru-RU" dirty="0" smtClean="0"/>
              <a:t> Н.Г.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162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348880"/>
            <a:ext cx="76328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Чем так интересовала славян Византия?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378750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319" y="2276872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/>
              <a:t>Работа с документом (стр.57)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81853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908720"/>
            <a:ext cx="8424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Можно ли утверждать, что договор отражал соглашение равноправных партнеров? Обоснуйте свое мнение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О какой проблеме взаимоотношений Руси и Византии говорит наименование в договоре представителей сторон?</a:t>
            </a:r>
            <a:endParaRPr lang="ru-RU" sz="2400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355976" y="270892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27584" y="4636716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«Русин» и «Христианин»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57307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4001219" cy="558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2513524"/>
            <a:ext cx="41044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Подведите итоги царствования Князя Олега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9247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88840"/>
            <a:ext cx="7848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Посмотрите видео отрывок (песнь о Вещем Олеге) и сделайте вывод о том, как умер князь Олег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19370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554" y="548680"/>
            <a:ext cx="8968503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И жил Олег, княжа в Киеве, мир имея со всеми странами. И пришла осень, и вспомнил Олег коня своего, которого прежде поставил кормить, решив никогда на него не садиться, Ибо спрашивал он волхвов и кудесников: "От чего я умру?". И сказал ему один кудесник: "Князь! От коня твоего любимого, на котором ты ездишь, - от него тебе и умереть?". Запали слова эти в душу Олегу, и сказал он: "Никогда не сяду на него и не увижу его больше". И повелел кормить его и не водить его к нему, и прожил несколько лет, не видя его, пока не пошел на греков. А когда вернулся в Киев и прошло четыре года, - на пятый год помянул он своего коня, от которого волхвы предсказали ему смерть. И призвал он старейшину конюхов и сказал: "Где конь мой, которого приказал я кормить и беречь?". Тот же ответил: "Умер". Олег же посмеялся и укорил того кудесника, сказав: "Неверно говорят волхвы, но все то ложь: конь умер, а я жив". И приказал оседлать себе коня: "Да увижу кости его". И приехал на то место, где лежали его голые кости и череп голый, слез с коня, посмеялся и сказал: "От этого ли черепа смерть мне принять?". И ступил он ногою на череп, и выползла из черепа змея, и ужалила его в ногу. И от того разболелся и умер. Оплакивали его все люди плачем великим, и понесли его, и похоронили на горе, называемою </a:t>
            </a:r>
            <a:r>
              <a:rPr lang="ru-RU" sz="2000" b="1" dirty="0" err="1"/>
              <a:t>Щековица</a:t>
            </a:r>
            <a:r>
              <a:rPr lang="ru-RU" sz="2000" b="1" dirty="0"/>
              <a:t>; есть же могила его и доныне, слывет могилой </a:t>
            </a:r>
            <a:r>
              <a:rPr lang="ru-RU" sz="2000" b="1" dirty="0" err="1"/>
              <a:t>Олеговой</a:t>
            </a:r>
            <a:r>
              <a:rPr lang="ru-RU" sz="2000" b="1" dirty="0"/>
              <a:t>. И было всех лет княжения его тридцать и три.</a:t>
            </a:r>
          </a:p>
        </p:txBody>
      </p:sp>
    </p:spTree>
    <p:extLst>
      <p:ext uri="{BB962C8B-B14F-4D97-AF65-F5344CB8AC3E}">
        <p14:creationId xmlns:p14="http://schemas.microsoft.com/office/powerpoint/2010/main" val="37533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3488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912 год – год вступления на княжеский престол Игоря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83" y="3837241"/>
            <a:ext cx="2516857" cy="251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35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48680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Посмотрите видео отрывок (повесть временных лет) и ответьте на вопросы: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2348880"/>
            <a:ext cx="84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Почему Игорь не смел свергнуть Олега?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Годы походов на Византию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Что такое «Греческий огонь»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773" y="3356992"/>
            <a:ext cx="2592288" cy="308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30665" y="386104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914 году Игорь завоевал древлян и возложил на них дань больше </a:t>
            </a:r>
            <a:r>
              <a:rPr lang="ru-RU" sz="2400" b="1" dirty="0" err="1"/>
              <a:t>Олеговой</a:t>
            </a:r>
            <a:r>
              <a:rPr lang="ru-RU" sz="2400" b="1" dirty="0"/>
              <a:t>. В 915, проходя походом на Византию, на Руси впервые появились печенеги. Игорь заключил с ними мир, оказавшийся непрочным. В 920 Игорь воевал с печенегами.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931" y="476672"/>
            <a:ext cx="5480244" cy="306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3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772816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903 году из Пскова Игорю привели жену, будущую княгиню киевскую, Ольгу. Но дата женитьбы выглядит крайне сомнительно, учитывая, что сын Игоря и Ольги – Святослав, рожден в 942 году.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13343"/>
            <a:ext cx="3448499" cy="5135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81494" y="532998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Игорь Рюрикович</a:t>
            </a:r>
          </a:p>
          <a:p>
            <a:r>
              <a:rPr lang="ru-RU" sz="2800" b="1" dirty="0"/>
              <a:t>Великий Князь Киевский</a:t>
            </a:r>
          </a:p>
          <a:p>
            <a:r>
              <a:rPr lang="ru-RU" sz="2800" b="1" dirty="0"/>
              <a:t>Годы жизни: около 878-945</a:t>
            </a:r>
          </a:p>
          <a:p>
            <a:r>
              <a:rPr lang="ru-RU" sz="2800" b="1" dirty="0"/>
              <a:t>Годы правления: 912-945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34698"/>
            <a:ext cx="3525168" cy="4193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1494" y="3501008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В «Повести временных лет» в 879 году князь Рюрик, умирая, передает правление родственнику Олегу и оставляет ему своего малолетнего сына Игоря.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1494" y="2490948"/>
            <a:ext cx="46805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u="sng" dirty="0" smtClean="0"/>
              <a:t>Почему не Игорь становится следующим князем?</a:t>
            </a:r>
            <a:endParaRPr lang="ru-RU" sz="2800" b="1" u="sng" dirty="0"/>
          </a:p>
        </p:txBody>
      </p:sp>
    </p:spTree>
    <p:extLst>
      <p:ext uri="{BB962C8B-B14F-4D97-AF65-F5344CB8AC3E}">
        <p14:creationId xmlns:p14="http://schemas.microsoft.com/office/powerpoint/2010/main" val="3044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539552" y="1124744"/>
            <a:ext cx="7776864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02780" y="3645024"/>
            <a:ext cx="7776864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944 </a:t>
            </a:r>
            <a:r>
              <a:rPr lang="ru-RU" sz="4000" dirty="0">
                <a:solidFill>
                  <a:schemeClr val="bg1"/>
                </a:solidFill>
              </a:rPr>
              <a:t>– поход на Константинополь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1677015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941 – поход на Константинополь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2564904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/>
              <a:t>Зачем?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91523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583113" cy="431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7226" y="5733256"/>
            <a:ext cx="6356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«Казнь князя Игоря». Рисунок Ф. </a:t>
            </a:r>
            <a:r>
              <a:rPr lang="ru-RU" sz="2800" b="1" dirty="0" err="1"/>
              <a:t>Бруни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67115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6409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В год 6453 (945). В тот год сказала дружина Игорю: "Отроки </a:t>
            </a:r>
            <a:r>
              <a:rPr lang="ru-RU" sz="2000" b="1" dirty="0" err="1"/>
              <a:t>Свенельда</a:t>
            </a:r>
            <a:r>
              <a:rPr lang="ru-RU" sz="2000" b="1" dirty="0"/>
              <a:t> </a:t>
            </a:r>
            <a:r>
              <a:rPr lang="ru-RU" sz="2000" b="1" dirty="0" err="1"/>
              <a:t>изоделись</a:t>
            </a:r>
            <a:r>
              <a:rPr lang="ru-RU" sz="2000" b="1" dirty="0"/>
              <a:t> оружием и одеждой, а мы наги. Пойдем, князь, с нами за данью, и себе добудешь, и нам". И послушал их Игорь - пошел к древлянам за данью и прибавил к прежней дани новую, и творили насилие над ними мужи его. Взяв дань, пошел он в свой город. Когда же шел он назад, - поразмыслив, сказал своей дружине: "Идите с данью домой, а я возвращусь и похожу еще". И отпустил дружину свою домой, а сам с малой частью дружины вернулся, желая большего богатства. Древляне же, услышав, что идет снова, держали совет с князем своим Малом: "Если повадится волк к овцам, то вынесет все стадо, пока не убьют его; так и этот: если не убьем его, то всех нас погубит". И послали к нему, говоря: "Зачем идешь опять? Забрал уже всю дань". И не послушал их Игорь; и древляне, выйдя из города </a:t>
            </a:r>
            <a:r>
              <a:rPr lang="ru-RU" sz="2000" b="1" dirty="0" err="1"/>
              <a:t>Искоростеня</a:t>
            </a:r>
            <a:r>
              <a:rPr lang="ru-RU" sz="2000" b="1" dirty="0"/>
              <a:t>, убили Игоря и дружинников его, так как было их мало. И погребен был Игорь, и есть могила его у </a:t>
            </a:r>
            <a:r>
              <a:rPr lang="ru-RU" sz="2000" b="1" dirty="0" err="1"/>
              <a:t>Искоростеня</a:t>
            </a:r>
            <a:r>
              <a:rPr lang="ru-RU" sz="2000" b="1" dirty="0"/>
              <a:t> в </a:t>
            </a:r>
            <a:r>
              <a:rPr lang="ru-RU" sz="2000" b="1" dirty="0" err="1"/>
              <a:t>Деревской</a:t>
            </a:r>
            <a:r>
              <a:rPr lang="ru-RU" sz="2000" b="1" dirty="0"/>
              <a:t> земле и до сего времени.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522920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Назовите мотивы князя Игоря и князя Мала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2185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36912"/>
            <a:ext cx="799288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Выделите</a:t>
            </a:r>
            <a:r>
              <a:rPr lang="ru-RU" sz="3600" b="1" dirty="0" smtClean="0"/>
              <a:t> «+» и «-» в правлении Игоря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09963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309144" cy="393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1168" y="1898167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Святослав Игоревич</a:t>
            </a:r>
          </a:p>
          <a:p>
            <a:r>
              <a:rPr lang="ru-RU" sz="2400" b="1" dirty="0"/>
              <a:t>Годы жизни: 942-972</a:t>
            </a:r>
          </a:p>
          <a:p>
            <a:r>
              <a:rPr lang="ru-RU" sz="2400" b="1" dirty="0"/>
              <a:t>Годы правления: 966-972</a:t>
            </a:r>
          </a:p>
          <a:p>
            <a:r>
              <a:rPr lang="ru-RU" sz="2400" dirty="0"/>
              <a:t>Полководец, великий князь киевский, князь новгородский.</a:t>
            </a:r>
          </a:p>
          <a:p>
            <a:r>
              <a:rPr lang="ru-RU" sz="2400" dirty="0"/>
              <a:t>Сын князя Игоря Рюриковича и княгини Ольги.</a:t>
            </a:r>
          </a:p>
        </p:txBody>
      </p:sp>
    </p:spTree>
    <p:extLst>
      <p:ext uri="{BB962C8B-B14F-4D97-AF65-F5344CB8AC3E}">
        <p14:creationId xmlns:p14="http://schemas.microsoft.com/office/powerpoint/2010/main" val="26191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3885208" cy="462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0744" y="2348880"/>
            <a:ext cx="46472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Княгиня Ольга Святая</a:t>
            </a:r>
          </a:p>
          <a:p>
            <a:pPr algn="ctr"/>
            <a:r>
              <a:rPr lang="ru-RU" sz="3200" b="1" dirty="0"/>
              <a:t>Годы жизни: ?-969</a:t>
            </a:r>
          </a:p>
          <a:p>
            <a:pPr algn="ctr"/>
            <a:r>
              <a:rPr lang="ru-RU" sz="3200" b="1" dirty="0"/>
              <a:t>Годы правления: 945-966</a:t>
            </a:r>
          </a:p>
        </p:txBody>
      </p:sp>
    </p:spTree>
    <p:extLst>
      <p:ext uri="{BB962C8B-B14F-4D97-AF65-F5344CB8AC3E}">
        <p14:creationId xmlns:p14="http://schemas.microsoft.com/office/powerpoint/2010/main" val="88800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908720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Предположите действия </a:t>
            </a:r>
            <a:r>
              <a:rPr lang="ru-RU" sz="3200" b="1" dirty="0" err="1" smtClean="0"/>
              <a:t>древлянского</a:t>
            </a:r>
            <a:r>
              <a:rPr lang="ru-RU" sz="3200" b="1" dirty="0" smtClean="0"/>
              <a:t> князя Мала после смерти Игоря…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96952"/>
            <a:ext cx="8136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Сказали же древляне: "Вот убили мы князя русского; возьмем жену его Ольгу за князя нашего Мала и Святослава возьмем и сделаем ему, что захотим".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3568" y="5589240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Прочитайте отрывок о мести княгини Ольги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9627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6" y="1340768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Что представляла из себя дань в древней Руси?</a:t>
            </a:r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211960" y="2852936"/>
            <a:ext cx="0" cy="1368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95459" y="4869160"/>
            <a:ext cx="76566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«Ходить по людям»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99178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8488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Каких изменений требовало молодое государство?</a:t>
            </a:r>
            <a:endParaRPr lang="ru-RU" sz="32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499992" y="2204864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407707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Реформа дани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5229200"/>
            <a:ext cx="68407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Ваши предположения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1774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442439" y="1124744"/>
            <a:ext cx="770485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право 2"/>
          <p:cNvSpPr/>
          <p:nvPr/>
        </p:nvSpPr>
        <p:spPr>
          <a:xfrm>
            <a:off x="461616" y="3805182"/>
            <a:ext cx="7704856" cy="1800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1616" y="1628800"/>
            <a:ext cx="71347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Твердые нормы - УРОКИ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349" y="4307703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Места сбора дани - ПОГОСТЫ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1616" y="2708920"/>
            <a:ext cx="6702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Организованная система обложения налогами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19595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3"/>
            <a:ext cx="9144000" cy="2922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824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Действия во внешней политике</a:t>
            </a:r>
            <a:endParaRPr lang="ru-RU" sz="3600" b="1" dirty="0"/>
          </a:p>
        </p:txBody>
      </p:sp>
      <p:cxnSp>
        <p:nvCxnSpPr>
          <p:cNvPr id="4" name="Прямая со стрелкой 3"/>
          <p:cNvCxnSpPr/>
          <p:nvPr/>
        </p:nvCxnSpPr>
        <p:spPr>
          <a:xfrm>
            <a:off x="4535996" y="1844824"/>
            <a:ext cx="0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39552" y="39330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Цели поездки в Византию? (957 год)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374" y="4797152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800" b="1" dirty="0" smtClean="0"/>
              <a:t>Военный союз (против Хазарии и Арабского Халифата)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Доказать статус «</a:t>
            </a:r>
            <a:r>
              <a:rPr lang="ru-RU" sz="2800" b="1" dirty="0" err="1" smtClean="0"/>
              <a:t>кво</a:t>
            </a:r>
            <a:r>
              <a:rPr lang="ru-RU" sz="2800" b="1" dirty="0" smtClean="0"/>
              <a:t>»</a:t>
            </a:r>
          </a:p>
          <a:p>
            <a:pPr marL="285750" indent="-285750">
              <a:buFontTx/>
              <a:buChar char="-"/>
            </a:pPr>
            <a:r>
              <a:rPr lang="ru-RU" sz="2800" b="1" dirty="0" smtClean="0"/>
              <a:t>Крещение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8218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5731" y="448913"/>
            <a:ext cx="7488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Цели крещения?</a:t>
            </a:r>
            <a:endParaRPr lang="ru-RU" sz="6000" b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628800"/>
            <a:ext cx="6025852" cy="490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627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32" y="1340768"/>
            <a:ext cx="4297816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45248" y="33265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«Князь уже начал бой, последуем, дружина, за ним!»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27687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Святослав Игоревич</a:t>
            </a:r>
          </a:p>
          <a:p>
            <a:r>
              <a:rPr lang="ru-RU" sz="2400" b="1" dirty="0"/>
              <a:t>Годы жизни: 942-972</a:t>
            </a:r>
          </a:p>
          <a:p>
            <a:r>
              <a:rPr lang="ru-RU" sz="2400" b="1" dirty="0"/>
              <a:t>Годы правления: 966-972</a:t>
            </a:r>
          </a:p>
          <a:p>
            <a:r>
              <a:rPr lang="ru-RU" sz="2400" b="1" dirty="0"/>
              <a:t>Полководец, великий князь киевский, князь новгородский.</a:t>
            </a:r>
          </a:p>
          <a:p>
            <a:r>
              <a:rPr lang="ru-RU" sz="2400" b="1" dirty="0"/>
              <a:t>Сын князя Игоря Рюриковича и княгини Ольги.</a:t>
            </a:r>
          </a:p>
        </p:txBody>
      </p:sp>
    </p:spTree>
    <p:extLst>
      <p:ext uri="{BB962C8B-B14F-4D97-AF65-F5344CB8AC3E}">
        <p14:creationId xmlns:p14="http://schemas.microsoft.com/office/powerpoint/2010/main" val="255364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544" y="1412776"/>
            <a:ext cx="889248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968 году печенеги впервые совершили набег на Русскую землю. Вместе с детьми Святослава Ольга заперлась в Киеве. Вернувшись с Болгарии, он снял осаду и не  пожелал оставаться  надолго в Киеве. Уже в следующем году собрался уйти в </a:t>
            </a:r>
            <a:r>
              <a:rPr lang="ru-RU" sz="2400" b="1" u="sng" dirty="0" err="1"/>
              <a:t>Переяславец</a:t>
            </a:r>
            <a:r>
              <a:rPr lang="ru-RU" sz="2400" b="1" dirty="0"/>
              <a:t>, но Ольга удержала его.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dirty="0"/>
              <a:t>"Видишь - я больна; куда хочешь уйти от меня?“ - ибо она уже разболелась. И сказала: "Когда похоронишь меня, - отправляйся куда захочешь“. Через три дня Ольга умерла (11 июля 969), и плакали по ней плачем великим сын её, и внуки её, и все люди, и понесли, и похоронили её на выбранном месте, Ольга же завещала не совершать по ней тризны, так как имела при себе священника - тот и похоронил блаженную Ольгу.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33265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964 год – поход на Хазарию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59678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326480" y="17890"/>
            <a:ext cx="8712968" cy="2736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95536" y="847433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Ярослав первым стал отправлять в качестве наместников своих сыновей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899592" y="2348880"/>
            <a:ext cx="79208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923928" y="2276872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72200" y="2348880"/>
            <a:ext cx="122413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4149080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Ярополк - Киев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843808" y="4149080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Олег – </a:t>
            </a:r>
            <a:r>
              <a:rPr lang="ru-RU" sz="2400" b="1" dirty="0" err="1" smtClean="0"/>
              <a:t>древлянская</a:t>
            </a:r>
            <a:r>
              <a:rPr lang="ru-RU" sz="2400" b="1" dirty="0" smtClean="0"/>
              <a:t> земля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228184" y="4365104"/>
            <a:ext cx="2811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Владимир - Новгород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532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9710" y="127244"/>
            <a:ext cx="57117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В своих сражениях Святослав прославился тем, что прежде чем напасть на врага, посылал гонца со словами: </a:t>
            </a:r>
            <a:r>
              <a:rPr lang="ru-RU" sz="2400" b="1" u="sng" dirty="0"/>
              <a:t>«Иду на вы!» </a:t>
            </a:r>
            <a:r>
              <a:rPr lang="ru-RU" sz="2400" b="1" dirty="0"/>
              <a:t>Захватывая инициативу в конфликтах, он вел вооруженное наступление и добивался успеха. «Повесть временных лет» описывает Святослава «он передвигался и ходил, как </a:t>
            </a:r>
            <a:r>
              <a:rPr lang="ru-RU" sz="2400" b="1" dirty="0" err="1"/>
              <a:t>пардус</a:t>
            </a:r>
            <a:r>
              <a:rPr lang="ru-RU" sz="2400" b="1" dirty="0"/>
              <a:t> (то есть гепард), и много воевал. Во походах же не возил за собой ни возов, ни котлов, не варил мяса, но, тонко нарезав конину, или зверину, или говядину и, зажарив на углях, так и ел. Не имел он и шатра, но спал, подослав потник с седлом в головах. Такими же были и все прочие его воины».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078" y="1334408"/>
            <a:ext cx="3291173" cy="367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елка вправо 1"/>
          <p:cNvSpPr/>
          <p:nvPr/>
        </p:nvSpPr>
        <p:spPr>
          <a:xfrm>
            <a:off x="395536" y="980728"/>
            <a:ext cx="8352928" cy="1944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95536" y="1414227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967 год – поход на Дунай против Болгар…. Зачем?</a:t>
            </a:r>
            <a:endParaRPr lang="ru-RU" sz="3200" dirty="0">
              <a:solidFill>
                <a:schemeClr val="bg1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067944" y="26369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55576" y="4221088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Все северное побережье (кроме Крыма) принадлежало Руси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81487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484784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«Не любо мне сидеть в Киеве, хочу жить в </a:t>
            </a:r>
            <a:r>
              <a:rPr lang="ru-RU" sz="2800" b="1" dirty="0" err="1"/>
              <a:t>Переяславце</a:t>
            </a:r>
            <a:r>
              <a:rPr lang="ru-RU" sz="2800" b="1" dirty="0"/>
              <a:t> на Дунае – там середина земли моей! Туда сходится все хорошее: из Греции золото, поволоки, вина и разные плоды, из Чехии и Венгрии серебро и кони, из Руси меха и воск, мед и рыбы». И даже есть данные, что он княжил в </a:t>
            </a:r>
            <a:r>
              <a:rPr lang="ru-RU" sz="2800" b="1" dirty="0" err="1"/>
              <a:t>Переяславце</a:t>
            </a:r>
            <a:r>
              <a:rPr lang="ru-RU" sz="2800" b="1" dirty="0"/>
              <a:t> и здесь же получил первую дань с греков.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63888" y="5229200"/>
            <a:ext cx="5256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/>
              <a:t>Князь Святослав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94583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7920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969-972 Русско-Византийская война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9350" y="243458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Прочитайте о событиях Русско-Византийской войны (стр.64-65)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09904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4137" y="2034738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После ратных походов Святослава Игоревича (965-972) территория земли Русской увеличилась от Поволжья до Каспия, от Северного Кавказа до </a:t>
            </a:r>
            <a:r>
              <a:rPr lang="ru-RU" sz="2800" b="1" dirty="0" err="1"/>
              <a:t>Черноморья</a:t>
            </a:r>
            <a:r>
              <a:rPr lang="ru-RU" sz="2800" b="1" dirty="0"/>
              <a:t>, от Балканских гор до Византии. Победил Хазарию и Волжскую Болгарию, ослабил и устрашил Византийскую Империю, открыл пути для торговли Руси с восточными странами.</a:t>
            </a:r>
          </a:p>
        </p:txBody>
      </p:sp>
    </p:spTree>
    <p:extLst>
      <p:ext uri="{BB962C8B-B14F-4D97-AF65-F5344CB8AC3E}">
        <p14:creationId xmlns:p14="http://schemas.microsoft.com/office/powerpoint/2010/main" val="192944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374479" cy="4029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633353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/>
              <a:t>Вещий Олег – легендарный древнерусский воевода.</a:t>
            </a:r>
          </a:p>
          <a:p>
            <a:r>
              <a:rPr lang="ru-RU" sz="2400" b="1" dirty="0"/>
              <a:t>Князь Новгородский (879-882)</a:t>
            </a:r>
          </a:p>
          <a:p>
            <a:r>
              <a:rPr lang="ru-RU" sz="2400" b="1" dirty="0"/>
              <a:t>Князь Киевский (882-912)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4014356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смущает Вас в датах правления?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31620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1661" y="1124744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/>
              <a:t>Я узнал(а)…</a:t>
            </a:r>
          </a:p>
          <a:p>
            <a:r>
              <a:rPr lang="ru-RU" sz="2800" b="1" dirty="0"/>
              <a:t>Я не понял(а)…</a:t>
            </a:r>
          </a:p>
          <a:p>
            <a:r>
              <a:rPr lang="ru-RU" sz="2800" b="1" dirty="0"/>
              <a:t>Меня удивило…</a:t>
            </a:r>
          </a:p>
          <a:p>
            <a:r>
              <a:rPr lang="ru-RU" sz="2800" b="1" dirty="0"/>
              <a:t>Мне хотелось бы узнать…</a:t>
            </a:r>
          </a:p>
          <a:p>
            <a:r>
              <a:rPr lang="ru-RU" sz="2800" b="1" dirty="0"/>
              <a:t>Я сегодня собой доволен, так как…</a:t>
            </a:r>
          </a:p>
          <a:p>
            <a:r>
              <a:rPr lang="ru-RU" sz="2800" b="1" dirty="0"/>
              <a:t>Мне не хватило на данном уроке…</a:t>
            </a:r>
          </a:p>
          <a:p>
            <a:r>
              <a:rPr lang="ru-RU" sz="2800" b="1" dirty="0"/>
              <a:t>Мне понравилось…</a:t>
            </a:r>
          </a:p>
          <a:p>
            <a:r>
              <a:rPr lang="ru-RU" sz="2800" b="1" dirty="0"/>
              <a:t>Мне не понравилось…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445356"/>
            <a:ext cx="2908142" cy="371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4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836712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Посмотрев ВИДЕО отрывок (Повесть временных лет), ответьте на вопросы: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15516" y="2360958"/>
            <a:ext cx="87129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Tx/>
              <a:buChar char="-"/>
            </a:pPr>
            <a:r>
              <a:rPr lang="ru-RU" sz="3200" dirty="0" smtClean="0"/>
              <a:t>В чем преимущества Киева по сравнению с Новгородом?</a:t>
            </a:r>
          </a:p>
          <a:p>
            <a:pPr marL="285750" indent="-285750" algn="ctr">
              <a:buFontTx/>
              <a:buChar char="-"/>
            </a:pPr>
            <a:r>
              <a:rPr lang="ru-RU" sz="3200" dirty="0" smtClean="0"/>
              <a:t>Какие племена присоединил Олег?</a:t>
            </a:r>
          </a:p>
          <a:p>
            <a:pPr marL="285750" indent="-285750" algn="ctr">
              <a:buFontTx/>
              <a:buChar char="-"/>
            </a:pPr>
            <a:r>
              <a:rPr lang="ru-RU" sz="3200" dirty="0" smtClean="0"/>
              <a:t>Годы походов Олега на Византию?</a:t>
            </a:r>
          </a:p>
          <a:p>
            <a:pPr marL="285750" indent="-285750" algn="ctr">
              <a:buFontTx/>
              <a:buChar char="-"/>
            </a:pPr>
            <a:r>
              <a:rPr lang="ru-RU" sz="3200" dirty="0" smtClean="0"/>
              <a:t>Что потребовал Олег у Византии за победу?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7588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882 </a:t>
            </a:r>
            <a:r>
              <a:rPr lang="ru-RU" sz="2800" b="1" dirty="0" smtClean="0"/>
              <a:t>году</a:t>
            </a:r>
            <a:r>
              <a:rPr lang="ru-RU" sz="2400" b="1" dirty="0" smtClean="0"/>
              <a:t> – Олег утверждается в Киеве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2132856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Почему Киевский народ не вступился за Аскольда?</a:t>
            </a:r>
            <a:endParaRPr lang="ru-RU" sz="32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572000" y="3356992"/>
            <a:ext cx="0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1560" y="4869160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Противостояние «Язычники - Христиане»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324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1700808"/>
            <a:ext cx="540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«Да будет Киев матерью городов русских». Согласно летописи по этой причине именно Олега, а не Рюрика считают создателем Древнерусского государства (Киевской Руси) и традиционно датируют 882 годом.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155" y="1119943"/>
            <a:ext cx="2685705" cy="4270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709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1961" y="76470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Что делало молодое государство не прочным?</a:t>
            </a:r>
            <a:endParaRPr lang="ru-RU" sz="3200" b="1" dirty="0"/>
          </a:p>
        </p:txBody>
      </p:sp>
      <p:sp>
        <p:nvSpPr>
          <p:cNvPr id="3" name="Стрелка вниз 2"/>
          <p:cNvSpPr/>
          <p:nvPr/>
        </p:nvSpPr>
        <p:spPr>
          <a:xfrm>
            <a:off x="4067944" y="2132856"/>
            <a:ext cx="434457" cy="151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07096" y="4293096"/>
            <a:ext cx="8136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600" dirty="0" smtClean="0"/>
              <a:t>Многонациональность;</a:t>
            </a:r>
          </a:p>
          <a:p>
            <a:pPr marL="285750" indent="-285750">
              <a:buFontTx/>
              <a:buChar char="-"/>
            </a:pPr>
            <a:r>
              <a:rPr lang="ru-RU" sz="3600" dirty="0" smtClean="0"/>
              <a:t>Большая территория;</a:t>
            </a:r>
          </a:p>
          <a:p>
            <a:pPr marL="285750" indent="-285750">
              <a:buFontTx/>
              <a:buChar char="-"/>
            </a:pPr>
            <a:r>
              <a:rPr lang="ru-RU" sz="3600" dirty="0" smtClean="0"/>
              <a:t>Различия в развитии территорий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3561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1485"/>
            <a:ext cx="6618312" cy="481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Походы на Византию:</a:t>
            </a:r>
          </a:p>
          <a:p>
            <a:pPr algn="ctr"/>
            <a:r>
              <a:rPr lang="ru-RU" sz="3600" b="1" dirty="0" smtClean="0"/>
              <a:t>907 год</a:t>
            </a:r>
          </a:p>
          <a:p>
            <a:pPr algn="ctr"/>
            <a:r>
              <a:rPr lang="ru-RU" sz="3600" b="1" dirty="0" smtClean="0"/>
              <a:t>911 год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2569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1668</Words>
  <Application>Microsoft Office PowerPoint</Application>
  <PresentationFormat>Экран (4:3)</PresentationFormat>
  <Paragraphs>107</Paragraphs>
  <Slides>40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</dc:creator>
  <cp:lastModifiedBy>Евгений</cp:lastModifiedBy>
  <cp:revision>60</cp:revision>
  <dcterms:created xsi:type="dcterms:W3CDTF">2013-09-25T15:21:30Z</dcterms:created>
  <dcterms:modified xsi:type="dcterms:W3CDTF">2013-10-14T11:05:47Z</dcterms:modified>
</cp:coreProperties>
</file>