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65" r:id="rId4"/>
    <p:sldId id="258" r:id="rId5"/>
    <p:sldId id="259" r:id="rId6"/>
    <p:sldId id="260" r:id="rId7"/>
    <p:sldId id="261" r:id="rId8"/>
    <p:sldId id="262" r:id="rId9"/>
    <p:sldId id="266" r:id="rId10"/>
    <p:sldId id="268" r:id="rId11"/>
    <p:sldId id="267" r:id="rId12"/>
    <p:sldId id="264" r:id="rId13"/>
    <p:sldId id="270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CDA82-FC66-46CB-9DA4-265785EB2BA6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A1ACF-6333-4213-833B-5F5D9F83E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A1ACF-6333-4213-833B-5F5D9F83EF2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80E8-9417-47B5-95F9-10A03C729214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C5285-3DCB-4D88-A70B-7F586F43B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80E8-9417-47B5-95F9-10A03C729214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5285-3DCB-4D88-A70B-7F586F43B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80E8-9417-47B5-95F9-10A03C729214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5285-3DCB-4D88-A70B-7F586F43B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6E80E8-9417-47B5-95F9-10A03C729214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12C5285-3DCB-4D88-A70B-7F586F43B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80E8-9417-47B5-95F9-10A03C729214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5285-3DCB-4D88-A70B-7F586F43B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80E8-9417-47B5-95F9-10A03C729214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5285-3DCB-4D88-A70B-7F586F43B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5285-3DCB-4D88-A70B-7F586F43B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80E8-9417-47B5-95F9-10A03C729214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80E8-9417-47B5-95F9-10A03C729214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5285-3DCB-4D88-A70B-7F586F43B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80E8-9417-47B5-95F9-10A03C729214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5285-3DCB-4D88-A70B-7F586F43B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6E80E8-9417-47B5-95F9-10A03C729214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2C5285-3DCB-4D88-A70B-7F586F43B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80E8-9417-47B5-95F9-10A03C729214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C5285-3DCB-4D88-A70B-7F586F43B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6E80E8-9417-47B5-95F9-10A03C729214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12C5285-3DCB-4D88-A70B-7F586F43B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lib.ru/History/Pages/Item.aspx?itemid=744" TargetMode="External"/><Relationship Id="rId3" Type="http://schemas.openxmlformats.org/officeDocument/2006/relationships/hyperlink" Target="http://ordinari.ru/news.php?news_id=293" TargetMode="External"/><Relationship Id="rId7" Type="http://schemas.openxmlformats.org/officeDocument/2006/relationships/hyperlink" Target="http://rulers.narod.ru/grozny/grozny.htm" TargetMode="External"/><Relationship Id="rId2" Type="http://schemas.openxmlformats.org/officeDocument/2006/relationships/hyperlink" Target="http://uristinfo.net/istorija-rf/72-istorija-rossii-s-drevnih-vremen-do-kontsa-hh-veka/1406-tema-13-zakreposchenie-krestjan-v-rossi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rono.ru/biograf/bio_sh/shuyski_vi4.php" TargetMode="External"/><Relationship Id="rId5" Type="http://schemas.openxmlformats.org/officeDocument/2006/relationships/hyperlink" Target="http://pro100-mica.livejournal.com/73962.html?thread=3976426" TargetMode="External"/><Relationship Id="rId4" Type="http://schemas.openxmlformats.org/officeDocument/2006/relationships/hyperlink" Target="http://www.rosimperija.info/post/1715" TargetMode="External"/><Relationship Id="rId9" Type="http://schemas.openxmlformats.org/officeDocument/2006/relationships/hyperlink" Target="http://krepostnoe-pravo.ru/index.php?option=com_content&amp;view=article&amp;id=2&amp;Itemid=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572008"/>
            <a:ext cx="6000792" cy="2000264"/>
          </a:xfrm>
        </p:spPr>
        <p:txBody>
          <a:bodyPr/>
          <a:lstStyle/>
          <a:p>
            <a:pPr algn="l"/>
            <a:r>
              <a:rPr lang="ru-RU" sz="2400" dirty="0" smtClean="0"/>
              <a:t>Учитель истории</a:t>
            </a:r>
          </a:p>
          <a:p>
            <a:pPr algn="l"/>
            <a:r>
              <a:rPr lang="ru-RU" sz="2400" dirty="0" smtClean="0"/>
              <a:t>ГБСКОУ школа-интернат №67</a:t>
            </a:r>
          </a:p>
          <a:p>
            <a:pPr algn="l"/>
            <a:r>
              <a:rPr lang="ru-RU" sz="2400" dirty="0" smtClean="0"/>
              <a:t>Пушкин. Санкт-Петербург</a:t>
            </a:r>
          </a:p>
          <a:p>
            <a:pPr algn="l"/>
            <a:r>
              <a:rPr lang="ru-RU" sz="2400" dirty="0" smtClean="0"/>
              <a:t>Красильникова Елизавета Викторовна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3143272"/>
          </a:xfr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этапы закрепощения крестьян в России.</a:t>
            </a:r>
            <a:endParaRPr lang="ru-RU" sz="5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/>
              <a:t>Шестой этап </a:t>
            </a:r>
            <a:br>
              <a:rPr lang="ru-RU" sz="4000" dirty="0" smtClean="0"/>
            </a:br>
            <a:r>
              <a:rPr lang="ru-RU" sz="4000" dirty="0" smtClean="0"/>
              <a:t>закрепощения крестьян в России. 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При царе Михаиле Фёдоровиче снова был введён в действие пятилетний срок сыска. В 1630-х гг. «урочные лета» были увеличены до девяти лет, а в 1640-х гг. — до десяти лет для беглых крестьян, и до пятнадцати лет — для крестьян, насильно увезённых другими землевладельцами.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357826"/>
            <a:ext cx="35719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ервый русский царь из династии Романовых Михаил Фёдорович</a:t>
            </a:r>
            <a:endParaRPr lang="ru-RU" sz="2400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2428892" cy="31544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8573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Соборное уложение 1649 года </a:t>
            </a:r>
            <a:r>
              <a:rPr lang="ru-RU" dirty="0" smtClean="0"/>
              <a:t>отменило урочные лета, закрепив таким образом бессрочный сыск беглых крестьян.</a:t>
            </a:r>
          </a:p>
          <a:p>
            <a:r>
              <a:rPr lang="ru-RU" dirty="0" smtClean="0"/>
              <a:t>По Соборному Уложению 1649 г. крестьяне были окончательно прикреплены к земле.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Седьмой этап </a:t>
            </a:r>
            <a:br>
              <a:rPr lang="ru-RU" sz="4400" dirty="0" smtClean="0"/>
            </a:br>
            <a:r>
              <a:rPr lang="ru-RU" sz="4400" dirty="0" smtClean="0"/>
              <a:t>закрепощения крестьян в России. 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202312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2000264" cy="2873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3000396" cy="33807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1071546"/>
            <a:ext cx="304323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К концу XVII в. помещики стали открыто продавать своих крестьян, хотя Соборным Уложением 1649 г. это было запрещено.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929198"/>
            <a:ext cx="471490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Составление Соборного уложения при царе Алексее Михайловиче. </a:t>
            </a:r>
          </a:p>
          <a:p>
            <a:r>
              <a:rPr lang="ru-RU" sz="2400" dirty="0" smtClean="0"/>
              <a:t>Художник Николай НЕКРАСОВ.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Крепостничество в России было унижающей человека системой, которая не только лишала его права распоряжения собой и свободы выбора, но и приучала к мысли о его вековом бесправии, порождало в русском народе установку на терпение, необходимость «нести свой крест».</a:t>
            </a:r>
          </a:p>
          <a:p>
            <a:r>
              <a:rPr lang="ru-RU" dirty="0" smtClean="0"/>
              <a:t>Крепостничество консервировало неэффективные социально-экономические отношения в России, отличавшиеся очень низким уровнем производительности сельскохозяйственного труда, поскольку крепостные не были заинтересованы в результатах своего труда на господина. </a:t>
            </a:r>
          </a:p>
          <a:p>
            <a:r>
              <a:rPr lang="ru-RU" dirty="0" smtClean="0"/>
              <a:t>Главной особенностью русского крепостного права стало то, что в результате законодательных и полицейских мер правительства в России, по словам В.О. Ключевского «образовался худший вид крепостной неволи, какой знала Европа, - прикрепление не к земле, как было на Западе, даже не к состоянию, как было у нас в эпоху Уложения, а к лицу владельца, т.е. к чистому произволу».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197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dirty="0" smtClean="0">
                <a:hlinkClick r:id="rId2"/>
              </a:rPr>
              <a:t>http://uristinfo.net/istorija-rf/72-istorija-rossii-s-drevnih-vremen-do-kontsa-hh-veka/1406-tema-13-zakreposchenie-krestjan-v-rossii.html</a:t>
            </a:r>
            <a:endParaRPr lang="en-US" sz="1800" dirty="0"/>
          </a:p>
          <a:p>
            <a:r>
              <a:rPr lang="ru-RU" sz="1800" dirty="0" smtClean="0"/>
              <a:t>Александр II и его реформы. Причины крепостного права в России.</a:t>
            </a:r>
            <a:r>
              <a:rPr lang="en-US" sz="1800" dirty="0" smtClean="0"/>
              <a:t>  </a:t>
            </a:r>
            <a:r>
              <a:rPr lang="en-US" sz="1800" dirty="0" smtClean="0">
                <a:hlinkClick r:id="rId3"/>
              </a:rPr>
              <a:t>http://ordinari.ru/news.php?news_id=293</a:t>
            </a:r>
            <a:endParaRPr lang="ru-RU" sz="1800" dirty="0" smtClean="0"/>
          </a:p>
          <a:p>
            <a:r>
              <a:rPr lang="ru-RU" sz="1800" dirty="0" smtClean="0"/>
              <a:t>Суть крепостного права. </a:t>
            </a:r>
            <a:r>
              <a:rPr lang="en-US" sz="1800" dirty="0" smtClean="0">
                <a:hlinkClick r:id="rId4"/>
              </a:rPr>
              <a:t>http://www.rosimperija.info/post/1715</a:t>
            </a:r>
            <a:endParaRPr lang="ru-RU" sz="1800" dirty="0" smtClean="0"/>
          </a:p>
          <a:p>
            <a:r>
              <a:rPr lang="ru-RU" sz="1800" dirty="0" smtClean="0"/>
              <a:t>Век </a:t>
            </a:r>
            <a:r>
              <a:rPr lang="ru-RU" sz="1800" dirty="0" err="1" smtClean="0"/>
              <a:t>бунташный</a:t>
            </a:r>
            <a:r>
              <a:rPr lang="ru-RU" sz="1800" dirty="0" smtClean="0"/>
              <a:t>, царь Тишайший... часть 1.  </a:t>
            </a:r>
            <a:r>
              <a:rPr lang="en-US" sz="1800" dirty="0" smtClean="0">
                <a:hlinkClick r:id="rId5"/>
              </a:rPr>
              <a:t>http://pro100-mica.livejournal.com/73962.html?thread=3976426</a:t>
            </a:r>
            <a:endParaRPr lang="ru-RU" sz="1800" dirty="0" smtClean="0"/>
          </a:p>
          <a:p>
            <a:r>
              <a:rPr lang="ru-RU" sz="1800" dirty="0" smtClean="0"/>
              <a:t>Шуйский Василий Иванович </a:t>
            </a:r>
            <a:r>
              <a:rPr lang="en-US" sz="1800" dirty="0" smtClean="0"/>
              <a:t>IV</a:t>
            </a:r>
            <a:r>
              <a:rPr lang="ru-RU" sz="1800" dirty="0" smtClean="0"/>
              <a:t>. </a:t>
            </a:r>
            <a:r>
              <a:rPr lang="en-US" sz="1800" dirty="0" smtClean="0">
                <a:hlinkClick r:id="rId6"/>
              </a:rPr>
              <a:t>http://www.hrono.ru/biograf/bio_sh/shuyski_vi4.php</a:t>
            </a:r>
            <a:endParaRPr lang="ru-RU" sz="1800" dirty="0" smtClean="0"/>
          </a:p>
          <a:p>
            <a:r>
              <a:rPr lang="ru-RU" sz="1800" dirty="0" smtClean="0"/>
              <a:t>Всемирная история в лицах. ИВАН </a:t>
            </a:r>
            <a:r>
              <a:rPr lang="en-US" sz="1800" dirty="0" smtClean="0"/>
              <a:t>IV </a:t>
            </a:r>
            <a:r>
              <a:rPr lang="ru-RU" sz="1800" dirty="0" smtClean="0"/>
              <a:t>ГРОЗНЫЙ. </a:t>
            </a:r>
            <a:r>
              <a:rPr lang="en-US" sz="1800" dirty="0" smtClean="0">
                <a:hlinkClick r:id="rId7"/>
              </a:rPr>
              <a:t>http://rulers.narod.ru/grozny/grozny.htm</a:t>
            </a:r>
            <a:endParaRPr lang="ru-RU" sz="1800" dirty="0" smtClean="0"/>
          </a:p>
          <a:p>
            <a:r>
              <a:rPr lang="ru-RU" sz="1800" dirty="0" smtClean="0"/>
              <a:t>Вышел указ царя Фёдора Иоанновича об «урочных летах». </a:t>
            </a:r>
            <a:r>
              <a:rPr lang="en-US" sz="1800" dirty="0" smtClean="0">
                <a:hlinkClick r:id="rId8"/>
              </a:rPr>
              <a:t>http://www.prlib.ru/History/Pages/Item.aspx?itemid=744</a:t>
            </a:r>
            <a:endParaRPr lang="ru-RU" sz="1800" dirty="0" smtClean="0"/>
          </a:p>
          <a:p>
            <a:r>
              <a:rPr lang="ru-RU" sz="1800" dirty="0" smtClean="0"/>
              <a:t>Крепостное право в России. Краткий очерк истории крепостного права в России. </a:t>
            </a:r>
            <a:r>
              <a:rPr lang="en-US" sz="1800" dirty="0" smtClean="0">
                <a:hlinkClick r:id="rId9"/>
              </a:rPr>
              <a:t>http://krepostnoe-pravo.ru/index.php?option=com_content&amp;view=article&amp;id=2&amp;Itemid=2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10715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Использованные интернет-ресурсы.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30003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Процесс закрепощения крестьян в России был достаточно длительным и прошел несколько этапов.</a:t>
            </a:r>
          </a:p>
          <a:p>
            <a:r>
              <a:rPr lang="ru-RU" dirty="0" smtClean="0"/>
              <a:t>Юридическое оформление крепостного права началось в правление Ивана III с принятием свода законов единого Российского государства − Судебника 1497 г.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786190"/>
            <a:ext cx="3095633" cy="24451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429684" cy="42862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Крепостное право </a:t>
            </a:r>
            <a:r>
              <a:rPr lang="ru-RU" sz="2400" b="1" dirty="0" smtClean="0"/>
              <a:t>(крепостничество) – такие общественные порядки, при которых владелец земли имел право на принудительный труд, имущество и личность прикрепленных к его земле и принадлежащих ему крестьян.</a:t>
            </a:r>
          </a:p>
          <a:p>
            <a:pPr algn="just"/>
            <a:r>
              <a:rPr lang="ru-RU" sz="2400" b="1" dirty="0" smtClean="0"/>
              <a:t>Крестьяне «прикреплялись» к своему земельному наделу и землевладельцу, причем «прикрепление» это было наследственным. Крестьянин не мог уйти со своего земельного надела, а если пытался сбежать, то его принудительно возвращали обратно.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4329114" cy="53578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Процесс закрепощения крестьян в России был достаточно длительным. Еще в эпоху Древней Руси часть сельского населения теряла личную свободу и превращалась в смердов и холопов.</a:t>
            </a:r>
          </a:p>
          <a:p>
            <a:r>
              <a:rPr lang="ru-RU" sz="2400" dirty="0" smtClean="0"/>
              <a:t>В условиях феодальной раздробленности на </a:t>
            </a:r>
            <a:r>
              <a:rPr lang="ru-RU" sz="2400" dirty="0"/>
              <a:t>Р</a:t>
            </a:r>
            <a:r>
              <a:rPr lang="ru-RU" sz="2400" dirty="0" smtClean="0"/>
              <a:t>уси крестьяне могли покидать землю на которой жили и переходить к другому землевладельцу.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142984"/>
            <a:ext cx="321471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4214842" cy="3036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643570" y="1643026"/>
            <a:ext cx="3286148" cy="52149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Первым юридическим актом в направлении закрепощения крестьян явился </a:t>
            </a:r>
            <a:r>
              <a:rPr lang="ru-RU" dirty="0" smtClean="0">
                <a:solidFill>
                  <a:srgbClr val="FF0000"/>
                </a:solidFill>
              </a:rPr>
              <a:t>Судебник 1497 г. Ивана </a:t>
            </a:r>
            <a:r>
              <a:rPr lang="en-US" dirty="0" smtClean="0">
                <a:solidFill>
                  <a:srgbClr val="FF0000"/>
                </a:solidFill>
              </a:rPr>
              <a:t>III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smtClean="0"/>
              <a:t>которым разрешался переход крестьян от одного помещика к другому только в течение недели до и недели после осеннего </a:t>
            </a:r>
            <a:r>
              <a:rPr lang="ru-RU" dirty="0" smtClean="0">
                <a:solidFill>
                  <a:srgbClr val="FF0000"/>
                </a:solidFill>
              </a:rPr>
              <a:t>Юрьева дня </a:t>
            </a:r>
            <a:r>
              <a:rPr lang="ru-RU" dirty="0" smtClean="0"/>
              <a:t>при условии уплаты пожилого.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5929330"/>
            <a:ext cx="335572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С. Иванов "Юрьев день"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214290"/>
            <a:ext cx="814393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Первый этап </a:t>
            </a:r>
          </a:p>
          <a:p>
            <a:pPr algn="ctr"/>
            <a:r>
              <a:rPr lang="ru-RU" sz="4000" dirty="0" smtClean="0"/>
              <a:t>закрепощения крестьян в </a:t>
            </a:r>
            <a:r>
              <a:rPr lang="ru-RU" sz="4000" dirty="0"/>
              <a:t>Р</a:t>
            </a:r>
            <a:r>
              <a:rPr lang="ru-RU" sz="4000" dirty="0" smtClean="0"/>
              <a:t>оссии. </a:t>
            </a:r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/>
              <a:t>Второй этап </a:t>
            </a:r>
            <a:br>
              <a:rPr lang="ru-RU" sz="4000" dirty="0" smtClean="0"/>
            </a:br>
            <a:r>
              <a:rPr lang="ru-RU" sz="4000" dirty="0" smtClean="0"/>
              <a:t>закрепощения крестьян в России. </a:t>
            </a:r>
            <a:endParaRPr lang="ru-RU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1905000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785926"/>
            <a:ext cx="3357586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1550 </a:t>
            </a:r>
            <a:r>
              <a:rPr lang="ru-RU" b="1" dirty="0">
                <a:solidFill>
                  <a:srgbClr val="FF0000"/>
                </a:solidFill>
              </a:rPr>
              <a:t>г.</a:t>
            </a:r>
            <a:r>
              <a:rPr lang="ru-RU" dirty="0">
                <a:solidFill>
                  <a:srgbClr val="FF0000"/>
                </a:solidFill>
              </a:rPr>
              <a:t> – «Судебник» Ивана </a:t>
            </a:r>
            <a:r>
              <a:rPr lang="en-US" dirty="0">
                <a:solidFill>
                  <a:srgbClr val="FF0000"/>
                </a:solidFill>
              </a:rPr>
              <a:t>IV </a:t>
            </a:r>
            <a:r>
              <a:rPr lang="ru-RU" dirty="0"/>
              <a:t>подтверждает право перехода в Юрьев день и </a:t>
            </a:r>
            <a:r>
              <a:rPr lang="ru-RU" dirty="0">
                <a:solidFill>
                  <a:srgbClr val="FF0000"/>
                </a:solidFill>
              </a:rPr>
              <a:t>увеличивает плату за «пожилое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</a:p>
          <a:p>
            <a:r>
              <a:rPr lang="ru-RU" dirty="0" smtClean="0"/>
              <a:t>Пожилое на Руси- это пошлина , которую уплачивал крестьянин, если уходил от своего хозяина в Юрьев день.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3643314"/>
            <a:ext cx="2928958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Судебник царя Ивана Грозного 1550 года в кожаном переплете XIX века - кстати, он существует в единственном экземпляре.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Третий этап </a:t>
            </a:r>
            <a:br>
              <a:rPr lang="ru-RU" sz="4400" dirty="0" smtClean="0"/>
            </a:br>
            <a:r>
              <a:rPr lang="ru-RU" sz="4400" dirty="0" smtClean="0"/>
              <a:t>закрепощения крестьян в России.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4059936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1581 году Юрьев день был отменен.</a:t>
            </a:r>
            <a:endParaRPr lang="ru-RU" dirty="0" smtClean="0"/>
          </a:p>
          <a:p>
            <a:r>
              <a:rPr lang="ru-RU" dirty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водятся «заповедные лета», </a:t>
            </a:r>
            <a:r>
              <a:rPr lang="ru-RU" dirty="0" smtClean="0"/>
              <a:t>в течение которых запрещался даже установленный переход крестьян. Писцовые книги, которые составлялись в 50—90-е гг. XVI в., стали документальным основанием в процессе прикрепления крестьян.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85992"/>
            <a:ext cx="411782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/>
              <a:t>Четвертый этап </a:t>
            </a:r>
            <a:br>
              <a:rPr lang="ru-RU" sz="4000" dirty="0" smtClean="0"/>
            </a:br>
            <a:r>
              <a:rPr lang="ru-RU" sz="4000" dirty="0" smtClean="0"/>
              <a:t>закрепощения крестьян в России.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59936" cy="5072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1597 году вышел Указ царя Фёдора Иоанновича об «урочных летах», </a:t>
            </a:r>
            <a:r>
              <a:rPr lang="ru-RU" dirty="0" smtClean="0"/>
              <a:t>которым впервые устанавливался пятилетний срок сыска и возвращения владельцам беглых крестьян. Согласно Указу крестьяне, бежавшие от своих хозяев «до нынешнего... году за пять лет» подлежали сыску, суду и возвращению назад. На бежавших шесть лет назад и ранее Указ не распространялся.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071678"/>
            <a:ext cx="2643206" cy="36226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/>
              <a:t>Пятый этап </a:t>
            </a:r>
            <a:br>
              <a:rPr lang="ru-RU" sz="4000" dirty="0" smtClean="0"/>
            </a:br>
            <a:r>
              <a:rPr lang="ru-RU" sz="4000" dirty="0" smtClean="0"/>
              <a:t>закрепощения крестьян в России. 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1990" cy="49006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Для консолидации сил господствующего класса и прекращения борьбы из-за крестьян между феодалами </a:t>
            </a:r>
            <a:r>
              <a:rPr lang="ru-RU" dirty="0" smtClean="0">
                <a:solidFill>
                  <a:srgbClr val="FF0000"/>
                </a:solidFill>
              </a:rPr>
              <a:t>царь </a:t>
            </a:r>
            <a:r>
              <a:rPr lang="ru-RU" dirty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асилий Шуйский издал Уложение (9 марта 1607), </a:t>
            </a:r>
            <a:r>
              <a:rPr lang="ru-RU" dirty="0" smtClean="0"/>
              <a:t>признававшее крепостных крестьян закрепленными за теми владельцами, за которыми они были записаны в писцовых книгах начала 1590-х гг. </a:t>
            </a:r>
          </a:p>
          <a:p>
            <a:r>
              <a:rPr lang="ru-RU" dirty="0" smtClean="0"/>
              <a:t>Уложение установило срок в 15 лет для розыска беглых крестьян.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928802"/>
            <a:ext cx="2214578" cy="28651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5286380" y="5357826"/>
            <a:ext cx="342899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Василий Шуйский, царь (1606-1610). Старинный портрет.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341</TotalTime>
  <Words>819</Words>
  <Application>Microsoft Office PowerPoint</Application>
  <PresentationFormat>Экран (4:3)</PresentationFormat>
  <Paragraphs>59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Основные этапы закрепощения крестьян в России.</vt:lpstr>
      <vt:lpstr>Слайд 2</vt:lpstr>
      <vt:lpstr>Слайд 3</vt:lpstr>
      <vt:lpstr>Слайд 4</vt:lpstr>
      <vt:lpstr>Слайд 5</vt:lpstr>
      <vt:lpstr>Второй этап  закрепощения крестьян в России. </vt:lpstr>
      <vt:lpstr>Третий этап  закрепощения крестьян в России. </vt:lpstr>
      <vt:lpstr>Четвертый этап  закрепощения крестьян в России. </vt:lpstr>
      <vt:lpstr>Пятый этап  закрепощения крестьян в России. </vt:lpstr>
      <vt:lpstr>Шестой этап  закрепощения крестьян в России. </vt:lpstr>
      <vt:lpstr>Седьмой этап  закрепощения крестьян в России. </vt:lpstr>
      <vt:lpstr>Слайд 12</vt:lpstr>
      <vt:lpstr>Слайд 13</vt:lpstr>
      <vt:lpstr>Использованные интернет-ресурсы.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этапы закрепощения крестьян в России.</dc:title>
  <dc:creator>p01</dc:creator>
  <cp:lastModifiedBy>p01</cp:lastModifiedBy>
  <cp:revision>39</cp:revision>
  <dcterms:created xsi:type="dcterms:W3CDTF">2014-04-26T13:57:13Z</dcterms:created>
  <dcterms:modified xsi:type="dcterms:W3CDTF">2014-05-01T05:07:03Z</dcterms:modified>
</cp:coreProperties>
</file>