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7" r:id="rId10"/>
    <p:sldId id="266" r:id="rId11"/>
    <p:sldId id="272" r:id="rId12"/>
    <p:sldId id="271" r:id="rId13"/>
    <p:sldId id="276" r:id="rId14"/>
    <p:sldId id="274" r:id="rId15"/>
    <p:sldId id="277" r:id="rId16"/>
    <p:sldId id="281" r:id="rId17"/>
    <p:sldId id="278" r:id="rId18"/>
    <p:sldId id="280" r:id="rId19"/>
    <p:sldId id="279" r:id="rId20"/>
    <p:sldId id="282" r:id="rId21"/>
    <p:sldId id="283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1000108"/>
            <a:ext cx="6048375" cy="2071702"/>
          </a:xfrm>
          <a:noFill/>
        </p:spPr>
        <p:txBody>
          <a:bodyPr/>
          <a:lstStyle/>
          <a:p>
            <a:pPr algn="ctr"/>
            <a: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Формирование</a:t>
            </a:r>
            <a:b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</a:br>
            <a: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ключевых компетенций </a:t>
            </a:r>
            <a:b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</a:br>
            <a: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на уроке ИЗО</a:t>
            </a:r>
            <a:br>
              <a:rPr lang="ru-RU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gamma/>
                        <a:shade val="46275"/>
                        <a:invGamma/>
                      </a:srgbClr>
                    </a:gs>
                    <a:gs pos="50000">
                      <a:srgbClr val="FF6699">
                        <a:alpha val="50000"/>
                      </a:srgbClr>
                    </a:gs>
                    <a:gs pos="100000">
                      <a:srgbClr val="FF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</a:br>
            <a:endParaRPr lang="uk-UA" sz="3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214950"/>
            <a:ext cx="450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выполнила: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изобразительного искусства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Матвеева И. Г.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96669"/>
            <a:ext cx="76438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средняя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общеобразовательная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7 города Ярцево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Компетенция: </a:t>
            </a:r>
          </a:p>
          <a:p>
            <a:pPr>
              <a:buNone/>
            </a:pPr>
            <a:r>
              <a:rPr lang="ru-RU" sz="1600" i="1" dirty="0" err="1" smtClean="0">
                <a:solidFill>
                  <a:srgbClr val="0070C0"/>
                </a:solidFill>
              </a:rPr>
              <a:t>Социокультурная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Применение на практике и в жизни </a:t>
            </a:r>
            <a:r>
              <a:rPr lang="ru-RU" sz="1600" dirty="0" err="1" smtClean="0">
                <a:solidFill>
                  <a:srgbClr val="0070C0"/>
                </a:solidFill>
              </a:rPr>
              <a:t>ЗУНов</a:t>
            </a:r>
            <a:r>
              <a:rPr lang="ru-RU" sz="1600" dirty="0" smtClean="0">
                <a:solidFill>
                  <a:srgbClr val="0070C0"/>
                </a:solidFill>
              </a:rPr>
              <a:t>: Приобретение навыков художественного восприятия различных видов и жанров искусства, понимания особенностей образного языка разных видов искусства и их социальной роли, т. е. значение в жизни человека и общества. Применять основы конструирования. 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Профориентационная</a:t>
            </a:r>
            <a:r>
              <a:rPr lang="ru-RU" sz="1600" dirty="0" smtClean="0">
                <a:solidFill>
                  <a:srgbClr val="0070C0"/>
                </a:solidFill>
              </a:rPr>
              <a:t> работа, связь с учебными  учреждениями художественного профиля.</a:t>
            </a: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Руководство во время работ и  практических занятиях в группах.</a:t>
            </a:r>
          </a:p>
          <a:p>
            <a:pPr>
              <a:buNone/>
            </a:pPr>
            <a:r>
              <a:rPr lang="ru-RU" sz="1600" b="1" u="sng" dirty="0" err="1" smtClean="0">
                <a:solidFill>
                  <a:srgbClr val="7030A0"/>
                </a:solidFill>
              </a:rPr>
              <a:t>Профориентационная</a:t>
            </a:r>
            <a:r>
              <a:rPr lang="ru-RU" sz="1600" b="1" u="sng" dirty="0" smtClean="0">
                <a:solidFill>
                  <a:srgbClr val="7030A0"/>
                </a:solidFill>
              </a:rPr>
              <a:t> работа</a:t>
            </a:r>
            <a:r>
              <a:rPr lang="ru-RU" sz="1600" b="1" dirty="0" smtClean="0">
                <a:solidFill>
                  <a:srgbClr val="7030A0"/>
                </a:solidFill>
              </a:rPr>
              <a:t> – </a:t>
            </a:r>
            <a:r>
              <a:rPr lang="ru-RU" sz="1600" b="1" i="1" dirty="0" smtClean="0">
                <a:solidFill>
                  <a:srgbClr val="7030A0"/>
                </a:solidFill>
              </a:rPr>
              <a:t>разработка курса «Оформительская графика. Неизвестное в известном».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Отработка полученных навыков на практических занятиях.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Например,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в 3 классе главная идея программы «От родного порога - в мир культуры Земли».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В разделах «Художник и зрелище», «Художник и музей», даётся понимание места и роли изобразительного искусства в синтетических искусствах ( кино, театр, телевидение).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Компетенция: </a:t>
            </a:r>
          </a:p>
          <a:p>
            <a:pPr>
              <a:buNone/>
            </a:pPr>
            <a:r>
              <a:rPr lang="ru-RU" sz="1600" i="1" dirty="0" err="1" smtClean="0">
                <a:solidFill>
                  <a:srgbClr val="0070C0"/>
                </a:solidFill>
              </a:rPr>
              <a:t>Ценностно</a:t>
            </a:r>
            <a:r>
              <a:rPr lang="ru-RU" sz="1600" i="1" dirty="0" smtClean="0">
                <a:solidFill>
                  <a:srgbClr val="0070C0"/>
                </a:solidFill>
              </a:rPr>
              <a:t>- смысловая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Умение осуществлять индивидуальную и поисковую деятельность при работе над проектом: выбор темы, актуальность, исследовательская деятельность.</a:t>
            </a:r>
          </a:p>
          <a:p>
            <a:pPr>
              <a:buNone/>
            </a:pPr>
            <a:r>
              <a:rPr lang="ru-RU" sz="900" dirty="0" smtClean="0">
                <a:solidFill>
                  <a:srgbClr val="0070C0"/>
                </a:solidFill>
                <a:cs typeface="Times New Roman" pitchFamily="18" charset="0"/>
              </a:rPr>
              <a:t>ПОЛУЧИТЬ ТВОРЧЕСКИЙ ОПЫТ В ПОСТРОЕНИИ ТЕМАТИЧЕСКИХ КОМПОЗИЦИЙ, ПРЕДПОЛАГАЮЩИЙ СБОР ХУДОЖЕСТВЕННО-ПОЗНАВАТЕЛЬГОГО МАТЕРИАЛА, ФОРМИРОВАНИЯ АВТОРСКОЙ ПОЗИЦИИ И ПОИСКИ СПОСОБА ЕЁ ВЫРАЖЕНИЯ.</a:t>
            </a:r>
            <a:endParaRPr lang="ru-RU" sz="9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Помощь при выборе темы проекта, творческой работы и при его создании.</a:t>
            </a: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Исследовательская деятельность при создании проекта, индивидуально и в группах.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Например, в 1 классе в теме «Зимние узоры. Платье Зимы»,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в 6 классе в теме «Знакомство со шрифтами» ,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 в 9 классе в теме« Геральдика, герб семьи» . 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1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0"/>
            <a:ext cx="6143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285728"/>
            <a:ext cx="7643866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66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71604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Компетенция: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Информационная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Самостоятельная подготовка сообщений, проектов с использованием различных источников информации: книг, учебников, справочников, энциклопедий, каталогов, </a:t>
            </a:r>
            <a:r>
              <a:rPr lang="ru-RU" sz="1600" dirty="0" err="1" smtClean="0">
                <a:solidFill>
                  <a:srgbClr val="0070C0"/>
                </a:solidFill>
              </a:rPr>
              <a:t>CD-Rom</a:t>
            </a:r>
            <a:r>
              <a:rPr lang="ru-RU" sz="1600" dirty="0" smtClean="0">
                <a:solidFill>
                  <a:srgbClr val="0070C0"/>
                </a:solidFill>
              </a:rPr>
              <a:t>, Интернета. Владение навыками использования информационных устройств: компьютера, принтера, модема, копира.</a:t>
            </a:r>
            <a:endParaRPr lang="ru-RU" sz="1600" i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Выработка навыков работы со справочной литературой.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Умение пользоваться компьютерными технологиями, справочной литературой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Поиск информации для подготовки сообщений проектов (по заданию учителя и по собственной инициативе).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Компетенция:  </a:t>
            </a:r>
          </a:p>
          <a:p>
            <a:pPr>
              <a:buNone/>
            </a:pPr>
            <a:r>
              <a:rPr lang="ru-RU" sz="1600" i="1" dirty="0" err="1" smtClean="0">
                <a:solidFill>
                  <a:srgbClr val="0070C0"/>
                </a:solidFill>
              </a:rPr>
              <a:t>Культуроведческая</a:t>
            </a:r>
            <a:r>
              <a:rPr lang="ru-RU" sz="1600" i="1" dirty="0" smtClean="0">
                <a:solidFill>
                  <a:srgbClr val="0070C0"/>
                </a:solidFill>
              </a:rPr>
              <a:t> и природоведческая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Знакомство с культурой своего народа, края, с культурой других стран и народов.</a:t>
            </a:r>
            <a:endParaRPr lang="ru-RU" sz="1600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Использование краевого компонента в образовании.</a:t>
            </a:r>
            <a:endParaRPr lang="ru-RU" sz="1600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  <a:endParaRPr lang="ru-RU" dirty="0" smtClean="0"/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Поисковая деятельность, выполнение эскизов национальных костюмов и т.п.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Например, в 5 классе в разделе «Для чего нужны украшения?», тема «Одежда». Рассматривается знаковая роль одежды (положение в обществе) и национальный костюм.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7336" y="1939705"/>
          <a:ext cx="6109328" cy="2978590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978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142984"/>
            <a:ext cx="321471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Компетенция:  </a:t>
            </a:r>
          </a:p>
          <a:p>
            <a:pPr>
              <a:buNone/>
            </a:pPr>
            <a:r>
              <a:rPr lang="ru-RU" sz="1600" i="1" dirty="0" err="1" smtClean="0">
                <a:solidFill>
                  <a:srgbClr val="0070C0"/>
                </a:solidFill>
              </a:rPr>
              <a:t>Учебно</a:t>
            </a:r>
            <a:r>
              <a:rPr lang="ru-RU" sz="1600" i="1" dirty="0" smtClean="0">
                <a:solidFill>
                  <a:srgbClr val="0070C0"/>
                </a:solidFill>
              </a:rPr>
              <a:t> - познавательная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Межпредметная</a:t>
            </a:r>
            <a:r>
              <a:rPr lang="ru-RU" sz="1600" dirty="0" smtClean="0">
                <a:solidFill>
                  <a:srgbClr val="0070C0"/>
                </a:solidFill>
              </a:rPr>
              <a:t> связь: география, биология - в материаловедении (знакомство с различными видами волокон и их происхождением); черчение, математика – при расчётах и построении чертежей; русский язык, литература -оформление сообщений и творческих проектов; технология - при выполнении эскизов изделий, музыка - как эмоциональный фон и как мотив творческой деятельности учащихся.</a:t>
            </a:r>
            <a:endParaRPr lang="ru-RU" sz="1600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Инструктаж по выполнению и построению чертежей конструкций, ознакомление с видами волокон, типами и видами бумаги, правилами и особенностями работы с ними. Использование демонстрационного материала.</a:t>
            </a:r>
            <a:endParaRPr lang="ru-RU" sz="1600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Умение пользоваться технологической картой, оформление сообщений и творческих проектов. Выполнение эскизов изделия, исследовательская работа по выбору художественных материалов и  техники для задуманного или предложенного для работы.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Пример технологической карты</a:t>
            </a:r>
            <a:r>
              <a:rPr lang="ru-RU" sz="1600" b="1" i="1" dirty="0" smtClean="0">
                <a:solidFill>
                  <a:srgbClr val="7030A0"/>
                </a:solidFill>
              </a:rPr>
              <a:t> «Этапы рисования. Бабочка».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7429520" cy="582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845" y="357166"/>
            <a:ext cx="8044941" cy="5786478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7166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28604"/>
            <a:ext cx="76866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307902"/>
            <a:ext cx="8001056" cy="59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176742"/>
            <a:ext cx="8143932" cy="61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214290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214290"/>
            <a:ext cx="7715304" cy="62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357982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Компетенция</a:t>
            </a:r>
            <a:r>
              <a:rPr lang="ru-RU" sz="1600" i="1" smtClean="0">
                <a:solidFill>
                  <a:srgbClr val="7030A0"/>
                </a:solidFill>
              </a:rPr>
              <a:t>:  </a:t>
            </a:r>
          </a:p>
          <a:p>
            <a:pPr>
              <a:buNone/>
            </a:pPr>
            <a:r>
              <a:rPr lang="ru-RU" sz="1600" i="1" smtClean="0">
                <a:solidFill>
                  <a:srgbClr val="0070C0"/>
                </a:solidFill>
              </a:rPr>
              <a:t>Здоровьесберегающие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Знать и применять правила личной гигиены, уметь заботиться о собственном здоровье, личной безопасности, владеть способами оказания первой медицинской помощи, воспитание экологической культуры.</a:t>
            </a:r>
            <a:endParaRPr lang="ru-RU" sz="1600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Инструктаж по технике безопасности.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Воспитание экологической культуры, проведение физкультминуток.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Соблюдение норм экологического поведения, охраны здоровья – своего и окружающих, Соблюдение правил личной гигиены, правил техники безопасности на уроках ИЗО.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Например, в 7 классе в разделе «Сюжет и содержание» в  теме «Защита окружающей среды».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00174"/>
            <a:ext cx="7632700" cy="4464050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 Понятия «компетенция» и «компетентность» отличаются от традиционных понятий ЗУН.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	Отличие понятия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«компетенция»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состоит в том, что она предполагает взаимосвязанные качества личности (ЗУН+ способы деятельности) по отношению к определенному кругу предметов, а также направленность личности (мотивацию, ценностные ориентиры), гибкость мышления, самостоятельность, волевые качества.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2000" b="1" i="1" u="sng" dirty="0" smtClean="0">
                <a:solidFill>
                  <a:srgbClr val="7030A0"/>
                </a:solidFill>
              </a:rPr>
              <a:t>«Компетентность»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– это владение, обладание человеком соответствующей компетенцией, включающей его личное отношение к ней и предмету деятельности. </a:t>
            </a:r>
          </a:p>
          <a:p>
            <a:pPr>
              <a:lnSpc>
                <a:spcPct val="90000"/>
              </a:lnSpc>
            </a:pPr>
            <a:endParaRPr lang="uk-UA" sz="2000" dirty="0"/>
          </a:p>
        </p:txBody>
      </p:sp>
      <p:sp>
        <p:nvSpPr>
          <p:cNvPr id="5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571625" y="785813"/>
            <a:ext cx="6553200" cy="50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 такое "компетенция" и "компетентность"?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1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14290"/>
            <a:ext cx="8001056" cy="6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643812" cy="395922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Формирование компетенций </a:t>
            </a:r>
            <a:r>
              <a:rPr lang="ru-RU" sz="2000" dirty="0" smtClean="0">
                <a:solidFill>
                  <a:srgbClr val="0070C0"/>
                </a:solidFill>
              </a:rPr>
              <a:t>невозможно без положительной мотивации обучения, поэтому важнейшей задачей для учителя является создание системы формирования мотивации учения на уроках и во внеклассной работе по ИЗО, формирование положительной мотивации обучения, конструирование мотивационного процесса, как основы усвоения содержания художественно-эстетического образования.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Для реализации </a:t>
            </a:r>
            <a:r>
              <a:rPr lang="ru-RU" sz="2000" b="1" dirty="0" err="1" smtClean="0">
                <a:solidFill>
                  <a:srgbClr val="0070C0"/>
                </a:solidFill>
              </a:rPr>
              <a:t>компетентностного</a:t>
            </a:r>
            <a:r>
              <a:rPr lang="ru-RU" sz="2000" b="1" dirty="0" smtClean="0">
                <a:solidFill>
                  <a:srgbClr val="0070C0"/>
                </a:solidFill>
              </a:rPr>
              <a:t> подхода </a:t>
            </a:r>
            <a:r>
              <a:rPr lang="ru-RU" sz="2000" dirty="0" smtClean="0">
                <a:solidFill>
                  <a:srgbClr val="0070C0"/>
                </a:solidFill>
              </a:rPr>
              <a:t>важно учитывать, что компетентности формируются не только в школе, но и под воздействием семьи, друзей, политики, религии, культуры, т.е. реализация </a:t>
            </a:r>
            <a:r>
              <a:rPr lang="ru-RU" sz="2000" dirty="0" err="1" smtClean="0">
                <a:solidFill>
                  <a:srgbClr val="0070C0"/>
                </a:solidFill>
              </a:rPr>
              <a:t>компетентностного</a:t>
            </a:r>
            <a:r>
              <a:rPr lang="ru-RU" sz="2000" dirty="0" smtClean="0">
                <a:solidFill>
                  <a:srgbClr val="0070C0"/>
                </a:solidFill>
              </a:rPr>
              <a:t> подхода зависит от всей образовательно-культурной ситуации, в которой живёт и развивается школьник.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962926" cy="3436955"/>
          </a:xfrm>
        </p:spPr>
        <p:txBody>
          <a:bodyPr/>
          <a:lstStyle/>
          <a:p>
            <a:pPr algn="just">
              <a:buFontTx/>
              <a:buAutoNum type="arabicParenR"/>
              <a:tabLst>
                <a:tab pos="457200" algn="l"/>
              </a:tabLst>
            </a:pPr>
            <a:r>
              <a:rPr lang="ru-RU" sz="1800" b="1" i="1" u="sng" dirty="0" smtClean="0">
                <a:solidFill>
                  <a:srgbClr val="7030A0"/>
                </a:solidFill>
              </a:rPr>
              <a:t>ключевые </a:t>
            </a:r>
            <a:r>
              <a:rPr lang="ru-RU" sz="1800" b="1" i="1" dirty="0" smtClean="0">
                <a:solidFill>
                  <a:srgbClr val="0070C0"/>
                </a:solidFill>
              </a:rPr>
              <a:t>– определяющие компетенции, соответствующие условиям реализации, которые являются универсальными;</a:t>
            </a:r>
          </a:p>
          <a:p>
            <a:pPr algn="just">
              <a:buFontTx/>
              <a:buAutoNum type="arabicParenR"/>
              <a:tabLst>
                <a:tab pos="457200" algn="l"/>
              </a:tabLst>
            </a:pPr>
            <a:endParaRPr lang="ru-RU" sz="1800" b="1" i="1" u="sng" dirty="0" smtClean="0">
              <a:solidFill>
                <a:srgbClr val="0070C0"/>
              </a:solidFill>
            </a:endParaRPr>
          </a:p>
          <a:p>
            <a:pPr algn="just">
              <a:buFontTx/>
              <a:buAutoNum type="arabicParenR"/>
              <a:tabLst>
                <a:tab pos="457200" algn="l"/>
              </a:tabLst>
            </a:pPr>
            <a:r>
              <a:rPr lang="ru-RU" sz="1800" b="1" i="1" u="sng" dirty="0" err="1" smtClean="0">
                <a:solidFill>
                  <a:srgbClr val="7030A0"/>
                </a:solidFill>
              </a:rPr>
              <a:t>межпредметные</a:t>
            </a:r>
            <a:r>
              <a:rPr lang="ru-RU" sz="1800" b="1" i="1" dirty="0" smtClean="0">
                <a:solidFill>
                  <a:srgbClr val="0070C0"/>
                </a:solidFill>
              </a:rPr>
              <a:t> – относящиеся к определенному кругу учебных предметов и образовательных областей;</a:t>
            </a:r>
          </a:p>
          <a:p>
            <a:pPr algn="just">
              <a:buFontTx/>
              <a:buAutoNum type="arabicParenR"/>
              <a:tabLst>
                <a:tab pos="457200" algn="l"/>
              </a:tabLst>
            </a:pPr>
            <a:endParaRPr lang="ru-RU" sz="1800" b="1" i="1" u="sng" dirty="0" smtClean="0">
              <a:solidFill>
                <a:srgbClr val="0070C0"/>
              </a:solidFill>
            </a:endParaRPr>
          </a:p>
          <a:p>
            <a:pPr algn="just">
              <a:buFontTx/>
              <a:buAutoNum type="arabicParenR"/>
              <a:tabLst>
                <a:tab pos="457200" algn="l"/>
              </a:tabLst>
            </a:pPr>
            <a:r>
              <a:rPr lang="ru-RU" sz="1800" b="1" i="1" u="sng" dirty="0" smtClean="0">
                <a:solidFill>
                  <a:srgbClr val="7030A0"/>
                </a:solidFill>
              </a:rPr>
              <a:t>предметные</a:t>
            </a:r>
            <a:r>
              <a:rPr lang="ru-RU" sz="1800" b="1" i="1" dirty="0" smtClean="0">
                <a:solidFill>
                  <a:srgbClr val="7030A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– формирующиеся в рамках конкретных учебных </a:t>
            </a:r>
            <a:r>
              <a:rPr lang="ru-RU" sz="1600" b="1" i="1" dirty="0" smtClean="0">
                <a:solidFill>
                  <a:srgbClr val="0070C0"/>
                </a:solidFill>
              </a:rPr>
              <a:t>предметов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500166" y="857232"/>
            <a:ext cx="6553200" cy="50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Типология образовательных компетенций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357167"/>
            <a:ext cx="7643812" cy="6094434"/>
          </a:xfrm>
        </p:spPr>
        <p:txBody>
          <a:bodyPr/>
          <a:lstStyle/>
          <a:p>
            <a:pPr algn="ctr">
              <a:buNone/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7030A0"/>
                </a:solidFill>
              </a:rPr>
              <a:t>Какой же набор действий позволяет нам судить о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сформированности</a:t>
            </a:r>
            <a:r>
              <a:rPr lang="ru-RU" sz="1600" b="1" i="1" dirty="0" smtClean="0">
                <a:solidFill>
                  <a:srgbClr val="7030A0"/>
                </a:solidFill>
              </a:rPr>
              <a:t> ключевых компетенций? Можно выделить следующие действия: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Изучать: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извлекать пользу из опыта;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организовывать взаимосвязь своих знаний и упорядочивать их;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организовывать собственные приёмы обучения;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решать проблемы;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самостоятельно заниматься своим обучением.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Искать: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запрашивать различные базы данных;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опрашивать окружение;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получать информацию;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работать с документами и классифицировать их.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Думать: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организовывать связи прошлых и настоящих событий;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критически относиться к тому или иному явлению;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умение противостоять трудностям;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занимать позицию в дискуссиях и иметь собственное мнение;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оценивать социальные привычки, связанные со здоровьем,     потреблением и окружающей средой;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оценивать произведения искусства и литературы.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643812" cy="5857916"/>
          </a:xfrm>
        </p:spPr>
        <p:txBody>
          <a:bodyPr/>
          <a:lstStyle/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Сотрудничать: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работать и сотрудничать в группе;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принимать решения;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улаживать разногласия и конфликты;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договариваться;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разрабатывать и выполнять контракты.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Приниматься за дело:</a:t>
            </a:r>
            <a:r>
              <a:rPr lang="ru-RU" sz="1400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включаться в проект;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нести ответственность за порученное дело;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войти в группу или в коллектив и внести свой вклад в общее дело;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доказать солидарность с коллективом;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организовать свою работу;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пользоваться вычислительными и моделирующими приборами.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7030A0"/>
                </a:solidFill>
              </a:rPr>
              <a:t>Адаптироваться: 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уметь использовать новые технологии информации и коммуникации;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доказать гибкость к изменениям;</a:t>
            </a: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70C0"/>
                </a:solidFill>
              </a:rPr>
              <a:t> стойкость перед трудностями.</a:t>
            </a:r>
          </a:p>
          <a:p>
            <a:pPr>
              <a:tabLst>
                <a:tab pos="457200" algn="l"/>
              </a:tabLst>
            </a:pPr>
            <a:endParaRPr lang="ru-RU" sz="1400" b="1" i="1" dirty="0" smtClean="0"/>
          </a:p>
          <a:p>
            <a:pPr algn="just">
              <a:buNone/>
              <a:tabLst>
                <a:tab pos="457200" algn="l"/>
              </a:tabLst>
            </a:pPr>
            <a:r>
              <a:rPr lang="ru-RU" sz="1400" b="1" i="1" dirty="0" smtClean="0"/>
              <a:t>	</a:t>
            </a:r>
            <a:r>
              <a:rPr lang="ru-RU" sz="1400" b="1" i="1" dirty="0" smtClean="0">
                <a:solidFill>
                  <a:srgbClr val="6600CC"/>
                </a:solidFill>
              </a:rPr>
              <a:t>Чем более полно представлен набор умений индивида в соответствии с предложенным списком, тем увереннее можно заключить, что у него сформированы ключевые компетенции.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643812" cy="4786346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Компетентностный</a:t>
            </a:r>
            <a:r>
              <a:rPr lang="ru-RU" sz="1800" b="1" i="1" dirty="0" smtClean="0">
                <a:solidFill>
                  <a:srgbClr val="7030A0"/>
                </a:solidFill>
              </a:rPr>
              <a:t> подход на уроках ИЗО </a:t>
            </a:r>
            <a:r>
              <a:rPr lang="ru-RU" sz="1800" b="1" i="1" dirty="0" smtClean="0">
                <a:solidFill>
                  <a:srgbClr val="0070C0"/>
                </a:solidFill>
              </a:rPr>
              <a:t>заключается  прежде всего в формировании системы универсальных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ЗУН-ов</a:t>
            </a:r>
            <a:r>
              <a:rPr lang="ru-RU" sz="1800" b="1" i="1" dirty="0" smtClean="0">
                <a:solidFill>
                  <a:srgbClr val="0070C0"/>
                </a:solidFill>
              </a:rPr>
              <a:t>, который осуществляется через личностно-ориентированный подход к учащимся и приоритетное направление в работе, а именно, практико-прикладное, т. е. ученик должен знать как выполнить работу и как в дальнейшем практически использовать либо это знание, либо результат.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Суть этого подхода </a:t>
            </a:r>
            <a:r>
              <a:rPr lang="ru-RU" sz="1800" b="1" i="1" dirty="0" smtClean="0">
                <a:solidFill>
                  <a:srgbClr val="0070C0"/>
                </a:solidFill>
              </a:rPr>
              <a:t>в приоритете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внепредметных</a:t>
            </a:r>
            <a:r>
              <a:rPr lang="ru-RU" sz="1800" b="1" i="1" dirty="0" smtClean="0">
                <a:solidFill>
                  <a:srgbClr val="0070C0"/>
                </a:solidFill>
              </a:rPr>
              <a:t>, личностно значимых знаний и умений над предметными знаниями, а опыт российских реформ показал, что наиболее социально адаптированными оказались люди, обладающие не суммой академических знаний, а совокупностью личностных качеств: инициативности, предприимчивости, творческого подхода к делу, умения принимать самостоятельные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IN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786190"/>
            <a:ext cx="3943350" cy="2619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8555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Рассмотрим как формируются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ключевые компетенции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на уроках изобразительного искусства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57166"/>
            <a:ext cx="6985000" cy="6094434"/>
          </a:xfrm>
        </p:spPr>
        <p:txBody>
          <a:bodyPr/>
          <a:lstStyle/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Компетенция: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Коммуникативная</a:t>
            </a: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Характеристика компетенции: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Поведение в обществе, этикет, национальные традиции.</a:t>
            </a: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Формирование компетенции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Учителем :</a:t>
            </a:r>
            <a:r>
              <a:rPr lang="ru-RU" sz="16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Работа по формированию навыков на теоретических и практических занятиях. Руководство во время работ и  практических занятиях в группах.</a:t>
            </a:r>
          </a:p>
          <a:p>
            <a:pPr>
              <a:buNone/>
            </a:pPr>
            <a:r>
              <a:rPr lang="ru-RU" sz="1600" i="1" u="sng" dirty="0" smtClean="0">
                <a:solidFill>
                  <a:srgbClr val="7030A0"/>
                </a:solidFill>
              </a:rPr>
              <a:t>Учеником 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  <a:endParaRPr lang="ru-RU" sz="16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Сообщения по  выбранной теме, использование знаний в рисунке при выполнении творческой работы.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Например, цикл уроков в разделе «Каждый народ художник», в которой ученик узнаёт</a:t>
            </a:r>
            <a:r>
              <a:rPr lang="ru-RU" sz="1600" b="1" dirty="0" smtClean="0">
                <a:solidFill>
                  <a:srgbClr val="7030A0"/>
                </a:solidFill>
              </a:rPr>
              <a:t> особенности национальной культуры народа (поведение, обычаи, особенности общения и т. д.) и отображение их в художественных произведениях.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u="sng" dirty="0" smtClean="0">
                <a:solidFill>
                  <a:srgbClr val="0070C0"/>
                </a:solidFill>
              </a:rPr>
              <a:t>Работа в группах: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Распределение  обязанностей в группах, оценка друг друга и самооценка, приобретение навыка коллективного творчества.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Например, в 6 классе в теме «Конструирование и понятие формы. Замок зимы», когда этапу выполнения коллективной композиции предшествует индивидуальная работа и  работа в группах.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68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учащихся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7336" y="1939705"/>
          <a:ext cx="6109328" cy="2978590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978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7929618" cy="5797432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00042"/>
            <a:ext cx="7143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166</TotalTime>
  <Words>1340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krasivo</vt:lpstr>
      <vt:lpstr>Формирование ключевых компетенций  на уроке ИЗО </vt:lpstr>
      <vt:lpstr>Что такое "компетенция" и "компетентность"?</vt:lpstr>
      <vt:lpstr>Типология образовательных компетенций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presenation</dc:title>
  <dc:creator>Admin</dc:creator>
  <cp:lastModifiedBy>Admin</cp:lastModifiedBy>
  <cp:revision>20</cp:revision>
  <dcterms:created xsi:type="dcterms:W3CDTF">2011-10-16T06:11:22Z</dcterms:created>
  <dcterms:modified xsi:type="dcterms:W3CDTF">2013-06-08T12:31:17Z</dcterms:modified>
</cp:coreProperties>
</file>