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305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МБОУ СОШ № 23 г. Гуково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7704856" cy="160043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«Творческое служение искусству»</a:t>
            </a:r>
          </a:p>
          <a:p>
            <a:pPr algn="ctr"/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Николай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Никанорович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Дубовской</a:t>
            </a:r>
            <a:endParaRPr lang="ru-RU" sz="2800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(1859 – 1918)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714752"/>
            <a:ext cx="5308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Выполнила учитель ИЗО</a:t>
            </a:r>
            <a:endParaRPr lang="ru-RU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Золотарева Екатерина Константиновна</a:t>
            </a:r>
            <a:endParaRPr lang="ru-RU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МОЁ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259632" y="3356992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6309320"/>
            <a:ext cx="20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Январь 2013 год.</a:t>
            </a:r>
            <a:endParaRPr lang="ru-RU" dirty="0"/>
          </a:p>
        </p:txBody>
      </p:sp>
      <p:pic>
        <p:nvPicPr>
          <p:cNvPr id="9" name="Рисунок 8" descr="0_4728d_148ca057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5" t="12766" r="1408" b="4255"/>
          <a:stretch>
            <a:fillRect/>
          </a:stretch>
        </p:blipFill>
        <p:spPr>
          <a:xfrm rot="21014941">
            <a:off x="5361106" y="4636824"/>
            <a:ext cx="3352375" cy="195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ДЛЯ ПРЕЗЕНТАЦИ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52528" cy="28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2664544"/>
            <a:ext cx="8712967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Картина «Притихло» (1890, ГРМ, ГТГ (авторская копия)),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отмеченная Большой серебряной медалью на Всемирной выставке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Париже в 1900 году — шедевр русской пейзажной живописи.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Положила начало разрабатываемому Н. Н. Дубовским «пейзажа настроения».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известная и этапная картина художника,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поставившая его имя в ряд самых известных русских пейзажистов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«Настроение от природы мы, пожалуй, умеем передавать, скорее мы наделяем природу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своими проживаниями, подходим к ней от субъективного, но такой захват от самой природы,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«Притихло»", где чувствуешь не автора, а самую стихию, передать не всякий сможет».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— И. И. Левитан (1860-1900), один из лучших русских пейзажистов,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картине Н. Н. Дубовского «Притихло»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«Среди лучших произведений мировой живописи найдётся немного полотен,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которых с такой законченностью, с такой поистине классической ясностью выражено то,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принято называть настроением. Это действительно картина в полном смысле этого слова».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— В.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Бакшеев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(1862-1958), старейший русский пейзажист,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картине Н. Н. Дубовского «Притихло»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11\Desktop\ДЛЯ ПРЕЗЕНТАЦИ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995323" cy="364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22108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Картина «На Волге» (1892, ГТГ)</a:t>
            </a:r>
          </a:p>
          <a:p>
            <a:pPr algn="ctr"/>
            <a:r>
              <a:rPr lang="ru-RU" dirty="0" smtClean="0"/>
              <a:t> являет собой пример изящной живописи Н. Н. Дубовского, </a:t>
            </a:r>
          </a:p>
          <a:p>
            <a:pPr algn="ctr"/>
            <a:r>
              <a:rPr lang="ru-RU" dirty="0" smtClean="0"/>
              <a:t>где бледные сиреневые и золотистые цвета создают равновесие чувств, а огромные светлые пространства рождают </a:t>
            </a:r>
          </a:p>
          <a:p>
            <a:pPr algn="ctr"/>
            <a:r>
              <a:rPr lang="ru-RU" dirty="0" smtClean="0"/>
              <a:t>«впечатление простора и необычайного покоя, словно остановившегося времени»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1\Desktop\ДЛЯ ПРЕЗЕНТАЦИИ\1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42940" cy="32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Полотно «Водопад </a:t>
            </a:r>
            <a:r>
              <a:rPr lang="ru-RU" dirty="0" err="1" smtClean="0"/>
              <a:t>Иматра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(1894, Севастопольский художественный музей имени М. П. </a:t>
            </a:r>
            <a:r>
              <a:rPr lang="ru-RU" dirty="0" err="1" smtClean="0"/>
              <a:t>Крошицкого</a:t>
            </a:r>
            <a:r>
              <a:rPr lang="ru-RU" dirty="0" smtClean="0"/>
              <a:t>) написано художником после его поездки к наиболее посещаемой состоятельными петербуржцами и одной из главных природных достопримечательностей Финляндии тех лет.</a:t>
            </a:r>
          </a:p>
          <a:p>
            <a:r>
              <a:rPr lang="ru-RU" dirty="0" smtClean="0"/>
              <a:t>Содержание, передача дыхания жизни и великолепия природы, связь с ней — вот что дорого для Н. Н. Дубовского и к чему он стремится в своём творчестве.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«Ураган в степи» </a:t>
            </a:r>
          </a:p>
          <a:p>
            <a:r>
              <a:rPr lang="ru-RU" dirty="0" smtClean="0"/>
              <a:t>(1890, </a:t>
            </a:r>
            <a:r>
              <a:rPr lang="ru-RU" dirty="0" err="1" smtClean="0"/>
              <a:t>Новочеркасский</a:t>
            </a:r>
            <a:r>
              <a:rPr lang="ru-RU" dirty="0" smtClean="0"/>
              <a:t> музей </a:t>
            </a:r>
          </a:p>
          <a:p>
            <a:r>
              <a:rPr lang="ru-RU" dirty="0" smtClean="0"/>
              <a:t>истории Донского казачества).</a:t>
            </a:r>
          </a:p>
          <a:p>
            <a:r>
              <a:rPr lang="ru-RU" dirty="0" smtClean="0"/>
              <a:t> Сюжет в картине отчётливо </a:t>
            </a:r>
          </a:p>
          <a:p>
            <a:r>
              <a:rPr lang="ru-RU" dirty="0" smtClean="0"/>
              <a:t>отражает не только привязанность художника к малой родине, к природе Донской земли, но и усиление его влечения к романтическим </a:t>
            </a:r>
          </a:p>
          <a:p>
            <a:r>
              <a:rPr lang="ru-RU" dirty="0" smtClean="0"/>
              <a:t>Тенденциям.</a:t>
            </a:r>
            <a:endParaRPr lang="ru-RU" dirty="0"/>
          </a:p>
        </p:txBody>
      </p:sp>
      <p:pic>
        <p:nvPicPr>
          <p:cNvPr id="24579" name="Picture 3" descr="C:\Users\111\Desktop\ДЛЯ ПРЕЗЕНТАЦИИ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14" y="3933056"/>
            <a:ext cx="500778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1\Desktop\ДЛЯ ПРЕЗЕНТАЦИ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96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717032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1911 г. на Всемирной выставке в Риме в отделе русской живописи </a:t>
            </a:r>
          </a:p>
          <a:p>
            <a:pPr algn="ctr"/>
            <a:r>
              <a:rPr lang="ru-RU" dirty="0" smtClean="0"/>
              <a:t>Н. Н. </a:t>
            </a:r>
            <a:r>
              <a:rPr lang="ru-RU" dirty="0" err="1" smtClean="0"/>
              <a:t>Дубовской</a:t>
            </a:r>
            <a:r>
              <a:rPr lang="ru-RU" dirty="0" smtClean="0"/>
              <a:t> представил свою картину «Родина» </a:t>
            </a:r>
          </a:p>
          <a:p>
            <a:pPr algn="ctr"/>
            <a:r>
              <a:rPr lang="ru-RU" dirty="0" smtClean="0"/>
              <a:t>(1904, Омский областной музей изобразительных искусств </a:t>
            </a:r>
          </a:p>
          <a:p>
            <a:pPr algn="ctr"/>
            <a:r>
              <a:rPr lang="ru-RU" dirty="0" smtClean="0"/>
              <a:t>имени М. А. Врубеля), написанная под влиянием полотна А. Васнецова «Родина» (1886). Мотиву природы художник пытается придать национально-романтический оттенок. Под кистью художника он получает поистине эпическое звучание, близкое представлению «передвижников» о мощи и богатырской силе России. Былинная широта и размах работы вызвали искреннее восхищение у И. Е. Репина, назвавшего её «лучшим пейзажем выставки…оригинальной, живой и красивейшей картиной»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0"/>
            <a:ext cx="5148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«Неаполь». </a:t>
            </a:r>
          </a:p>
          <a:p>
            <a:r>
              <a:rPr lang="ru-RU" dirty="0" smtClean="0"/>
              <a:t>(Конец 1890-х гг., Рязанский государственный областной художественный музей им. И. </a:t>
            </a:r>
            <a:r>
              <a:rPr lang="ru-RU" dirty="0" err="1" smtClean="0"/>
              <a:t>П.Пожалостина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  Восхищение, которое испытал Н. Н. </a:t>
            </a:r>
            <a:r>
              <a:rPr lang="ru-RU" dirty="0" err="1" smtClean="0"/>
              <a:t>Дубовской</a:t>
            </a:r>
            <a:r>
              <a:rPr lang="ru-RU" dirty="0" smtClean="0"/>
              <a:t> от посещения и знакомства с солнечным южным Неаполем, лежащего между одним из красивейших заливов Италии и постоянно дымящимся Везувием, он мастерски запечатлел в импрессионисткой манере на полотне.</a:t>
            </a:r>
            <a:endParaRPr lang="ru-RU" dirty="0"/>
          </a:p>
        </p:txBody>
      </p:sp>
      <p:pic>
        <p:nvPicPr>
          <p:cNvPr id="26626" name="Picture 2" descr="C:\Users\111\Desktop\ДЛЯ ПРЕЗЕНТАЦИ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995936" cy="347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«Бретань. Дюны» (1898).</a:t>
            </a:r>
          </a:p>
          <a:p>
            <a:r>
              <a:rPr lang="ru-RU" dirty="0" smtClean="0"/>
              <a:t> Картина написана Н. Н. Дубовским после его знакомства с живописным и одновременно суровым западным побережьем Франции, для которого характерны безбрежные просторы, скалы, бесконечные гряды дюн со стороны Атлантики.</a:t>
            </a:r>
            <a:endParaRPr lang="ru-RU" dirty="0"/>
          </a:p>
        </p:txBody>
      </p:sp>
      <p:pic>
        <p:nvPicPr>
          <p:cNvPr id="26627" name="Picture 3" descr="C:\Users\111\Desktop\ДЛЯ ПРЕЗЕНТАЦИ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0080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11\Desktop\ДЛЯ ПРЕЗЕНТАЦИ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4755"/>
            <a:ext cx="4032447" cy="302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Картина «Сумерки» </a:t>
            </a:r>
          </a:p>
          <a:p>
            <a:pPr algn="ctr"/>
            <a:r>
              <a:rPr lang="ru-RU" dirty="0" smtClean="0"/>
              <a:t>(1909, частная коллекция). </a:t>
            </a:r>
          </a:p>
          <a:p>
            <a:pPr algn="ctr"/>
            <a:r>
              <a:rPr lang="ru-RU" dirty="0" smtClean="0"/>
              <a:t>Пример передачи Н. Н. Дубовским «пейзажа настроения» 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Зрителя притягивает не конкретный мотив или детали картины, а способ передачи состояния засыпающей природы.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«Лопухи». </a:t>
            </a:r>
          </a:p>
          <a:p>
            <a:pPr algn="ctr"/>
            <a:r>
              <a:rPr lang="ru-RU" dirty="0" smtClean="0"/>
              <a:t>(1885, частное собрание). </a:t>
            </a:r>
          </a:p>
          <a:p>
            <a:pPr algn="ctr"/>
            <a:r>
              <a:rPr lang="ru-RU" dirty="0" smtClean="0"/>
              <a:t>Ранняя работа Н. Н. Дубовского, </a:t>
            </a:r>
          </a:p>
          <a:p>
            <a:pPr algn="ctr"/>
            <a:r>
              <a:rPr lang="ru-RU" dirty="0" smtClean="0"/>
              <a:t>в которой художника завораживает интенсивный </a:t>
            </a:r>
            <a:r>
              <a:rPr lang="ru-RU" dirty="0" err="1" smtClean="0"/>
              <a:t>моноцвет</a:t>
            </a:r>
            <a:r>
              <a:rPr lang="ru-RU" dirty="0" smtClean="0"/>
              <a:t>, в данном случае — зелёный, который, однако, ещё у него не разложен на множество </a:t>
            </a:r>
            <a:r>
              <a:rPr lang="ru-RU" dirty="0" err="1" smtClean="0"/>
              <a:t>цвето</a:t>
            </a:r>
            <a:r>
              <a:rPr lang="ru-RU" dirty="0" smtClean="0"/>
              <a:t>- и </a:t>
            </a:r>
            <a:r>
              <a:rPr lang="ru-RU" dirty="0" err="1" smtClean="0"/>
              <a:t>световоздушых</a:t>
            </a:r>
            <a:r>
              <a:rPr lang="ru-RU" dirty="0" smtClean="0"/>
              <a:t> гамм и оттенков.</a:t>
            </a:r>
            <a:endParaRPr lang="ru-RU" dirty="0"/>
          </a:p>
        </p:txBody>
      </p:sp>
      <p:pic>
        <p:nvPicPr>
          <p:cNvPr id="27651" name="Picture 3" descr="C:\Users\111\Desktop\ДЛЯ ПРЕЗЕНТАЦИИ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707" y="260648"/>
            <a:ext cx="444436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111\Desktop\ДЛЯ ПРЕЗЕНТАЦИИ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204102" cy="42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C:\Users\111\Desktop\ДЛЯ ПРЕЗЕНТАЦИ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131840" cy="416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«На Екатерининском канале летом». (1905, Государственный Русский музей). Картина со сходным сюжетом, разительно отличающаяся по живописной манере и написанная спустя два года.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«Наводнение на Екатерининском канале». </a:t>
            </a:r>
          </a:p>
          <a:p>
            <a:pPr algn="ctr"/>
            <a:r>
              <a:rPr lang="ru-RU" dirty="0" smtClean="0"/>
              <a:t>(1903, Ярославский художественный музей)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11\Desktop\ДЛЯ ПРЕЗЕНТАЦИИ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314800" cy="393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429309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«Деревня в горах». (1911, частное собрание)</a:t>
            </a:r>
          </a:p>
          <a:p>
            <a:pPr algn="ctr"/>
            <a:r>
              <a:rPr lang="ru-RU" dirty="0" smtClean="0"/>
              <a:t> Художник не копирует ландшафт и строения, он старается их толковать и найти общий результат в многообразии линий и красок, которые зритель воспринимает как целостный предмет. Особо необходимо отметить свет, который у мастера стал равноправным сюжету и превратился из компонента изображения в предмет изображения.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1\Desktop\ДЛЯ ПРЕЗЕНТАЦИ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68256" cy="40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Группа «передвижников»: стоят (слева направо) — А. К. </a:t>
            </a:r>
            <a:r>
              <a:rPr lang="ru-RU" dirty="0" err="1" smtClean="0"/>
              <a:t>Беггров</a:t>
            </a:r>
            <a:r>
              <a:rPr lang="ru-RU" dirty="0" smtClean="0"/>
              <a:t>, Н. Н. </a:t>
            </a:r>
            <a:r>
              <a:rPr lang="ru-RU" dirty="0" err="1" smtClean="0"/>
              <a:t>Дубовской</a:t>
            </a:r>
            <a:r>
              <a:rPr lang="ru-RU" dirty="0" smtClean="0"/>
              <a:t>, И. И. Шишкин, В. М. Максимов, П. А. Брюллов, Л. В. </a:t>
            </a:r>
            <a:r>
              <a:rPr lang="ru-RU" dirty="0" err="1" smtClean="0"/>
              <a:t>Позен</a:t>
            </a:r>
            <a:r>
              <a:rPr lang="ru-RU" dirty="0" smtClean="0"/>
              <a:t>, Н. А. Ярошенко, К. А. Савицкий, Н. В. </a:t>
            </a:r>
            <a:r>
              <a:rPr lang="ru-RU" dirty="0" err="1" smtClean="0"/>
              <a:t>Неврев</a:t>
            </a:r>
            <a:r>
              <a:rPr lang="ru-RU" dirty="0" smtClean="0"/>
              <a:t>, В. Е. Маковский, И. Е. Репин, Г. Г. Мясоедов; сидят (слева направо) — А. А. Киселёв, Е. Е. Волков, А. И. Куинджи, А. М. Васнецов, Н. Д. Кузнецов, К. В. </a:t>
            </a:r>
            <a:r>
              <a:rPr lang="ru-RU" dirty="0" err="1" smtClean="0"/>
              <a:t>Лемох</a:t>
            </a:r>
            <a:r>
              <a:rPr lang="ru-RU" dirty="0" smtClean="0"/>
              <a:t>, М. П. </a:t>
            </a:r>
            <a:r>
              <a:rPr lang="ru-RU" dirty="0" err="1" smtClean="0"/>
              <a:t>Клодт</a:t>
            </a:r>
            <a:r>
              <a:rPr lang="ru-RU" dirty="0" smtClean="0"/>
              <a:t>, И. М. Прянишников, Н. К. </a:t>
            </a:r>
            <a:r>
              <a:rPr lang="ru-RU" dirty="0" err="1" smtClean="0"/>
              <a:t>Бодаревский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Фотография, 1888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84984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Великий князь Владимир Александрович (1847—1909), брат Российского Императора. Президент Императорской Академии художеств (1876—1909), командующий войсками гвардии и Петербургского военного округа (1884—1905). Был истовым поклонником живописи и литературы, обладал несомненным художественным талантом. Он рисовал, интересовался балетом и первый финансировал заграничные балетные турне Дягилева.</a:t>
            </a:r>
          </a:p>
          <a:p>
            <a:r>
              <a:rPr lang="ru-RU" sz="1600" dirty="0" smtClean="0"/>
              <a:t> Фотография, ок.1890-е гг.</a:t>
            </a:r>
            <a:endParaRPr lang="ru-RU" sz="1600" dirty="0"/>
          </a:p>
        </p:txBody>
      </p:sp>
      <p:pic>
        <p:nvPicPr>
          <p:cNvPr id="31746" name="Picture 2" descr="C:\Users\111\Desktop\ДЛЯ ПРЕЗЕНТАЦИ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644130" cy="314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111\Desktop\ДЛЯ ПРЕЗЕНТАЦИИ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4719657" cy="299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400506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Совет Высшего художественного училища живописи, скульптуры и архитектуры (ВХУ) при Императорской Академии художеств. </a:t>
            </a:r>
          </a:p>
          <a:p>
            <a:r>
              <a:rPr lang="ru-RU" sz="1600" dirty="0" smtClean="0"/>
              <a:t>Н. Н. </a:t>
            </a:r>
            <a:r>
              <a:rPr lang="ru-RU" sz="1600" dirty="0" err="1" smtClean="0"/>
              <a:t>Дубовской</a:t>
            </a:r>
            <a:r>
              <a:rPr lang="ru-RU" sz="1600" dirty="0" smtClean="0"/>
              <a:t> стоит четвёртый слева.</a:t>
            </a:r>
          </a:p>
          <a:p>
            <a:r>
              <a:rPr lang="ru-RU" sz="1600" dirty="0" smtClean="0"/>
              <a:t>Санкт-Петербург, 1913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ДЛЯ ПРЕЗЕНТАЦ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3147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43600" y="5229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Фотопортрет Дубовского Н.Н. </a:t>
            </a:r>
          </a:p>
          <a:p>
            <a:pPr algn="ctr"/>
            <a:r>
              <a:rPr lang="ru-RU" dirty="0" smtClean="0"/>
              <a:t>1885—1890 гг.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/>
              <a:t>     Имя </a:t>
            </a:r>
            <a:r>
              <a:rPr lang="ru-RU" b="1" dirty="0" smtClean="0"/>
              <a:t>Николая </a:t>
            </a:r>
            <a:r>
              <a:rPr lang="ru-RU" b="1" dirty="0" err="1" smtClean="0"/>
              <a:t>Никаноровича</a:t>
            </a:r>
            <a:r>
              <a:rPr lang="ru-RU" b="1" dirty="0" smtClean="0"/>
              <a:t> Дубовского (1859—1918) неотделимо от художественной жизни, истории Дона, русской пейзажной живописи конца XIX — начала XX веков. Он считал для себя обязательным широкий показ многообразных природных состояний и ландшафтов не только среднерусской полосы, но и Дона, Кавказа. Способность по-своему одухотворить видимый мир — характерная черта самобытной личности живописца. Он мастер самостоятельного творческого мышления, художник глубокой национальной темы, достигший в ее трактовке подлинной высоты. Искусство Н. Н. Дубовского имеет не только историко-культурное значение, оно актуально, т.к. реалистическая традиция жизнеспособна и в наши дни.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esktop\ДЛЯ ПРЕЗЕНТАЦИИ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511328" cy="346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486916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даче в </a:t>
            </a:r>
            <a:r>
              <a:rPr lang="ru-RU" dirty="0" err="1" smtClean="0"/>
              <a:t>Силламягях</a:t>
            </a:r>
            <a:r>
              <a:rPr lang="ru-RU" dirty="0" smtClean="0"/>
              <a:t> после игры в городки. Справа от Павлова — Н. Н. </a:t>
            </a:r>
            <a:r>
              <a:rPr lang="ru-RU" dirty="0" err="1" smtClean="0"/>
              <a:t>Дубовской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Фотография, </a:t>
            </a:r>
            <a:r>
              <a:rPr lang="ru-RU" dirty="0" err="1" smtClean="0"/>
              <a:t>ок</a:t>
            </a:r>
            <a:r>
              <a:rPr lang="ru-RU" dirty="0" smtClean="0"/>
              <a:t>. 1900—1910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11\Desktop\ДЛЯ ПРЕЗЕНТАЦИИ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296144" cy="2885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2068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Плакат, выпущенный по случаю открытия первой художественной выставки Мюнхенского Сецессиона 1898—1900 гг., символом которого стал профиль греческой богини Афины Паллады, одной из наиболее почитаемых богинь Древней Греции, богини мудрости, покровительницы искусств и ремёсел, городов и государств….</a:t>
            </a:r>
          </a:p>
          <a:p>
            <a:r>
              <a:rPr lang="ru-RU" sz="1600" dirty="0" smtClean="0"/>
              <a:t>Франц фон Штук (автор), Мюнхен, 1898</a:t>
            </a:r>
            <a:endParaRPr lang="ru-RU" sz="1600" dirty="0"/>
          </a:p>
        </p:txBody>
      </p:sp>
      <p:pic>
        <p:nvPicPr>
          <p:cNvPr id="32771" name="Picture 3" descr="C:\Users\111\Desktop\ДЛЯ ПРЕЗЕНТАЦИИ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2578224" cy="33267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Плакат поры Первой мировой войны, выпущенный по случаю проводимой Русским Красным Крестом предрождественской кампании по сбору пожертвований в пользу раненых на фронте. Москва, декабрь 1914.</a:t>
            </a:r>
          </a:p>
          <a:p>
            <a:r>
              <a:rPr lang="ru-RU" dirty="0" smtClean="0"/>
              <a:t> Россия, не сумев устоять перед искушением ввязаться в эту страшную и разрушительную войну, ввергла в её кровавый водоворот огромные массы людей, напрочь переломив не только их судьбы, но и свою собственную.</a:t>
            </a:r>
          </a:p>
          <a:p>
            <a:r>
              <a:rPr lang="ru-RU" dirty="0" smtClean="0"/>
              <a:t>Архипов А. Е. (1862—1930). </a:t>
            </a:r>
          </a:p>
          <a:p>
            <a:r>
              <a:rPr lang="ru-RU" dirty="0" smtClean="0"/>
              <a:t>Москва, артель «</a:t>
            </a:r>
            <a:r>
              <a:rPr lang="ru-RU" dirty="0" err="1" smtClean="0"/>
              <a:t>Хромолит</a:t>
            </a:r>
            <a:r>
              <a:rPr lang="ru-RU" dirty="0" smtClean="0"/>
              <a:t>», 1914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111\Desktop\ДЛЯ ПРЕЗЕНТАЦИИ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907805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501317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Бюст Н. Н. Дубовского в Художественном отделе Музея истории Донского казачества в Новочеркасске. </a:t>
            </a:r>
          </a:p>
          <a:p>
            <a:pPr algn="ctr"/>
            <a:r>
              <a:rPr lang="ru-RU" dirty="0" smtClean="0"/>
              <a:t>Работа скульптора В. А. Беклемишева (1861—1919)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11\Desktop\ДЛЯ ПРЕЗЕНТАЦИИ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11960" cy="285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Музей истории Донского казачества в Новочеркасске, где находится самая большая и полная в стране коллекция картин Н. Н. Дубовского.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09120"/>
            <a:ext cx="322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Фотография ТПХВ 1885 год.</a:t>
            </a:r>
            <a:endParaRPr lang="ru-RU" dirty="0"/>
          </a:p>
        </p:txBody>
      </p:sp>
      <p:pic>
        <p:nvPicPr>
          <p:cNvPr id="34819" name="Picture 3" descr="C:\Users\111\Desktop\ДЛЯ ПРЕЗЕНТАЦИИ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013" y="2924944"/>
            <a:ext cx="574198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11\Desktop\ДЛЯ ПРЕЗЕНТАЦИИ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2160240" cy="299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924944"/>
            <a:ext cx="421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. «Радуга».</a:t>
            </a:r>
          </a:p>
          <a:p>
            <a:pPr algn="ctr"/>
            <a:r>
              <a:rPr lang="ru-RU" sz="1400" dirty="0" smtClean="0"/>
              <a:t> (1892, </a:t>
            </a:r>
            <a:r>
              <a:rPr lang="ru-RU" sz="1400" dirty="0" err="1" smtClean="0"/>
              <a:t>Новочеркасский</a:t>
            </a:r>
            <a:r>
              <a:rPr lang="ru-RU" sz="1400" dirty="0" smtClean="0"/>
              <a:t> музей истории Донского казачества)</a:t>
            </a:r>
            <a:endParaRPr lang="ru-RU" sz="1400" dirty="0"/>
          </a:p>
        </p:txBody>
      </p:sp>
      <p:pic>
        <p:nvPicPr>
          <p:cNvPr id="35843" name="Picture 3" descr="C:\Users\111\Desktop\ДЛЯ ПРЕЗЕНТАЦИИ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0"/>
            <a:ext cx="197921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0112" y="2996952"/>
            <a:ext cx="2302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«Средиземное море». (?)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«Ладожское озеро».</a:t>
            </a:r>
          </a:p>
          <a:p>
            <a:pPr algn="ctr"/>
            <a:r>
              <a:rPr lang="ru-RU" sz="1400" dirty="0" smtClean="0"/>
              <a:t> (Конец 19 в., Государственный музей-заповедник «Ростовский кремль»)</a:t>
            </a:r>
            <a:endParaRPr lang="ru-RU" sz="1400" dirty="0"/>
          </a:p>
        </p:txBody>
      </p:sp>
      <p:pic>
        <p:nvPicPr>
          <p:cNvPr id="35844" name="Picture 4" descr="C:\Users\111\Desktop\ДЛЯ ПРЕЗЕНТАЦИИ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1794834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111\Desktop\ДЛЯ ПРЕЗЕНТАЦИИ\32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1982699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60932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«Вечереет».</a:t>
            </a:r>
          </a:p>
          <a:p>
            <a:pPr algn="ctr"/>
            <a:r>
              <a:rPr lang="ru-RU" sz="1400" dirty="0" smtClean="0"/>
              <a:t> (1916, частное собрание)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11\Desktop\ДЛЯ ПРЕЗЕНТАЦИИ\3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39708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856" y="1268760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«Морской пейзаж».</a:t>
            </a:r>
          </a:p>
          <a:p>
            <a:r>
              <a:rPr lang="ru-RU" dirty="0" smtClean="0"/>
              <a:t> (1916, Томский областной художественный музей)</a:t>
            </a:r>
            <a:endParaRPr lang="ru-RU" dirty="0"/>
          </a:p>
        </p:txBody>
      </p:sp>
      <p:pic>
        <p:nvPicPr>
          <p:cNvPr id="36867" name="Picture 3" descr="C:\Users\111\Desktop\ДЛЯ ПРЕЗЕНТАЦИИ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19"/>
            <a:ext cx="2736304" cy="363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797152"/>
            <a:ext cx="539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«Морской берег».</a:t>
            </a:r>
          </a:p>
          <a:p>
            <a:r>
              <a:rPr lang="ru-RU" dirty="0" smtClean="0"/>
              <a:t> (1917, Ярославский художественный музей)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56792"/>
            <a:ext cx="72219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ресурсы: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http://www.donvrem.dspl.ru/Files/article/m19/1/art.aspx?art_id=367</a:t>
            </a:r>
          </a:p>
        </p:txBody>
      </p:sp>
      <p:pic>
        <p:nvPicPr>
          <p:cNvPr id="5" name="Рисунок 4" descr="brush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18177">
            <a:off x="212399" y="3966958"/>
            <a:ext cx="2369498" cy="2085158"/>
          </a:xfrm>
          <a:prstGeom prst="rect">
            <a:avLst/>
          </a:prstGeom>
        </p:spPr>
      </p:pic>
      <p:pic>
        <p:nvPicPr>
          <p:cNvPr id="6" name="Рисунок 5" descr="карандаш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-72014"/>
            <a:ext cx="2915816" cy="2314846"/>
          </a:xfrm>
          <a:prstGeom prst="rect">
            <a:avLst/>
          </a:prstGeom>
        </p:spPr>
      </p:pic>
      <p:pic>
        <p:nvPicPr>
          <p:cNvPr id="7" name="Picture 3" descr="C:\Users\Катя\Desktop\Фото разные конк конференц\04_zs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994" y="3743320"/>
            <a:ext cx="2645006" cy="31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ДЛЯ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76001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Императорская Академия художеств на Васильевском острове в Санкт-Петербурге, где Н. Н. </a:t>
            </a:r>
            <a:r>
              <a:rPr lang="ru-RU" dirty="0" err="1" smtClean="0"/>
              <a:t>Дубовской</a:t>
            </a:r>
            <a:r>
              <a:rPr lang="ru-RU" dirty="0" smtClean="0"/>
              <a:t> учился и в последствии преподавал.    </a:t>
            </a:r>
          </a:p>
          <a:p>
            <a:endParaRPr lang="ru-RU" dirty="0" smtClean="0"/>
          </a:p>
          <a:p>
            <a:r>
              <a:rPr lang="ru-RU" dirty="0" smtClean="0"/>
              <a:t>    Здание Академии построено по распоряжению Екатерины II в 1764—1788 гг. по проекту архитекторов Ж. Б. </a:t>
            </a:r>
            <a:r>
              <a:rPr lang="ru-RU" dirty="0" err="1" smtClean="0"/>
              <a:t>Валлен-Деламота</a:t>
            </a:r>
            <a:r>
              <a:rPr lang="ru-RU" dirty="0" smtClean="0"/>
              <a:t> и А. Ф. </a:t>
            </a:r>
            <a:r>
              <a:rPr lang="ru-RU" dirty="0" err="1" smtClean="0"/>
              <a:t>Кокоринова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Фотография. 1912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ДЛЯ ПРЕЗЕНТАЦИ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957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725144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/>
              <a:t>    Вознесенский войсковой собор в Новочеркасске, главная достопримечательность родного </a:t>
            </a:r>
          </a:p>
          <a:p>
            <a:r>
              <a:rPr lang="ru-RU" sz="1600" smtClean="0"/>
              <a:t>города Н. Н. Дубовского.</a:t>
            </a:r>
          </a:p>
          <a:p>
            <a:endParaRPr lang="ru-RU" sz="1600" smtClean="0"/>
          </a:p>
          <a:p>
            <a:r>
              <a:rPr lang="ru-RU" sz="1600" smtClean="0"/>
              <a:t> Фотография. 1905 (ГПИБ)</a:t>
            </a:r>
            <a:endParaRPr lang="ru-RU" sz="16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23928" y="188640"/>
            <a:ext cx="530626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Н. 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Дубовской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получил известность и признание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России и Европе. Творческую активность, занятия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педагогикой он сочетал с большой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общественно-организаторской деятельностью.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Художник ставил перед собой высокие цели,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 которым неуклонно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шел и добивался — «быть полезным родине»,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«служить искусству, через него и обществу».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048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Наиболее полно творчество Дубовского представлено на родине художника, в Новочеркасске. Музей истории донского казачества согласно воле пейзажиста, имеет самое крупное собрание его произведений в стране: 85 живописных и графических работ (36 картин, 49 этюдов из них 19 графических). Здесь же находится и архив Дубовского: переписка с художниками, родными, правительственными учреждениями, документы, фотоматериалы разных лет.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Многочисленные картины, этюды, рисунки Н. Н. Дубовского конца 1870-х — 1900-х годов позволяют представить напряженную творческую жизнь пейзажиста, поиски и достижения этого одного из последних «могикан передвижничества ».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ДЛЯ ПРЕЗЕ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459" y="188640"/>
            <a:ext cx="4456541" cy="323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Киев.  Вид на Днепр со стороны памятника Владимиру Великому и Владимирской горки. </a:t>
            </a:r>
          </a:p>
          <a:p>
            <a:r>
              <a:rPr lang="ru-RU" dirty="0" smtClean="0"/>
              <a:t>Город, гостеприимно принявший Н. Н. Дубовского, давший ему возможность учиться, постигать военные науки и мужать, не бросая своего раннего увлечения — рисования.</a:t>
            </a:r>
          </a:p>
          <a:p>
            <a:endParaRPr lang="ru-RU" dirty="0" smtClean="0"/>
          </a:p>
          <a:p>
            <a:r>
              <a:rPr lang="ru-RU" dirty="0" smtClean="0"/>
              <a:t> Фотография. </a:t>
            </a:r>
            <a:r>
              <a:rPr lang="ru-RU" dirty="0" err="1" smtClean="0"/>
              <a:t>Ок</a:t>
            </a:r>
            <a:r>
              <a:rPr lang="ru-RU" dirty="0" smtClean="0"/>
              <a:t>. 1890—1900 гг.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 Путь Н. Н. Дубовского в искусстве был непрост, т.к. он происходил из старинного казачьего рода и ему первоначально была уготована судьба военного. 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Дубовской</a:t>
            </a:r>
            <a:r>
              <a:rPr lang="ru-RU" sz="1600" dirty="0" smtClean="0"/>
              <a:t> воспитывался сначала в Киевской Владимирской военной гимназии, в которой преподавал его дядя, полковник Аркадий Андреевич </a:t>
            </a:r>
            <a:r>
              <a:rPr lang="ru-RU" sz="1600" dirty="0" err="1" smtClean="0"/>
              <a:t>Дубовской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  <a:p>
            <a:r>
              <a:rPr lang="ru-RU" sz="1600" dirty="0" smtClean="0"/>
              <a:t>Намереваясь посвятить себя искусству, будущий художник выбывает из этого учебного заведения, «пройдя в оном с удовлетворительными успехами пять классов». </a:t>
            </a:r>
          </a:p>
          <a:p>
            <a:endParaRPr lang="ru-RU" sz="1600" dirty="0" smtClean="0"/>
          </a:p>
          <a:p>
            <a:r>
              <a:rPr lang="ru-RU" sz="1600" dirty="0" smtClean="0"/>
              <a:t>В 1877 году как стипендиат Войска Донского он поступает вольнослушателем в Императорскую Академию Художеств в мастерскую пейзажной живописи М. К. </a:t>
            </a:r>
            <a:r>
              <a:rPr lang="ru-RU" sz="1600" dirty="0" err="1" smtClean="0"/>
              <a:t>Клодта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ДЛЯ ПРЕЗЕНТАЦИ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00460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718679"/>
            <a:ext cx="3491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Здание Императорского </a:t>
            </a:r>
          </a:p>
          <a:p>
            <a:r>
              <a:rPr lang="ru-RU" dirty="0" smtClean="0"/>
              <a:t>Общества поощрения художеств </a:t>
            </a:r>
          </a:p>
          <a:p>
            <a:r>
              <a:rPr lang="ru-RU" dirty="0" smtClean="0"/>
              <a:t>на Большой Морской улице </a:t>
            </a:r>
          </a:p>
          <a:p>
            <a:r>
              <a:rPr lang="ru-RU" dirty="0" smtClean="0"/>
              <a:t>в Санкт-Петербурге, основанное </a:t>
            </a:r>
          </a:p>
          <a:p>
            <a:r>
              <a:rPr lang="ru-RU" dirty="0" smtClean="0"/>
              <a:t>в 1820 году целью содействия </a:t>
            </a:r>
          </a:p>
          <a:p>
            <a:r>
              <a:rPr lang="ru-RU" dirty="0" smtClean="0"/>
              <a:t>развитию изящных искусств </a:t>
            </a:r>
          </a:p>
          <a:p>
            <a:r>
              <a:rPr lang="ru-RU" dirty="0" smtClean="0"/>
              <a:t>в России. </a:t>
            </a:r>
          </a:p>
          <a:p>
            <a:endParaRPr lang="ru-RU" dirty="0" smtClean="0"/>
          </a:p>
          <a:p>
            <a:r>
              <a:rPr lang="ru-RU" dirty="0" smtClean="0"/>
              <a:t>Фотография. 1912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С увлечением и упорством осваивает Николай </a:t>
            </a:r>
            <a:r>
              <a:rPr lang="ru-RU" dirty="0" err="1" smtClean="0"/>
              <a:t>Дубовской</a:t>
            </a:r>
            <a:r>
              <a:rPr lang="ru-RU" dirty="0" smtClean="0"/>
              <a:t> основы профессионального мастерства. </a:t>
            </a:r>
          </a:p>
          <a:p>
            <a:endParaRPr lang="ru-RU" dirty="0" smtClean="0"/>
          </a:p>
          <a:p>
            <a:r>
              <a:rPr lang="ru-RU" dirty="0" smtClean="0"/>
              <a:t>    В пейзаже для него важна не только наблюдательность и точность рисунка, как у Шишкина, но и поэтическая сопричастность художника, его лирическое отношение к натурному мотиву, которое мы находим в творчестве </a:t>
            </a:r>
            <a:r>
              <a:rPr lang="ru-RU" dirty="0" err="1" smtClean="0"/>
              <a:t>Саврасова</a:t>
            </a:r>
            <a:r>
              <a:rPr lang="ru-RU" dirty="0" smtClean="0"/>
              <a:t> и Васильева. </a:t>
            </a:r>
          </a:p>
          <a:p>
            <a:endParaRPr lang="ru-RU" dirty="0" smtClean="0"/>
          </a:p>
          <a:p>
            <a:r>
              <a:rPr lang="ru-RU" dirty="0" smtClean="0"/>
              <a:t>    Разработка светотени и монохромный колорит — «естественный язык живописной прозы», характерны для большинства передвижников 70-х годов, стала определяющей и для Дубовского.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ДЛЯ ПРЕЗЕНТАЦИ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3128957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Крупнейший русский художественный и музыкальный критик  В. В. Стасов </a:t>
            </a:r>
          </a:p>
          <a:p>
            <a:pPr algn="ctr"/>
            <a:r>
              <a:rPr lang="ru-RU" sz="1600" dirty="0" smtClean="0"/>
              <a:t>(1824—1906), благословивший дебют Н. Дубовского на выставке</a:t>
            </a:r>
          </a:p>
          <a:p>
            <a:pPr algn="ctr"/>
            <a:r>
              <a:rPr lang="ru-RU" sz="1600" dirty="0" smtClean="0"/>
              <a:t> «передвижников» в 1884 г.</a:t>
            </a:r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В лице Стасова, для которого передвижники» были второй после </a:t>
            </a:r>
          </a:p>
          <a:p>
            <a:pPr algn="ctr"/>
            <a:r>
              <a:rPr lang="ru-RU" sz="1600" dirty="0" smtClean="0"/>
              <a:t>музыки сильной привязанностью, ТПХВ имело страстного сторонника </a:t>
            </a:r>
          </a:p>
          <a:p>
            <a:pPr algn="ctr"/>
            <a:r>
              <a:rPr lang="ru-RU" sz="1600" dirty="0" smtClean="0"/>
              <a:t>и неистового пропагандиста своих идей.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65313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полотна «Зима» (1884, ГТГ) начинается самостоятельное выступление молодого художника Н. Н. Дубовского на передвижной выставке 1884 г., которое было высоко оценено авторитетной критикой и известными собирателями картин.</a:t>
            </a:r>
            <a:endParaRPr lang="ru-RU" dirty="0"/>
          </a:p>
        </p:txBody>
      </p:sp>
      <p:pic>
        <p:nvPicPr>
          <p:cNvPr id="1026" name="Picture 2" descr="C:\Users\111\Desktop\ДЛЯ ПРЕЗЕНТАЦИ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200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1884 году художник успешно дебютирует картиной «Зима» (1884, ГТГ). Композиция пейзажа не отличается сложностью.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Она </a:t>
            </a:r>
            <a:r>
              <a:rPr lang="ru-RU" dirty="0" err="1" smtClean="0"/>
              <a:t>Фронтальна</a:t>
            </a:r>
            <a:r>
              <a:rPr lang="ru-RU" dirty="0" smtClean="0"/>
              <a:t> и разворачивается широкой лентой перед зрителем. </a:t>
            </a:r>
          </a:p>
          <a:p>
            <a:pPr algn="ctr"/>
            <a:r>
              <a:rPr lang="ru-RU" dirty="0" smtClean="0"/>
              <a:t>Изображен ничем не примечательный уголок русской деревни: покосившиеся избы одеты шапками снега, </a:t>
            </a:r>
            <a:r>
              <a:rPr lang="ru-RU" dirty="0" err="1" smtClean="0"/>
              <a:t>графичны</a:t>
            </a:r>
            <a:r>
              <a:rPr lang="ru-RU" dirty="0" smtClean="0"/>
              <a:t> каркасы темных стволов деревьев, бревна изгороди и цепкие ветки кустарников образуют причудливый линейный рисунок, силуэт вороны черным пятном закрывает «клеточку» светлого морозного неба, уходит вглубь двора колея со свежим следом от проехавших розвальней.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Дубовской</a:t>
            </a:r>
            <a:r>
              <a:rPr lang="ru-RU" dirty="0" smtClean="0"/>
              <a:t> убедительно верно передает пластику снежных масс, окрашенных лучами заходящего солнца. </a:t>
            </a:r>
          </a:p>
          <a:p>
            <a:pPr algn="ctr"/>
            <a:r>
              <a:rPr lang="ru-RU" dirty="0" smtClean="0"/>
              <a:t>Как писал критик журнала «Нива», это произведение захватывало зрителя «полнотой поэтического настроения и необычайной правдивостью изображения».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Живописная яркость работ Куинджи и «лирика бытия», которой Саврасов и Васильев обогатили русский пейзаж, несомненно</a:t>
            </a:r>
            <a:r>
              <a:rPr lang="ru-RU" smtClean="0"/>
              <a:t>, </a:t>
            </a:r>
          </a:p>
          <a:p>
            <a:pPr algn="ctr"/>
            <a:r>
              <a:rPr lang="ru-RU" smtClean="0"/>
              <a:t>сказались </a:t>
            </a:r>
            <a:r>
              <a:rPr lang="ru-RU" dirty="0" smtClean="0"/>
              <a:t>в картине Дубовского «</a:t>
            </a:r>
            <a:r>
              <a:rPr lang="ru-RU" smtClean="0"/>
              <a:t>Зима»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</TotalTime>
  <Words>2154</Words>
  <Application>Microsoft Office PowerPoint</Application>
  <PresentationFormat>Экран (4:3)</PresentationFormat>
  <Paragraphs>162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Катя</cp:lastModifiedBy>
  <cp:revision>39</cp:revision>
  <dcterms:created xsi:type="dcterms:W3CDTF">2013-01-30T15:39:45Z</dcterms:created>
  <dcterms:modified xsi:type="dcterms:W3CDTF">2015-01-26T14:46:34Z</dcterms:modified>
</cp:coreProperties>
</file>