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C06E99-5F25-4818-8016-2347D2DF29C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90304A-9D8B-4BA6-89AE-75B9ED1C09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08720"/>
            <a:ext cx="74888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72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знатоков права</a:t>
            </a:r>
            <a:endParaRPr lang="ru-RU" sz="7200" b="1" cap="none" spc="0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221087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д</a:t>
            </a:r>
            <a:r>
              <a:rPr lang="ru-RU" sz="4000" dirty="0" smtClean="0"/>
              <a:t>ля старшеклассников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595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67" y="260648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effectLst/>
                <a:latin typeface="Times New Roman"/>
                <a:ea typeface="Times New Roman"/>
              </a:rPr>
              <a:t>3. Какое право считалось основополагающим для подготовки юриста в Европе до 15 века? Когда на юридических факультетах начали включать в программы национальное право?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7" y="4046300"/>
            <a:ext cx="8557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effectLst/>
                <a:latin typeface="Times New Roman"/>
                <a:ea typeface="Times New Roman"/>
                <a:cs typeface="Times New Roman"/>
              </a:rPr>
              <a:t>Римское право. С конца 18 века начали включать в программы и национальное право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4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effectLst/>
                <a:latin typeface="Times New Roman"/>
                <a:ea typeface="Times New Roman"/>
              </a:rPr>
              <a:t>4. Кем из великих философов прошлого введен в научный оборот термин «правовое государство»?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06896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effectLst/>
                <a:latin typeface="Times New Roman"/>
                <a:ea typeface="Times New Roman"/>
              </a:rPr>
              <a:t>И. Кант «Господство права»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293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8178" y="332656"/>
            <a:ext cx="47676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Третий тур</a:t>
            </a:r>
            <a:endParaRPr lang="ru-RU" sz="6600" b="1" cap="none" spc="0" dirty="0">
              <a:ln w="31550" cmpd="sng">
                <a:solidFill>
                  <a:srgbClr val="FF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3710" y="2492896"/>
            <a:ext cx="66967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«Вопрос – </a:t>
            </a:r>
          </a:p>
          <a:p>
            <a:pPr algn="ctr"/>
            <a:r>
              <a:rPr lang="ru-RU" sz="6600" b="1" cap="all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Ответ»</a:t>
            </a:r>
            <a:endParaRPr lang="ru-RU" sz="6600" b="1" cap="all" spc="0" dirty="0">
              <a:ln w="127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5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92" y="188640"/>
            <a:ext cx="8755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1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. 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В каком году была принята Всеобщая декларация прав человека?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14328" y="6654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 1948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29" y="1344563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2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Каким международным органом была принята Всеобщая декларация прав человека?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02970" y="229866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Генеральной Ассамблей ООН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28" y="2956765"/>
            <a:ext cx="8752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3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Почему День прав человека отмечается  именно 10 ноября?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8429" y="3823320"/>
            <a:ext cx="8755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Это дата принятия Всеобщей декларации прав человека.</a:t>
            </a:r>
            <a:endParaRPr lang="ru-RU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51" y="5100497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4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Что такое ЮНИСЕФ?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0392" y="565103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Детский фонд ООН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5. В каком году была принята Конвенция о правах ребенка?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76993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 1989году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48" y="15567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6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В каком году была принята Декларация о правах ребенка?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03384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 1959 году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2780928"/>
            <a:ext cx="80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7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Кто является ребенком по определению Конвенции о правах ребенка?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73503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Каждое человеческое существо, не достигшее 18 лет.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554" y="4935364"/>
            <a:ext cx="824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8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В каком году была принята Конституция РФ?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55892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 1993 году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654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9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Какой День является Днем Конституции?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92788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12 декабря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8060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10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Когда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гражданин РФ может самостоятельно осуществлять в полном объеме свои права и обязанности?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40832" y="2854676"/>
            <a:ext cx="194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с 18 лет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300" y="3717032"/>
            <a:ext cx="4225652" cy="281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8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401" y="332656"/>
            <a:ext cx="62392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Четвертый тур</a:t>
            </a:r>
            <a:endParaRPr lang="ru-RU" sz="6600" b="1" cap="none" spc="0" dirty="0">
              <a:ln w="31550" cmpd="sng">
                <a:solidFill>
                  <a:srgbClr val="FF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3710" y="2492896"/>
            <a:ext cx="66967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«Основные </a:t>
            </a:r>
          </a:p>
          <a:p>
            <a:pPr algn="ctr"/>
            <a:r>
              <a:rPr lang="ru-RU" sz="6600" b="1" cap="all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Понятия»</a:t>
            </a:r>
            <a:endParaRPr lang="ru-RU" sz="6600" b="1" cap="all" spc="0" dirty="0">
              <a:ln w="127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7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30" y="33265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effectLst/>
                <a:latin typeface="Times New Roman"/>
                <a:ea typeface="Times New Roman"/>
              </a:rPr>
              <a:t>1.  Вы покупаете газету, садитесь в автобус, заказываете костюм в ателье, делаете подарок другу, меняетесь марками с кем-то… Какое законодательство регулирует эти отношения?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35699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Гражданское право. Основной законодательный акт гражданского права – гражданский кодекс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33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effectLst/>
                <a:latin typeface="Times New Roman"/>
                <a:ea typeface="Times New Roman"/>
              </a:rPr>
              <a:t>2. Какой законодательный акт предусматривает порядок  приема и перевода на другое рабочее место, порядок увольнения, продолжительность трудового дня и вопросы оплаты труда, порядок предоставления отпуска?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327333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Кодекс законов о труде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14908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/>
                <a:latin typeface="Times New Roman"/>
                <a:ea typeface="Times New Roman"/>
              </a:rPr>
              <a:t>3. Назовите правоохранительные органы?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3318" y="486916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Суд, прокуратура, арбитраж, полиция, адвокатура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405" y="26064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/>
                <a:latin typeface="Times New Roman"/>
                <a:ea typeface="Times New Roman"/>
              </a:rPr>
              <a:t>4. Как называется основной закон  </a:t>
            </a:r>
          </a:p>
          <a:p>
            <a:r>
              <a:rPr lang="ru-RU" sz="3200" b="1" dirty="0"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latin typeface="Times New Roman"/>
                <a:ea typeface="Times New Roman"/>
              </a:rPr>
              <a:t>    </a:t>
            </a:r>
            <a:r>
              <a:rPr lang="ru-RU" sz="3200" b="1" dirty="0" smtClean="0">
                <a:effectLst/>
                <a:latin typeface="Times New Roman"/>
                <a:ea typeface="Times New Roman"/>
              </a:rPr>
              <a:t>государства?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3465" y="740415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Конституция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627" y="1395839"/>
            <a:ext cx="84073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effectLst/>
                <a:latin typeface="Times New Roman"/>
                <a:ea typeface="Times New Roman"/>
              </a:rPr>
              <a:t>5. Как называется юридический документ, в котором систематизированы  и объединены нормы права, регулирующие определенную область общественных отношений?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29249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Кодекс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045" y="3583465"/>
            <a:ext cx="8567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effectLst/>
                <a:latin typeface="Times New Roman"/>
                <a:ea typeface="Times New Roman"/>
              </a:rPr>
              <a:t>6. Какой принцип, действующий в уголовном праве, определяет, что человек считается преступником  и несет уголовную ответственность только после того, как его вина доказана в суде? 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94928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Презумпция невиновности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203" y="332656"/>
            <a:ext cx="49536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Первый тур</a:t>
            </a:r>
            <a:endParaRPr lang="ru-RU" sz="6600" b="1" cap="none" spc="0" dirty="0">
              <a:ln w="31550" cmpd="sng">
                <a:solidFill>
                  <a:srgbClr val="FF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3706" y="2967335"/>
            <a:ext cx="69765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Разминка</a:t>
            </a:r>
          </a:p>
          <a:p>
            <a:pPr algn="ctr"/>
            <a:r>
              <a:rPr lang="ru-RU" sz="5400" b="1" cap="all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«Отгадай сказку»</a:t>
            </a:r>
            <a:endParaRPr lang="ru-RU" sz="5400" b="1" cap="all" spc="0" dirty="0">
              <a:ln w="127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9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930" y="332656"/>
            <a:ext cx="43941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Пятый тур</a:t>
            </a:r>
            <a:endParaRPr lang="ru-RU" sz="6600" b="1" cap="none" spc="0" dirty="0">
              <a:ln w="31550" cmpd="sng">
                <a:solidFill>
                  <a:srgbClr val="FF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3710" y="2492896"/>
            <a:ext cx="715069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«Конкурс болельщиков»</a:t>
            </a:r>
            <a:endParaRPr lang="ru-RU" sz="6600" b="1" cap="all" spc="0" dirty="0">
              <a:ln w="127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6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/>
                <a:ea typeface="Times New Roman"/>
              </a:rPr>
              <a:t>1. </a:t>
            </a:r>
            <a:r>
              <a:rPr lang="ru-RU" sz="3200" b="1" dirty="0">
                <a:latin typeface="Times New Roman"/>
                <a:ea typeface="Times New Roman"/>
              </a:rPr>
              <a:t>Мачеха с утра до ночи заставляет Золушку трудиться. Несчастной девочке запрещено участвовать в играх и забавах ее сестер. Какая статья Конвенции была бы нарушена, если бы подобное происходило в наши дни?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501008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C0099"/>
                </a:solidFill>
                <a:latin typeface="Times New Roman"/>
                <a:ea typeface="Times New Roman"/>
              </a:rPr>
              <a:t>Статья 31, признающая право ребенка на отдых и досуг, право участвовать в играх и развлекательных мероприятиях, соответствующих его возрасту, и свободно участвовать в культурной жизни и заниматься искусством.</a:t>
            </a:r>
            <a:endParaRPr lang="ru-RU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latin typeface="Times New Roman"/>
                <a:ea typeface="Times New Roman"/>
              </a:rPr>
              <a:t>2.</a:t>
            </a:r>
            <a:r>
              <a:rPr lang="ru-RU" sz="3200" b="1" dirty="0">
                <a:latin typeface="Times New Roman"/>
                <a:ea typeface="Times New Roman"/>
              </a:rPr>
              <a:t>  Является ли </a:t>
            </a:r>
            <a:r>
              <a:rPr lang="ru-RU" sz="3200" b="1" dirty="0" err="1">
                <a:latin typeface="Times New Roman"/>
                <a:ea typeface="Times New Roman"/>
              </a:rPr>
              <a:t>Маугли</a:t>
            </a:r>
            <a:r>
              <a:rPr lang="ru-RU" sz="3200" b="1" dirty="0">
                <a:latin typeface="Times New Roman"/>
                <a:ea typeface="Times New Roman"/>
              </a:rPr>
              <a:t>, живущий в лесу вместе с дикими зверями, не умеющий говорить человеческим языком ребенком, имеющим равные с прочими права?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06896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>
                <a:solidFill>
                  <a:srgbClr val="CC0099"/>
                </a:solidFill>
                <a:latin typeface="Times New Roman"/>
                <a:ea typeface="Times New Roman"/>
              </a:rPr>
              <a:t>Согласно Конвенции, ребенком является каждое человеческое существо до достижения 18-летного возраста</a:t>
            </a:r>
            <a:endParaRPr lang="ru-RU" sz="3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55" y="548679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/>
                <a:ea typeface="Times New Roman"/>
              </a:rPr>
              <a:t>3.</a:t>
            </a:r>
            <a:r>
              <a:rPr lang="ru-RU" sz="3200" b="1" i="1" dirty="0" smtClean="0">
                <a:latin typeface="Times New Roman"/>
                <a:ea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</a:rPr>
              <a:t>Опекун всемирно известного Гарри </a:t>
            </a:r>
            <a:r>
              <a:rPr lang="ru-RU" sz="3200" b="1" dirty="0" err="1">
                <a:latin typeface="Times New Roman"/>
                <a:ea typeface="Times New Roman"/>
              </a:rPr>
              <a:t>Потера</a:t>
            </a:r>
            <a:r>
              <a:rPr lang="ru-RU" sz="3200" b="1" dirty="0">
                <a:latin typeface="Times New Roman"/>
                <a:ea typeface="Times New Roman"/>
              </a:rPr>
              <a:t> перехватывает и читает письма, адресованные мальчику. Какую статью Конвенции он нарушает?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852936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solidFill>
                  <a:srgbClr val="CC0099"/>
                </a:solidFill>
                <a:latin typeface="Times New Roman"/>
                <a:ea typeface="Times New Roman"/>
              </a:rPr>
              <a:t>Статью 16. Она гласит: « Ни один ребенок не может быть объектом произвольного или незаконного вмешательства в осуществление его права на личную жизнь, семейную жизнь, неприкосновенность жилища или тайну корреспонденции или незаконного посягательства на его честь и репутацию»</a:t>
            </a:r>
            <a:endParaRPr lang="ru-RU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442" y="33265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Times New Roman"/>
                <a:ea typeface="Times New Roman"/>
              </a:rPr>
              <a:t>4.</a:t>
            </a:r>
            <a:r>
              <a:rPr lang="ru-RU" sz="3200" b="1" dirty="0">
                <a:latin typeface="Times New Roman"/>
                <a:ea typeface="Times New Roman"/>
              </a:rPr>
              <a:t>  Баба-яга уносит братца Иванушку от сестрицы Аленушки за тридевять земель в тридесятое царство.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8442" y="2276872"/>
            <a:ext cx="8222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C0099"/>
                </a:solidFill>
                <a:latin typeface="Times New Roman"/>
                <a:ea typeface="Times New Roman"/>
              </a:rPr>
              <a:t>Статья 11 Конвенции предусматривает принятие мер для борьбы с незаконным перемещением и невозвращением детей из-за границы. Здесь нарушается и Статья 16, выдержка из которой цитировалась ранее.</a:t>
            </a:r>
            <a:endParaRPr lang="ru-RU" sz="3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8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/>
                <a:ea typeface="Times New Roman"/>
              </a:rPr>
              <a:t>5. </a:t>
            </a:r>
            <a:r>
              <a:rPr lang="ru-RU" sz="3200" b="1" dirty="0">
                <a:latin typeface="Times New Roman"/>
                <a:ea typeface="Times New Roman"/>
              </a:rPr>
              <a:t> Имеет ли право такой мальчик, как Том </a:t>
            </a:r>
            <a:r>
              <a:rPr lang="ru-RU" sz="3200" b="1" dirty="0" err="1">
                <a:latin typeface="Times New Roman"/>
                <a:ea typeface="Times New Roman"/>
              </a:rPr>
              <a:t>Сойер</a:t>
            </a:r>
            <a:r>
              <a:rPr lang="ru-RU" sz="3200" b="1" dirty="0">
                <a:latin typeface="Times New Roman"/>
                <a:ea typeface="Times New Roman"/>
              </a:rPr>
              <a:t>, дружить с таким мальчиком, как Гекельберри </a:t>
            </a:r>
            <a:r>
              <a:rPr lang="ru-RU" sz="3200" b="1" dirty="0" err="1">
                <a:latin typeface="Times New Roman"/>
                <a:ea typeface="Times New Roman"/>
              </a:rPr>
              <a:t>Фин</a:t>
            </a:r>
            <a:r>
              <a:rPr lang="ru-RU" sz="3200" b="1" dirty="0">
                <a:latin typeface="Times New Roman"/>
                <a:ea typeface="Times New Roman"/>
              </a:rPr>
              <a:t>?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56490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>
                <a:solidFill>
                  <a:srgbClr val="CC0099"/>
                </a:solidFill>
                <a:latin typeface="Times New Roman"/>
                <a:ea typeface="Times New Roman"/>
              </a:rPr>
              <a:t>Во времена Марка Твена такая дружба была вопиющим нарушением общественной морали, но сейчас Конвенцией признается право ребенка на свободу ассоциаций и свободу мирных собраний</a:t>
            </a:r>
            <a:endParaRPr lang="ru-RU" sz="3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1238" y="332656"/>
            <a:ext cx="49215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Шестой тур</a:t>
            </a:r>
            <a:endParaRPr lang="ru-RU" sz="6600" b="1" cap="none" spc="0" dirty="0">
              <a:ln w="31550" cmpd="sng">
                <a:solidFill>
                  <a:srgbClr val="FF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3710" y="2492896"/>
            <a:ext cx="715069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«Догони соперника…»</a:t>
            </a:r>
            <a:endParaRPr lang="ru-RU" sz="6600" b="1" cap="all" spc="0" dirty="0">
              <a:ln w="127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6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/>
                <a:ea typeface="Times New Roman"/>
              </a:rPr>
              <a:t>1</a:t>
            </a:r>
            <a:r>
              <a:rPr lang="ru-RU" sz="2800" b="1" dirty="0" smtClean="0">
                <a:latin typeface="Times New Roman"/>
                <a:ea typeface="Times New Roman"/>
              </a:rPr>
              <a:t>.    Ребенком</a:t>
            </a:r>
            <a:r>
              <a:rPr lang="ru-RU" sz="2800" b="1" dirty="0">
                <a:latin typeface="Times New Roman"/>
                <a:ea typeface="Times New Roman"/>
              </a:rPr>
              <a:t>, согласно Закону о правах ребенка считается человек: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latin typeface="Times New Roman"/>
                <a:ea typeface="Times New Roman"/>
              </a:rPr>
              <a:t>  с </a:t>
            </a:r>
            <a:r>
              <a:rPr lang="ru-RU" sz="2800" b="1" dirty="0">
                <a:latin typeface="Times New Roman"/>
                <a:ea typeface="Times New Roman"/>
              </a:rPr>
              <a:t>момента рождения до 18 </a:t>
            </a:r>
            <a:r>
              <a:rPr lang="ru-RU" sz="2800" b="1" dirty="0" smtClean="0">
                <a:latin typeface="Times New Roman"/>
                <a:ea typeface="Times New Roman"/>
              </a:rPr>
              <a:t>лет</a:t>
            </a:r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latin typeface="Times New Roman"/>
                <a:ea typeface="Times New Roman"/>
              </a:rPr>
              <a:t>  с </a:t>
            </a:r>
            <a:r>
              <a:rPr lang="ru-RU" sz="2800" b="1" dirty="0">
                <a:latin typeface="Times New Roman"/>
                <a:ea typeface="Times New Roman"/>
              </a:rPr>
              <a:t>момента рождения до 14 лет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latin typeface="Times New Roman"/>
                <a:ea typeface="Times New Roman"/>
              </a:rPr>
              <a:t>  с </a:t>
            </a:r>
            <a:r>
              <a:rPr lang="ru-RU" sz="2800" b="1" dirty="0">
                <a:latin typeface="Times New Roman"/>
                <a:ea typeface="Times New Roman"/>
              </a:rPr>
              <a:t>момента рождения до 16 </a:t>
            </a:r>
            <a:r>
              <a:rPr lang="ru-RU" sz="2800" b="1" dirty="0" smtClean="0">
                <a:latin typeface="Times New Roman"/>
                <a:ea typeface="Times New Roman"/>
              </a:rPr>
              <a:t>лет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32517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2.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Дети имеют равные права при условии: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если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они родились в одной стране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если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они родились в законном браке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равного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социального положения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) 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независимо от различных обстоятельств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равного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имущественного положения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3.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Жестоко, грубо, оскорбительно с ребенком имеют право обращаться :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родители         б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родственники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никто               г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сверстники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636912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/>
                <a:ea typeface="Times New Roman"/>
              </a:rPr>
              <a:t>4.  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Воспитание ребенка, основанного на определенном религиозном мировоззрении родителей или лиц, их заменяющих, государство: 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latin typeface="Times New Roman"/>
                <a:ea typeface="Times New Roman"/>
              </a:rPr>
              <a:t>  запрещает </a:t>
            </a:r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б</a:t>
            </a:r>
            <a:r>
              <a:rPr lang="ru-RU" sz="2800" b="1" dirty="0" smtClean="0">
                <a:latin typeface="Times New Roman"/>
                <a:ea typeface="Times New Roman"/>
              </a:rPr>
              <a:t>)   </a:t>
            </a:r>
            <a:r>
              <a:rPr lang="ru-RU" sz="2800" b="1" dirty="0">
                <a:latin typeface="Times New Roman"/>
                <a:ea typeface="Times New Roman"/>
              </a:rPr>
              <a:t>никогда не вмешивается 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latin typeface="Times New Roman"/>
                <a:ea typeface="Times New Roman"/>
              </a:rPr>
              <a:t>  не </a:t>
            </a:r>
            <a:r>
              <a:rPr lang="ru-RU" sz="2800" b="1" dirty="0">
                <a:latin typeface="Times New Roman"/>
                <a:ea typeface="Times New Roman"/>
              </a:rPr>
              <a:t>вмешивается в него, если это не угрожает 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</a:p>
          <a:p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     жизни </a:t>
            </a:r>
            <a:r>
              <a:rPr lang="ru-RU" sz="2800" b="1" dirty="0">
                <a:latin typeface="Times New Roman"/>
                <a:ea typeface="Times New Roman"/>
              </a:rPr>
              <a:t>и здоровью </a:t>
            </a:r>
            <a:r>
              <a:rPr lang="ru-RU" sz="2800" b="1" dirty="0" smtClean="0">
                <a:latin typeface="Times New Roman"/>
                <a:ea typeface="Times New Roman"/>
              </a:rPr>
              <a:t>ребенка</a:t>
            </a:r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г) </a:t>
            </a:r>
            <a:r>
              <a:rPr lang="ru-RU" sz="2800" b="1" dirty="0" smtClean="0">
                <a:latin typeface="Times New Roman"/>
                <a:ea typeface="Times New Roman"/>
              </a:rPr>
              <a:t>  контролирует </a:t>
            </a:r>
            <a:r>
              <a:rPr lang="ru-RU" sz="2800" b="1" dirty="0">
                <a:latin typeface="Times New Roman"/>
                <a:ea typeface="Times New Roman"/>
              </a:rPr>
              <a:t>при проведении обрядов в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     учебных заведениях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409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/>
                <a:ea typeface="Times New Roman"/>
              </a:rPr>
              <a:t>5.  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Ребенок имеет право на свободное выражение собственного мнения: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latin typeface="Times New Roman"/>
                <a:ea typeface="Times New Roman"/>
              </a:rPr>
              <a:t>  безоговорочно        б)   </a:t>
            </a:r>
            <a:r>
              <a:rPr lang="ru-RU" sz="2800" b="1" dirty="0">
                <a:latin typeface="Times New Roman"/>
                <a:ea typeface="Times New Roman"/>
              </a:rPr>
              <a:t>не имеет 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latin typeface="Times New Roman"/>
                <a:ea typeface="Times New Roman"/>
              </a:rPr>
              <a:t>  если </a:t>
            </a:r>
            <a:r>
              <a:rPr lang="ru-RU" sz="2800" b="1" dirty="0">
                <a:latin typeface="Times New Roman"/>
                <a:ea typeface="Times New Roman"/>
              </a:rPr>
              <a:t>это не наносит вреда другим людям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6.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Государство имеет право разлучать ребенка с одним или обоими родителями: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если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это необходимо в интересах государства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не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имеет права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если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это необходимо в интересах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ребенка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437112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/>
                <a:ea typeface="Times New Roman"/>
              </a:rPr>
              <a:t>7.  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С какого возраста ребенок имеет право на самостоятельный труд: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latin typeface="Times New Roman"/>
                <a:ea typeface="Times New Roman"/>
              </a:rPr>
              <a:t>  с </a:t>
            </a:r>
            <a:r>
              <a:rPr lang="ru-RU" sz="2800" b="1" dirty="0">
                <a:latin typeface="Times New Roman"/>
                <a:ea typeface="Times New Roman"/>
              </a:rPr>
              <a:t>18 лет </a:t>
            </a:r>
            <a:r>
              <a:rPr lang="ru-RU" sz="2800" b="1" dirty="0" smtClean="0">
                <a:latin typeface="Times New Roman"/>
                <a:ea typeface="Times New Roman"/>
              </a:rPr>
              <a:t>       б)   </a:t>
            </a:r>
            <a:r>
              <a:rPr lang="ru-RU" sz="2800" b="1" dirty="0">
                <a:latin typeface="Times New Roman"/>
                <a:ea typeface="Times New Roman"/>
              </a:rPr>
              <a:t>с 16 лет 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latin typeface="Times New Roman"/>
                <a:ea typeface="Times New Roman"/>
              </a:rPr>
              <a:t>  после </a:t>
            </a:r>
            <a:r>
              <a:rPr lang="ru-RU" sz="2800" b="1" dirty="0">
                <a:latin typeface="Times New Roman"/>
                <a:ea typeface="Times New Roman"/>
              </a:rPr>
              <a:t>окончания учебного заведения, дающего профессиональную подготовку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490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effectLst/>
                <a:latin typeface="Times New Roman"/>
                <a:ea typeface="Times New Roman"/>
              </a:rPr>
              <a:t>1. В какой сказке один долгожитель, не пользующийся успехом у женщин, совершает посещение молодой и красивой девушки с целью вступления в брак, а другой персонаж, не имеющий достаточного жизненного опыта, раскрывает секрет  долголетия и возвращает себе законную жену?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598" y="3295493"/>
            <a:ext cx="4664108" cy="335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50" y="764704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8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Дети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имеют право на объединение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самостоятельные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детские организации: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при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условии, что деятельность этих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организаций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не противоречит законам своей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страны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не ущемляет права и свободы других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лиц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не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имеют этого права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при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условии обязательного присутствия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 взрослого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руководителя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)   безоговорочно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Times New Roman"/>
                <a:cs typeface="Times New Roman"/>
              </a:rPr>
              <a:t>9. 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Ребенок живущий в собственном доме или в государственной квартире, имеет право на это жилище: </a:t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а)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всегда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и при любых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обстоятельствах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б)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только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пока живет с родителями</a:t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в)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пока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живы родители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05792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10.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Фильмы, книги, передачи, имеющие признаки культа насилия и жестокости: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можно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использовать для определенной аудитории детей при получении соответствующего разрешения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можно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использовать при любых обстоятельствах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преследуется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закону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можно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использовать для детей, если получено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письменное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согласие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родителей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/>
                <a:ea typeface="Times New Roman"/>
              </a:rPr>
              <a:t>11. 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Фильмы, книги, передачи, имеющие признаки культа насилия и жестокости: 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а</a:t>
            </a:r>
            <a:r>
              <a:rPr lang="ru-RU" sz="2800" b="1" dirty="0" smtClean="0">
                <a:latin typeface="Times New Roman"/>
                <a:ea typeface="Times New Roman"/>
              </a:rPr>
              <a:t>)   можно </a:t>
            </a:r>
            <a:r>
              <a:rPr lang="ru-RU" sz="2800" b="1" dirty="0">
                <a:latin typeface="Times New Roman"/>
                <a:ea typeface="Times New Roman"/>
              </a:rPr>
              <a:t>использовать для определенной аудитории 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</a:p>
          <a:p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 детей </a:t>
            </a:r>
            <a:r>
              <a:rPr lang="ru-RU" sz="2800" b="1" dirty="0">
                <a:latin typeface="Times New Roman"/>
                <a:ea typeface="Times New Roman"/>
              </a:rPr>
              <a:t>при получении соответствующего разрешения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latin typeface="Times New Roman"/>
                <a:ea typeface="Times New Roman"/>
              </a:rPr>
              <a:t> можно </a:t>
            </a:r>
            <a:r>
              <a:rPr lang="ru-RU" sz="2800" b="1" dirty="0">
                <a:latin typeface="Times New Roman"/>
                <a:ea typeface="Times New Roman"/>
              </a:rPr>
              <a:t>использовать при любых обстоятельствах 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в</a:t>
            </a:r>
            <a:r>
              <a:rPr lang="ru-RU" sz="2800" b="1" dirty="0" smtClean="0">
                <a:latin typeface="Times New Roman"/>
                <a:ea typeface="Times New Roman"/>
              </a:rPr>
              <a:t>)   </a:t>
            </a:r>
            <a:r>
              <a:rPr lang="ru-RU" sz="2800" b="1" dirty="0">
                <a:latin typeface="Times New Roman"/>
                <a:ea typeface="Times New Roman"/>
              </a:rPr>
              <a:t>преследуется по </a:t>
            </a:r>
            <a:r>
              <a:rPr lang="ru-RU" sz="2800" b="1" dirty="0" smtClean="0">
                <a:latin typeface="Times New Roman"/>
                <a:ea typeface="Times New Roman"/>
              </a:rPr>
              <a:t>закону </a:t>
            </a:r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г) </a:t>
            </a:r>
            <a:r>
              <a:rPr lang="ru-RU" sz="2800" b="1" dirty="0" smtClean="0">
                <a:latin typeface="Times New Roman"/>
                <a:ea typeface="Times New Roman"/>
              </a:rPr>
              <a:t>  можно </a:t>
            </a:r>
            <a:r>
              <a:rPr lang="ru-RU" sz="2800" b="1" dirty="0">
                <a:latin typeface="Times New Roman"/>
                <a:ea typeface="Times New Roman"/>
              </a:rPr>
              <a:t>использовать для детей, если получено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     письменное </a:t>
            </a:r>
            <a:r>
              <a:rPr lang="ru-RU" sz="2800" b="1" dirty="0">
                <a:latin typeface="Times New Roman"/>
                <a:ea typeface="Times New Roman"/>
              </a:rPr>
              <a:t>согласие </a:t>
            </a:r>
            <a:r>
              <a:rPr lang="ru-RU" sz="2800" b="1" dirty="0" smtClean="0">
                <a:latin typeface="Times New Roman"/>
                <a:ea typeface="Times New Roman"/>
              </a:rPr>
              <a:t>родителей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861048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12.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Дети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у которых есть физические или умственные недостатки: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учатся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 школе, которую выбирают сами с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 помощью  родителей;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учатся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 специальных учебных заведениях;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не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учатся согласно медицинскому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заключению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05" y="1484784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/>
                <a:ea typeface="Times New Roman"/>
              </a:rPr>
              <a:t>13.  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За нарушение детьми до 14 лет законодательства несут ответственность: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latin typeface="Times New Roman"/>
                <a:ea typeface="Times New Roman"/>
              </a:rPr>
              <a:t>   сами </a:t>
            </a:r>
            <a:r>
              <a:rPr lang="ru-RU" sz="2800" b="1" dirty="0">
                <a:latin typeface="Times New Roman"/>
                <a:ea typeface="Times New Roman"/>
              </a:rPr>
              <a:t>дети;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latin typeface="Times New Roman"/>
                <a:ea typeface="Times New Roman"/>
              </a:rPr>
              <a:t>  родители </a:t>
            </a:r>
            <a:r>
              <a:rPr lang="ru-RU" sz="2800" b="1" dirty="0">
                <a:latin typeface="Times New Roman"/>
                <a:ea typeface="Times New Roman"/>
              </a:rPr>
              <a:t>или лица, их заменяющие (опекуны или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      приемные </a:t>
            </a:r>
            <a:r>
              <a:rPr lang="ru-RU" sz="2800" b="1" dirty="0">
                <a:latin typeface="Times New Roman"/>
                <a:ea typeface="Times New Roman"/>
              </a:rPr>
              <a:t>родители</a:t>
            </a:r>
            <a:r>
              <a:rPr lang="ru-RU" sz="2800" b="1" dirty="0" smtClean="0">
                <a:latin typeface="Times New Roman"/>
                <a:ea typeface="Times New Roman"/>
              </a:rPr>
              <a:t>);</a:t>
            </a:r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latin typeface="Times New Roman"/>
                <a:ea typeface="Times New Roman"/>
              </a:rPr>
              <a:t>  только родители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80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14.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Ребенок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проживающий отдельно от одного или обоих родителей, имеет право: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на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поддержание регулярных личных отношений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 с  родителями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если это не наносит вреда его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 жизни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воспитанию;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случаях, предусмотренных распоряжением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органов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опеки и попечительства;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по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согласию с родственниками или опекунами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492277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15.   </a:t>
            </a:r>
            <a:r>
              <a:rPr lang="ru-RU" sz="2800" b="1" dirty="0">
                <a:latin typeface="Times New Roman"/>
                <a:ea typeface="Times New Roman"/>
              </a:rPr>
              <a:t>Отец платит 12-летнему сыну алименты. Кто имеет право распоряжаться этими средствами: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latin typeface="Times New Roman"/>
                <a:ea typeface="Times New Roman"/>
              </a:rPr>
              <a:t>  сын        б</a:t>
            </a:r>
            <a:r>
              <a:rPr lang="ru-RU" sz="2800" b="1" dirty="0">
                <a:latin typeface="Times New Roman"/>
                <a:ea typeface="Times New Roman"/>
              </a:rPr>
              <a:t>) </a:t>
            </a:r>
            <a:r>
              <a:rPr lang="ru-RU" sz="2800" b="1" dirty="0" smtClean="0">
                <a:latin typeface="Times New Roman"/>
                <a:ea typeface="Times New Roman"/>
              </a:rPr>
              <a:t>  мама       в</a:t>
            </a:r>
            <a:r>
              <a:rPr lang="ru-RU" sz="2800" b="1" dirty="0">
                <a:latin typeface="Times New Roman"/>
                <a:ea typeface="Times New Roman"/>
              </a:rPr>
              <a:t>) </a:t>
            </a:r>
            <a:r>
              <a:rPr lang="ru-RU" sz="2800" b="1" dirty="0" smtClean="0">
                <a:latin typeface="Times New Roman"/>
                <a:ea typeface="Times New Roman"/>
              </a:rPr>
              <a:t>  органы опеки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670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16.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Во дворе школы произошла драка. Максим под давлением своих друзей намеренно обидел Игоря. Вследствие этого Игорь кинулся в драку с друзьями Максима. Сам Максим участия в драке не принимал. Однако инспектор по делам несовершеннолетних привлек его к ответу. В качестве кого?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организатора     б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соучастника     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подстрекателя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717032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/>
                <a:ea typeface="Times New Roman"/>
              </a:rPr>
              <a:t>17.  </a:t>
            </a:r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</a:rPr>
              <a:t>Уголовная ответственность отягощается в связи с состоянием опьянения. Что считается состоянием опьянения?</a:t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latin typeface="Times New Roman"/>
                <a:ea typeface="Times New Roman"/>
              </a:rPr>
              <a:t>  употребление алкоголя</a:t>
            </a:r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latin typeface="Times New Roman"/>
                <a:ea typeface="Times New Roman"/>
              </a:rPr>
              <a:t>  наркотических средств</a:t>
            </a:r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r>
              <a:rPr lang="ru-RU" sz="2800" b="1" dirty="0"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latin typeface="Times New Roman"/>
                <a:ea typeface="Times New Roman"/>
              </a:rPr>
              <a:t>  употребление </a:t>
            </a:r>
            <a:r>
              <a:rPr lang="ru-RU" sz="2800" b="1" dirty="0">
                <a:latin typeface="Times New Roman"/>
                <a:ea typeface="Times New Roman"/>
              </a:rPr>
              <a:t>других одурманивающих </a:t>
            </a:r>
            <a:r>
              <a:rPr lang="ru-RU" sz="2800" b="1" dirty="0" smtClean="0">
                <a:latin typeface="Times New Roman"/>
                <a:ea typeface="Times New Roman"/>
              </a:rPr>
              <a:t>веществ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37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18.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Тебе 14 лет. Кем ты считаешься по Российскому законодательству?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недееспособным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дееспособным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в)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частично дееспособным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924944"/>
            <a:ext cx="806489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Times New Roman"/>
                <a:cs typeface="Times New Roman"/>
              </a:rPr>
              <a:t>19: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- Ты нарушил Устав школы. Какая отрасль права вступает в силу?</a:t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а)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гражданская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)  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административная </a:t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в)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семейная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421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внимание!!!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7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effectLst/>
                <a:latin typeface="Times New Roman"/>
                <a:ea typeface="Times New Roman"/>
              </a:rPr>
              <a:t>2. В какой сказке одна дама использует добрый поступок своего мужа для обогащения и продвижения по служебной лестнице, но впоследствии теряет все из-за безмерной тяги к стяжательству?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563772"/>
            <a:ext cx="4104456" cy="390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effectLst/>
                <a:latin typeface="Times New Roman"/>
                <a:ea typeface="Times New Roman"/>
              </a:rPr>
              <a:t>3.  В какой сказке женщина неопределенных  лет замышляет похитить чужого ребёнка, используя для этого летательные аппараты, воспетые певцом и композитором Евгением Мартыновым? Одновременно  в сказке уделяется внимание вопросам своевременного сбора урожая.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900" y="2969947"/>
            <a:ext cx="4848200" cy="363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871" y="253075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effectLst/>
                <a:latin typeface="Times New Roman"/>
                <a:ea typeface="Times New Roman"/>
              </a:rPr>
              <a:t>Героиня какой сказки, облаченная в дорогую, не имеющую государственного клейма шубу, явилась в гости, да так и не захотела уйти оттуда – очень уж ей понравилась архитектура строения?  К кому только не обращался хозяин о выселении гостьи, пока действия её не были квалифицированы как незаконный захват жилища.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61618"/>
            <a:ext cx="4602460" cy="3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3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6650" y="332656"/>
            <a:ext cx="46907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rgbClr val="FF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Второй тур</a:t>
            </a:r>
            <a:endParaRPr lang="ru-RU" sz="6600" b="1" cap="none" spc="0" dirty="0">
              <a:ln w="31550" cmpd="sng">
                <a:solidFill>
                  <a:srgbClr val="FF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3710" y="2492896"/>
            <a:ext cx="66967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«Страницы    </a:t>
            </a:r>
          </a:p>
          <a:p>
            <a:pPr algn="ctr"/>
            <a:r>
              <a:rPr lang="ru-RU" sz="6600" b="1" cap="all" spc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Прошлого»</a:t>
            </a:r>
            <a:endParaRPr lang="ru-RU" sz="6600" b="1" cap="all" spc="0" dirty="0">
              <a:ln w="127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1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42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4000" dirty="0" smtClean="0">
                <a:effectLst/>
                <a:latin typeface="Times New Roman"/>
                <a:ea typeface="Times New Roman"/>
                <a:cs typeface="Times New Roman"/>
              </a:rPr>
              <a:t>Какая страна является родиной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4000" dirty="0" smtClean="0">
                <a:effectLst/>
                <a:latin typeface="Times New Roman"/>
                <a:ea typeface="Times New Roman"/>
                <a:cs typeface="Times New Roman"/>
              </a:rPr>
              <a:t>юридического образования? 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111" y="1912769"/>
            <a:ext cx="5047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effectLst/>
                <a:latin typeface="Times New Roman"/>
                <a:ea typeface="Times New Roman"/>
              </a:rPr>
              <a:t>Древний Рим</a:t>
            </a:r>
            <a:endParaRPr lang="ru-RU" sz="6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000548"/>
            <a:ext cx="4616747" cy="34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9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072" y="778293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/>
                <a:latin typeface="Times New Roman"/>
                <a:ea typeface="Times New Roman"/>
              </a:rPr>
              <a:t>2.   Когда и кто открыл первую частную юридическую школу?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7984" y="263691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b="1" i="1" dirty="0" smtClean="0">
                <a:effectLst/>
                <a:latin typeface="Times New Roman"/>
                <a:ea typeface="Times New Roman"/>
                <a:cs typeface="Times New Roman"/>
              </a:rPr>
              <a:t>1 век нашей эры, юрист Сабин в Риме</a:t>
            </a:r>
            <a:endParaRPr lang="ru-RU" sz="6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8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1013</Words>
  <Application>Microsoft Office PowerPoint</Application>
  <PresentationFormat>Экран (4:3)</PresentationFormat>
  <Paragraphs>111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</dc:creator>
  <cp:lastModifiedBy>Inna</cp:lastModifiedBy>
  <cp:revision>34</cp:revision>
  <dcterms:created xsi:type="dcterms:W3CDTF">2013-11-17T16:34:00Z</dcterms:created>
  <dcterms:modified xsi:type="dcterms:W3CDTF">2015-01-18T07:27:31Z</dcterms:modified>
</cp:coreProperties>
</file>