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3" r:id="rId10"/>
    <p:sldId id="268"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9900"/>
    <a:srgbClr val="99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a:solidFill>
            <a:srgbClr val="FFFFFF">
              <a:alpha val="10001"/>
            </a:srgbClr>
          </a:solidFill>
        </p:spPr>
        <p:txBody>
          <a:bodyPr/>
          <a:lstStyle>
            <a:lvl1pPr algn="ctr">
              <a:defRPr/>
            </a:lvl1pPr>
          </a:lstStyle>
          <a:p>
            <a:pPr lvl="0"/>
            <a:r>
              <a:rPr lang="ru-RU" noProof="0" smtClean="0"/>
              <a:t>Образец заголовка</a:t>
            </a:r>
          </a:p>
        </p:txBody>
      </p:sp>
      <p:sp>
        <p:nvSpPr>
          <p:cNvPr id="3075" name="Rectangle 3"/>
          <p:cNvSpPr>
            <a:spLocks noGrp="1" noChangeArrowheads="1"/>
          </p:cNvSpPr>
          <p:nvPr>
            <p:ph type="subTitle" idx="1"/>
          </p:nvPr>
        </p:nvSpPr>
        <p:spPr>
          <a:xfrm>
            <a:off x="1371600" y="3886200"/>
            <a:ext cx="6400800" cy="1752600"/>
          </a:xfrm>
          <a:noFill/>
          <a:extLst>
            <a:ext uri="{909E8E84-426E-40DD-AFC4-6F175D3DCCD1}">
              <a14:hiddenFill xmlns:a14="http://schemas.microsoft.com/office/drawing/2010/main" xmlns="">
                <a:solidFill>
                  <a:schemeClr val="accent1"/>
                </a:solidFill>
              </a14:hiddenFill>
            </a:ext>
          </a:extLst>
        </p:spPr>
        <p:txBody>
          <a:bodyPr/>
          <a:lstStyle>
            <a:lvl1pPr marL="0" indent="0" algn="r">
              <a:buFontTx/>
              <a:buNone/>
              <a:defRPr/>
            </a:lvl1pPr>
          </a:lstStyle>
          <a:p>
            <a:pPr lvl="0"/>
            <a:r>
              <a:rPr lang="ru-RU" noProof="0" smtClean="0"/>
              <a:t>Образец подзаголовка</a:t>
            </a:r>
          </a:p>
        </p:txBody>
      </p:sp>
      <p:sp>
        <p:nvSpPr>
          <p:cNvPr id="3076" name="Rectangle 4"/>
          <p:cNvSpPr>
            <a:spLocks noGrp="1" noChangeArrowheads="1"/>
          </p:cNvSpPr>
          <p:nvPr>
            <p:ph type="dt" sz="half" idx="2"/>
          </p:nvPr>
        </p:nvSpPr>
        <p:spPr/>
        <p:txBody>
          <a:bodyPr/>
          <a:lstStyle>
            <a:lvl1pPr>
              <a:defRPr/>
            </a:lvl1pPr>
          </a:lstStyle>
          <a:p>
            <a:endParaRPr lang="ru-RU" dirty="0"/>
          </a:p>
        </p:txBody>
      </p:sp>
      <p:sp>
        <p:nvSpPr>
          <p:cNvPr id="3077" name="Rectangle 5"/>
          <p:cNvSpPr>
            <a:spLocks noGrp="1" noChangeArrowheads="1"/>
          </p:cNvSpPr>
          <p:nvPr>
            <p:ph type="ftr" sz="quarter" idx="3"/>
          </p:nvPr>
        </p:nvSpPr>
        <p:spPr/>
        <p:txBody>
          <a:bodyPr/>
          <a:lstStyle>
            <a:lvl1pPr>
              <a:defRPr/>
            </a:lvl1pPr>
          </a:lstStyle>
          <a:p>
            <a:endParaRPr lang="ru-RU" dirty="0"/>
          </a:p>
        </p:txBody>
      </p:sp>
      <p:sp>
        <p:nvSpPr>
          <p:cNvPr id="3078" name="Rectangle 6"/>
          <p:cNvSpPr>
            <a:spLocks noGrp="1" noChangeArrowheads="1"/>
          </p:cNvSpPr>
          <p:nvPr>
            <p:ph type="sldNum" sz="quarter" idx="4"/>
          </p:nvPr>
        </p:nvSpPr>
        <p:spPr/>
        <p:txBody>
          <a:bodyPr/>
          <a:lstStyle>
            <a:lvl1pPr>
              <a:defRPr/>
            </a:lvl1pPr>
          </a:lstStyle>
          <a:p>
            <a:fld id="{8005B9F2-8248-4C32-8C5D-9299ECB36269}" type="slidenum">
              <a:rPr lang="ru-RU"/>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AC000526-6A9A-4FB6-AF5C-5B556E0AA044}" type="slidenum">
              <a:rPr lang="ru-RU"/>
              <a:pPr/>
              <a:t>‹#›</a:t>
            </a:fld>
            <a:endParaRPr lang="ru-RU" dirty="0"/>
          </a:p>
        </p:txBody>
      </p:sp>
    </p:spTree>
    <p:extLst>
      <p:ext uri="{BB962C8B-B14F-4D97-AF65-F5344CB8AC3E}">
        <p14:creationId xmlns:p14="http://schemas.microsoft.com/office/powerpoint/2010/main" xmlns="" val="1665215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33513CCD-6D28-4DB7-9440-09134A956A20}" type="slidenum">
              <a:rPr lang="ru-RU"/>
              <a:pPr/>
              <a:t>‹#›</a:t>
            </a:fld>
            <a:endParaRPr lang="ru-RU" dirty="0"/>
          </a:p>
        </p:txBody>
      </p:sp>
    </p:spTree>
    <p:extLst>
      <p:ext uri="{BB962C8B-B14F-4D97-AF65-F5344CB8AC3E}">
        <p14:creationId xmlns:p14="http://schemas.microsoft.com/office/powerpoint/2010/main" xmlns="" val="2053019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579E0C1C-8835-4994-A44C-917A55824BED}" type="slidenum">
              <a:rPr lang="ru-RU"/>
              <a:pPr/>
              <a:t>‹#›</a:t>
            </a:fld>
            <a:endParaRPr lang="ru-RU" dirty="0"/>
          </a:p>
        </p:txBody>
      </p:sp>
    </p:spTree>
    <p:extLst>
      <p:ext uri="{BB962C8B-B14F-4D97-AF65-F5344CB8AC3E}">
        <p14:creationId xmlns:p14="http://schemas.microsoft.com/office/powerpoint/2010/main" xmlns="" val="1446876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40986E39-854D-474F-A6C8-516F271BDC19}" type="slidenum">
              <a:rPr lang="ru-RU"/>
              <a:pPr/>
              <a:t>‹#›</a:t>
            </a:fld>
            <a:endParaRPr lang="ru-RU" dirty="0"/>
          </a:p>
        </p:txBody>
      </p:sp>
    </p:spTree>
    <p:extLst>
      <p:ext uri="{BB962C8B-B14F-4D97-AF65-F5344CB8AC3E}">
        <p14:creationId xmlns:p14="http://schemas.microsoft.com/office/powerpoint/2010/main" xmlns="" val="1762947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898CCE46-360C-4D40-8E2E-0D685550A898}" type="slidenum">
              <a:rPr lang="ru-RU"/>
              <a:pPr/>
              <a:t>‹#›</a:t>
            </a:fld>
            <a:endParaRPr lang="ru-RU" dirty="0"/>
          </a:p>
        </p:txBody>
      </p:sp>
    </p:spTree>
    <p:extLst>
      <p:ext uri="{BB962C8B-B14F-4D97-AF65-F5344CB8AC3E}">
        <p14:creationId xmlns:p14="http://schemas.microsoft.com/office/powerpoint/2010/main" xmlns="" val="1879474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dirty="0"/>
          </a:p>
        </p:txBody>
      </p:sp>
      <p:sp>
        <p:nvSpPr>
          <p:cNvPr id="8" name="Нижний колонтитул 7"/>
          <p:cNvSpPr>
            <a:spLocks noGrp="1"/>
          </p:cNvSpPr>
          <p:nvPr>
            <p:ph type="ftr" sz="quarter" idx="11"/>
          </p:nvPr>
        </p:nvSpPr>
        <p:spPr/>
        <p:txBody>
          <a:bodyPr/>
          <a:lstStyle>
            <a:lvl1pPr>
              <a:defRPr/>
            </a:lvl1pPr>
          </a:lstStyle>
          <a:p>
            <a:endParaRPr lang="ru-RU" dirty="0"/>
          </a:p>
        </p:txBody>
      </p:sp>
      <p:sp>
        <p:nvSpPr>
          <p:cNvPr id="9" name="Номер слайда 8"/>
          <p:cNvSpPr>
            <a:spLocks noGrp="1"/>
          </p:cNvSpPr>
          <p:nvPr>
            <p:ph type="sldNum" sz="quarter" idx="12"/>
          </p:nvPr>
        </p:nvSpPr>
        <p:spPr/>
        <p:txBody>
          <a:bodyPr/>
          <a:lstStyle>
            <a:lvl1pPr>
              <a:defRPr/>
            </a:lvl1pPr>
          </a:lstStyle>
          <a:p>
            <a:fld id="{750E2138-A6F7-4D82-9142-8681BA32CCF4}" type="slidenum">
              <a:rPr lang="ru-RU"/>
              <a:pPr/>
              <a:t>‹#›</a:t>
            </a:fld>
            <a:endParaRPr lang="ru-RU" dirty="0"/>
          </a:p>
        </p:txBody>
      </p:sp>
    </p:spTree>
    <p:extLst>
      <p:ext uri="{BB962C8B-B14F-4D97-AF65-F5344CB8AC3E}">
        <p14:creationId xmlns:p14="http://schemas.microsoft.com/office/powerpoint/2010/main" xmlns="" val="1860271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dirty="0"/>
          </a:p>
        </p:txBody>
      </p:sp>
      <p:sp>
        <p:nvSpPr>
          <p:cNvPr id="4" name="Нижний колонтитул 3"/>
          <p:cNvSpPr>
            <a:spLocks noGrp="1"/>
          </p:cNvSpPr>
          <p:nvPr>
            <p:ph type="ftr" sz="quarter" idx="11"/>
          </p:nvPr>
        </p:nvSpPr>
        <p:spPr/>
        <p:txBody>
          <a:bodyPr/>
          <a:lstStyle>
            <a:lvl1pPr>
              <a:defRPr/>
            </a:lvl1pPr>
          </a:lstStyle>
          <a:p>
            <a:endParaRPr lang="ru-RU" dirty="0"/>
          </a:p>
        </p:txBody>
      </p:sp>
      <p:sp>
        <p:nvSpPr>
          <p:cNvPr id="5" name="Номер слайда 4"/>
          <p:cNvSpPr>
            <a:spLocks noGrp="1"/>
          </p:cNvSpPr>
          <p:nvPr>
            <p:ph type="sldNum" sz="quarter" idx="12"/>
          </p:nvPr>
        </p:nvSpPr>
        <p:spPr/>
        <p:txBody>
          <a:bodyPr/>
          <a:lstStyle>
            <a:lvl1pPr>
              <a:defRPr/>
            </a:lvl1pPr>
          </a:lstStyle>
          <a:p>
            <a:fld id="{8D72AF63-5345-4BFF-A469-90588F314A55}" type="slidenum">
              <a:rPr lang="ru-RU"/>
              <a:pPr/>
              <a:t>‹#›</a:t>
            </a:fld>
            <a:endParaRPr lang="ru-RU" dirty="0"/>
          </a:p>
        </p:txBody>
      </p:sp>
    </p:spTree>
    <p:extLst>
      <p:ext uri="{BB962C8B-B14F-4D97-AF65-F5344CB8AC3E}">
        <p14:creationId xmlns:p14="http://schemas.microsoft.com/office/powerpoint/2010/main" xmlns="" val="47266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dirty="0"/>
          </a:p>
        </p:txBody>
      </p:sp>
      <p:sp>
        <p:nvSpPr>
          <p:cNvPr id="3" name="Нижний колонтитул 2"/>
          <p:cNvSpPr>
            <a:spLocks noGrp="1"/>
          </p:cNvSpPr>
          <p:nvPr>
            <p:ph type="ftr" sz="quarter" idx="11"/>
          </p:nvPr>
        </p:nvSpPr>
        <p:spPr/>
        <p:txBody>
          <a:bodyPr/>
          <a:lstStyle>
            <a:lvl1pPr>
              <a:defRPr/>
            </a:lvl1pPr>
          </a:lstStyle>
          <a:p>
            <a:endParaRPr lang="ru-RU" dirty="0"/>
          </a:p>
        </p:txBody>
      </p:sp>
      <p:sp>
        <p:nvSpPr>
          <p:cNvPr id="4" name="Номер слайда 3"/>
          <p:cNvSpPr>
            <a:spLocks noGrp="1"/>
          </p:cNvSpPr>
          <p:nvPr>
            <p:ph type="sldNum" sz="quarter" idx="12"/>
          </p:nvPr>
        </p:nvSpPr>
        <p:spPr/>
        <p:txBody>
          <a:bodyPr/>
          <a:lstStyle>
            <a:lvl1pPr>
              <a:defRPr/>
            </a:lvl1pPr>
          </a:lstStyle>
          <a:p>
            <a:fld id="{93E5BEC9-447D-4ECB-8276-64910F17FF64}" type="slidenum">
              <a:rPr lang="ru-RU"/>
              <a:pPr/>
              <a:t>‹#›</a:t>
            </a:fld>
            <a:endParaRPr lang="ru-RU" dirty="0"/>
          </a:p>
        </p:txBody>
      </p:sp>
    </p:spTree>
    <p:extLst>
      <p:ext uri="{BB962C8B-B14F-4D97-AF65-F5344CB8AC3E}">
        <p14:creationId xmlns:p14="http://schemas.microsoft.com/office/powerpoint/2010/main" xmlns="" val="59601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5FB01A00-A89E-46B4-B5EB-B704B76BEB9B}" type="slidenum">
              <a:rPr lang="ru-RU"/>
              <a:pPr/>
              <a:t>‹#›</a:t>
            </a:fld>
            <a:endParaRPr lang="ru-RU" dirty="0"/>
          </a:p>
        </p:txBody>
      </p:sp>
    </p:spTree>
    <p:extLst>
      <p:ext uri="{BB962C8B-B14F-4D97-AF65-F5344CB8AC3E}">
        <p14:creationId xmlns:p14="http://schemas.microsoft.com/office/powerpoint/2010/main" xmlns="" val="1379862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345516EA-8984-4D4E-B5CD-A99F3D86CB74}" type="slidenum">
              <a:rPr lang="ru-RU"/>
              <a:pPr/>
              <a:t>‹#›</a:t>
            </a:fld>
            <a:endParaRPr lang="ru-RU" dirty="0"/>
          </a:p>
        </p:txBody>
      </p:sp>
    </p:spTree>
    <p:extLst>
      <p:ext uri="{BB962C8B-B14F-4D97-AF65-F5344CB8AC3E}">
        <p14:creationId xmlns:p14="http://schemas.microsoft.com/office/powerpoint/2010/main" xmlns="" val="1857856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solidFill>
            <a:srgbClr val="FFFFFF">
              <a:alpha val="10001"/>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endParaRPr lang="ru-RU"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a:solidFill>
                  <a:schemeClr val="bg1"/>
                </a:solidFill>
              </a:defRPr>
            </a:lvl1pPr>
          </a:lstStyle>
          <a:p>
            <a:endParaRPr lang="ru-RU"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fld id="{C658BB5A-71A8-401F-8EDF-0B937F12927A}" type="slidenum">
              <a:rPr lang="ru-RU"/>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eaLnBrk="1" fontAlgn="base" hangingPunct="1">
        <a:spcBef>
          <a:spcPct val="0"/>
        </a:spcBef>
        <a:spcAft>
          <a:spcPct val="0"/>
        </a:spcAft>
        <a:defRPr sz="4400" b="1" i="1">
          <a:solidFill>
            <a:srgbClr val="663300"/>
          </a:solidFill>
          <a:latin typeface="+mj-lt"/>
          <a:ea typeface="+mj-ea"/>
          <a:cs typeface="+mj-cs"/>
        </a:defRPr>
      </a:lvl1pPr>
      <a:lvl2pPr algn="r" rtl="0" eaLnBrk="1" fontAlgn="base" hangingPunct="1">
        <a:spcBef>
          <a:spcPct val="0"/>
        </a:spcBef>
        <a:spcAft>
          <a:spcPct val="0"/>
        </a:spcAft>
        <a:defRPr sz="4400" b="1" i="1">
          <a:solidFill>
            <a:srgbClr val="663300"/>
          </a:solidFill>
          <a:latin typeface="Century Gothic" pitchFamily="34" charset="0"/>
        </a:defRPr>
      </a:lvl2pPr>
      <a:lvl3pPr algn="r" rtl="0" eaLnBrk="1" fontAlgn="base" hangingPunct="1">
        <a:spcBef>
          <a:spcPct val="0"/>
        </a:spcBef>
        <a:spcAft>
          <a:spcPct val="0"/>
        </a:spcAft>
        <a:defRPr sz="4400" b="1" i="1">
          <a:solidFill>
            <a:srgbClr val="663300"/>
          </a:solidFill>
          <a:latin typeface="Century Gothic" pitchFamily="34" charset="0"/>
        </a:defRPr>
      </a:lvl3pPr>
      <a:lvl4pPr algn="r" rtl="0" eaLnBrk="1" fontAlgn="base" hangingPunct="1">
        <a:spcBef>
          <a:spcPct val="0"/>
        </a:spcBef>
        <a:spcAft>
          <a:spcPct val="0"/>
        </a:spcAft>
        <a:defRPr sz="4400" b="1" i="1">
          <a:solidFill>
            <a:srgbClr val="663300"/>
          </a:solidFill>
          <a:latin typeface="Century Gothic" pitchFamily="34" charset="0"/>
        </a:defRPr>
      </a:lvl4pPr>
      <a:lvl5pPr algn="r" rtl="0" eaLnBrk="1" fontAlgn="base" hangingPunct="1">
        <a:spcBef>
          <a:spcPct val="0"/>
        </a:spcBef>
        <a:spcAft>
          <a:spcPct val="0"/>
        </a:spcAft>
        <a:defRPr sz="4400" b="1" i="1">
          <a:solidFill>
            <a:srgbClr val="663300"/>
          </a:solidFill>
          <a:latin typeface="Century Gothic" pitchFamily="34" charset="0"/>
        </a:defRPr>
      </a:lvl5pPr>
      <a:lvl6pPr marL="457200" algn="r" rtl="0" eaLnBrk="1" fontAlgn="base" hangingPunct="1">
        <a:spcBef>
          <a:spcPct val="0"/>
        </a:spcBef>
        <a:spcAft>
          <a:spcPct val="0"/>
        </a:spcAft>
        <a:defRPr sz="4400" b="1" i="1">
          <a:solidFill>
            <a:srgbClr val="663300"/>
          </a:solidFill>
          <a:latin typeface="Century Gothic" pitchFamily="34" charset="0"/>
        </a:defRPr>
      </a:lvl6pPr>
      <a:lvl7pPr marL="914400" algn="r" rtl="0" eaLnBrk="1" fontAlgn="base" hangingPunct="1">
        <a:spcBef>
          <a:spcPct val="0"/>
        </a:spcBef>
        <a:spcAft>
          <a:spcPct val="0"/>
        </a:spcAft>
        <a:defRPr sz="4400" b="1" i="1">
          <a:solidFill>
            <a:srgbClr val="663300"/>
          </a:solidFill>
          <a:latin typeface="Century Gothic" pitchFamily="34" charset="0"/>
        </a:defRPr>
      </a:lvl7pPr>
      <a:lvl8pPr marL="1371600" algn="r" rtl="0" eaLnBrk="1" fontAlgn="base" hangingPunct="1">
        <a:spcBef>
          <a:spcPct val="0"/>
        </a:spcBef>
        <a:spcAft>
          <a:spcPct val="0"/>
        </a:spcAft>
        <a:defRPr sz="4400" b="1" i="1">
          <a:solidFill>
            <a:srgbClr val="663300"/>
          </a:solidFill>
          <a:latin typeface="Century Gothic" pitchFamily="34" charset="0"/>
        </a:defRPr>
      </a:lvl8pPr>
      <a:lvl9pPr marL="1828800" algn="r" rtl="0" eaLnBrk="1" fontAlgn="base" hangingPunct="1">
        <a:spcBef>
          <a:spcPct val="0"/>
        </a:spcBef>
        <a:spcAft>
          <a:spcPct val="0"/>
        </a:spcAft>
        <a:defRPr sz="4400" b="1" i="1">
          <a:solidFill>
            <a:srgbClr val="663300"/>
          </a:solidFill>
          <a:latin typeface="Century Gothic" pitchFamily="34" charset="0"/>
        </a:defRPr>
      </a:lvl9pPr>
    </p:titleStyle>
    <p:body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ru-RU" dirty="0" smtClean="0"/>
              <a:t>«Человеческая бестактность» </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1"/>
            <a:ext cx="9144000" cy="68548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0119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2844" y="285728"/>
            <a:ext cx="7931224" cy="5643602"/>
          </a:xfrm>
        </p:spPr>
        <p:txBody>
          <a:bodyPr/>
          <a:lstStyle/>
          <a:p>
            <a:pPr lvl="0"/>
            <a:r>
              <a:rPr lang="ru-RU" sz="2000" dirty="0" smtClean="0"/>
              <a:t>1.Вы вошли в автобус с задней площадки и увидели, что у передней двери стоят ваши друзья. Надо ли поздороваться с ними, если надо, то, как это сделать? </a:t>
            </a:r>
          </a:p>
          <a:p>
            <a:pPr lvl="0"/>
            <a:endParaRPr lang="ru-RU" sz="2000" dirty="0" smtClean="0"/>
          </a:p>
          <a:p>
            <a:pPr lvl="0"/>
            <a:r>
              <a:rPr lang="ru-RU" sz="2000" dirty="0" smtClean="0"/>
              <a:t>2.В </a:t>
            </a:r>
            <a:r>
              <a:rPr lang="ru-RU" sz="2000" dirty="0" smtClean="0"/>
              <a:t>школьном коридоре разговаривают учителя. Мальчик увидел среди них своего классного руководителя и, проходя мимо, вежливо сказал: “Здравствуйте, Вера Ивановна!” Какую ошибку допустил мальчик? </a:t>
            </a:r>
          </a:p>
          <a:p>
            <a:pPr lvl="0"/>
            <a:endParaRPr lang="ru-RU" sz="2000" dirty="0" smtClean="0"/>
          </a:p>
          <a:p>
            <a:pPr lvl="0"/>
            <a:r>
              <a:rPr lang="ru-RU" sz="2000" dirty="0" smtClean="0"/>
              <a:t>3.Ты </a:t>
            </a:r>
            <a:r>
              <a:rPr lang="ru-RU" sz="2000" dirty="0" smtClean="0"/>
              <a:t>идешь с товарищем по улице. Он поздоровался с неизвестным тебе человеком, приостановился. Надо ли поздороваться и тебе? </a:t>
            </a:r>
          </a:p>
          <a:p>
            <a:pPr lvl="0"/>
            <a:r>
              <a:rPr lang="ru-RU" sz="2000" dirty="0" smtClean="0"/>
              <a:t>4.Кто должен первый закончить разговор по телефону: кто позвонил или кому позвонили? </a:t>
            </a:r>
          </a:p>
          <a:p>
            <a:endParaRPr lang="ru-RU" sz="2000" dirty="0"/>
          </a:p>
        </p:txBody>
      </p:sp>
    </p:spTree>
    <p:extLst>
      <p:ext uri="{BB962C8B-B14F-4D97-AF65-F5344CB8AC3E}">
        <p14:creationId xmlns:p14="http://schemas.microsoft.com/office/powerpoint/2010/main" xmlns="" val="595509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908720"/>
            <a:ext cx="7643192" cy="5832648"/>
          </a:xfrm>
        </p:spPr>
        <p:txBody>
          <a:bodyPr/>
          <a:lstStyle/>
          <a:p>
            <a:pPr lvl="0"/>
            <a:r>
              <a:rPr lang="ru-RU" sz="2000" dirty="0" smtClean="0"/>
              <a:t>5.С вами, наверное, такое бывало: встречаете вы человека часто, например, на автобусной остановке, по пути в школу, но незнакомы с ним. Полагается ли в таких случаях здороваться? </a:t>
            </a:r>
          </a:p>
          <a:p>
            <a:pPr lvl="0"/>
            <a:endParaRPr lang="ru-RU" sz="2000" dirty="0" smtClean="0"/>
          </a:p>
          <a:p>
            <a:pPr lvl="0"/>
            <a:r>
              <a:rPr lang="ru-RU" sz="2000" dirty="0" smtClean="0"/>
              <a:t>6.Ваш </a:t>
            </a:r>
            <a:r>
              <a:rPr lang="ru-RU" sz="2000" dirty="0" smtClean="0"/>
              <a:t>знакомый едет в другой город, и вы хотите передать с ним письмо другу. Оно написано, вложено в конверт. Спрашивается, надо ли заклеивать конверт, как обычно, или он не должен быть запечатан? </a:t>
            </a:r>
          </a:p>
          <a:p>
            <a:pPr lvl="0"/>
            <a:endParaRPr lang="ru-RU" sz="2000" dirty="0" smtClean="0"/>
          </a:p>
          <a:p>
            <a:pPr lvl="0"/>
            <a:r>
              <a:rPr lang="ru-RU" sz="2000" dirty="0" smtClean="0"/>
              <a:t>7.Вам </a:t>
            </a:r>
            <a:r>
              <a:rPr lang="ru-RU" sz="2000" dirty="0" smtClean="0"/>
              <a:t>подарили вещь, которая у вас уже есть, или вам не нужна, или не нравится. Что вы скажете тому, кто её подарил?</a:t>
            </a:r>
          </a:p>
          <a:p>
            <a:endParaRPr lang="ru-RU" sz="1800" dirty="0"/>
          </a:p>
        </p:txBody>
      </p:sp>
    </p:spTree>
    <p:extLst>
      <p:ext uri="{BB962C8B-B14F-4D97-AF65-F5344CB8AC3E}">
        <p14:creationId xmlns:p14="http://schemas.microsoft.com/office/powerpoint/2010/main" xmlns="" val="173765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1340768"/>
            <a:ext cx="7200800" cy="4785395"/>
          </a:xfrm>
        </p:spPr>
        <p:txBody>
          <a:bodyPr/>
          <a:lstStyle/>
          <a:p>
            <a:r>
              <a:rPr lang="ru-RU" sz="2400" dirty="0" smtClean="0"/>
              <a:t>Бестактность — отсутствие чувства такта и меры, неумение человека контролировать свое пове­дение, управлять своими эмоциями, вести себя в соответствии с этическими нормами .</a:t>
            </a:r>
          </a:p>
          <a:p>
            <a:endParaRPr lang="ru-RU" dirty="0"/>
          </a:p>
        </p:txBody>
      </p:sp>
    </p:spTree>
    <p:extLst>
      <p:ext uri="{BB962C8B-B14F-4D97-AF65-F5344CB8AC3E}">
        <p14:creationId xmlns:p14="http://schemas.microsoft.com/office/powerpoint/2010/main" xmlns="" val="3520908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1472" y="332656"/>
            <a:ext cx="8358246" cy="5793507"/>
          </a:xfrm>
        </p:spPr>
        <p:txBody>
          <a:bodyPr/>
          <a:lstStyle/>
          <a:p>
            <a:r>
              <a:rPr lang="ru-RU" sz="2400" dirty="0" smtClean="0"/>
              <a:t>Д. Карнеги пишет: </a:t>
            </a:r>
            <a:r>
              <a:rPr lang="ru-RU" sz="2400" b="0" i="1" dirty="0" smtClean="0">
                <a:latin typeface="Times New Roman" pitchFamily="18" charset="0"/>
                <a:cs typeface="Times New Roman" pitchFamily="18" charset="0"/>
              </a:rPr>
              <a:t>«Вы можете дать понять человеку, что он не прав, взглядом, интонацией или жестом не менее красноречиво, чем словом, но если вы говорите ему, что он не прав, то заставите ли вы его согласиться с вами? Никогда! Ибо вы нанесли прямой удар его интеллекту, его здравому смыслу, его самолюбию и чувству собственного </a:t>
            </a:r>
            <a:r>
              <a:rPr lang="ru-RU" sz="2400" b="0" i="1" dirty="0" smtClean="0">
                <a:latin typeface="Times New Roman" pitchFamily="18" charset="0"/>
                <a:cs typeface="Times New Roman" pitchFamily="18" charset="0"/>
              </a:rPr>
              <a:t>достоинства. </a:t>
            </a:r>
            <a:r>
              <a:rPr lang="ru-RU" sz="2400" b="0" i="1" dirty="0" smtClean="0">
                <a:latin typeface="Times New Roman" pitchFamily="18" charset="0"/>
                <a:cs typeface="Times New Roman" pitchFamily="18" charset="0"/>
              </a:rPr>
              <a:t>Это вызовет у него лишь желание нанести ответный удар, но отнюдь не изменить свое мнение».</a:t>
            </a:r>
          </a:p>
          <a:p>
            <a:endParaRPr lang="ru-RU" sz="2400" dirty="0"/>
          </a:p>
        </p:txBody>
      </p:sp>
    </p:spTree>
    <p:extLst>
      <p:ext uri="{BB962C8B-B14F-4D97-AF65-F5344CB8AC3E}">
        <p14:creationId xmlns:p14="http://schemas.microsoft.com/office/powerpoint/2010/main" xmlns="" val="3126114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lstStyle/>
          <a:p>
            <a:r>
              <a:rPr lang="ru-RU" sz="2800" dirty="0" smtClean="0"/>
              <a:t>«В кассу железнодорожного вокзала стояла огромная очередь. Было тесно, душно. Какая то старушка, прося снисхождения к усталым, больным своим ногам, стала объяснять очереди, что ей тяжело стоять и что если нет возражающих, она бы взяла билет без очереди. И, чуть слышно добавила, что она участница войны, но, к сожалению, в спешке во время сборов уложила удостоверение на дно огромной сумки. </a:t>
            </a:r>
            <a:endParaRPr lang="ru-RU" sz="2800" dirty="0"/>
          </a:p>
        </p:txBody>
      </p:sp>
    </p:spTree>
    <p:extLst>
      <p:ext uri="{BB962C8B-B14F-4D97-AF65-F5344CB8AC3E}">
        <p14:creationId xmlns:p14="http://schemas.microsoft.com/office/powerpoint/2010/main" xmlns="" val="2882745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76672"/>
            <a:ext cx="8229600" cy="5649491"/>
          </a:xfrm>
        </p:spPr>
        <p:txBody>
          <a:bodyPr/>
          <a:lstStyle/>
          <a:p>
            <a:r>
              <a:rPr lang="ru-RU" sz="2400" dirty="0" smtClean="0"/>
              <a:t>«…В очереди поднялся недовольный ропот: «Сидела бы ты бабуся, дома!», «Подумаешь, война – да когда это было, пора и забыть?». Голоса были молоды, раздраженно-дерзки». «Есть удостоверение – вынь и покажи!» – крикнул дюжий парень в джинсах с ног до головы. Вдруг из очереди послышался голос: «Пропустите меня, я с удостоверением». И к окошку кассы двинулся высокий молодой человек. В руке он держал красную книжечку. Верхняя пуговица его пиджака расстегнулась, и стоящие рядом люди увидели звезду  Героя Советского Союза. «До какой станции тебе, </a:t>
            </a:r>
            <a:r>
              <a:rPr lang="ru-RU" sz="2400" dirty="0" smtClean="0"/>
              <a:t> </a:t>
            </a:r>
            <a:r>
              <a:rPr lang="ru-RU" sz="2400" dirty="0" smtClean="0"/>
              <a:t>мать?» – участливо спросил он женщину. И через минуту протянул ей билет».</a:t>
            </a:r>
          </a:p>
          <a:p>
            <a:endParaRPr lang="ru-RU" sz="2400" dirty="0"/>
          </a:p>
        </p:txBody>
      </p:sp>
    </p:spTree>
    <p:extLst>
      <p:ext uri="{BB962C8B-B14F-4D97-AF65-F5344CB8AC3E}">
        <p14:creationId xmlns:p14="http://schemas.microsoft.com/office/powerpoint/2010/main" xmlns="" val="900128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70586"/>
          </a:xfrm>
        </p:spPr>
        <p:txBody>
          <a:bodyPr/>
          <a:lstStyle/>
          <a:p>
            <a:pPr algn="ctr"/>
            <a:r>
              <a:rPr lang="ru-RU" sz="3200" dirty="0" smtClean="0">
                <a:solidFill>
                  <a:schemeClr val="tx1"/>
                </a:solidFill>
              </a:rPr>
              <a:t>«Когда старая женщина ушла, этот человек вернулся на свое место в очереди. Все молчали. Никто в эту минуту не смел посмотреть друг другу в глаза…»</a:t>
            </a:r>
            <a:r>
              <a:rPr lang="ru-RU" dirty="0" smtClean="0"/>
              <a:t/>
            </a:r>
            <a:br>
              <a:rPr lang="ru-RU" dirty="0" smtClean="0"/>
            </a:br>
            <a:endParaRPr lang="ru-RU" dirty="0"/>
          </a:p>
        </p:txBody>
      </p:sp>
    </p:spTree>
    <p:extLst>
      <p:ext uri="{BB962C8B-B14F-4D97-AF65-F5344CB8AC3E}">
        <p14:creationId xmlns:p14="http://schemas.microsoft.com/office/powerpoint/2010/main" xmlns="" val="3113915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57224" y="500042"/>
            <a:ext cx="7215238" cy="5929354"/>
          </a:xfrm>
        </p:spPr>
        <p:txBody>
          <a:bodyPr/>
          <a:lstStyle/>
          <a:p>
            <a:r>
              <a:rPr lang="ru-RU" sz="2000" dirty="0" smtClean="0">
                <a:latin typeface="Times New Roman" pitchFamily="18" charset="0"/>
                <a:cs typeface="Times New Roman" pitchFamily="18" charset="0"/>
              </a:rPr>
              <a:t>Содержание карточек:</a:t>
            </a:r>
          </a:p>
          <a:p>
            <a:r>
              <a:rPr lang="ru-RU" sz="2000" dirty="0" smtClean="0">
                <a:latin typeface="Times New Roman" pitchFamily="18" charset="0"/>
                <a:cs typeface="Times New Roman" pitchFamily="18" charset="0"/>
              </a:rPr>
              <a:t>Карточка 1. Вы спешите на важную встречу, опаздываете, вдруг к вам обращается старушка с просьбой помочь ей пройти дорогу. Ваши действия?</a:t>
            </a:r>
          </a:p>
          <a:p>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Карточка </a:t>
            </a:r>
            <a:r>
              <a:rPr lang="ru-RU" sz="2000" dirty="0" smtClean="0">
                <a:latin typeface="Times New Roman" pitchFamily="18" charset="0"/>
                <a:cs typeface="Times New Roman" pitchFamily="18" charset="0"/>
              </a:rPr>
              <a:t>2. Вы решили устроить дискотеку, пользуясь отсутствием родителей дома. Включили на полную катушку музыку. Но вдруг в дверь постучали. Это была бабушка – соседка. Она просит вас прекратить это безобразие. Ваши действия?</a:t>
            </a:r>
          </a:p>
          <a:p>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Карточка </a:t>
            </a:r>
            <a:r>
              <a:rPr lang="ru-RU" sz="2000" dirty="0" smtClean="0">
                <a:latin typeface="Times New Roman" pitchFamily="18" charset="0"/>
                <a:cs typeface="Times New Roman" pitchFamily="18" charset="0"/>
              </a:rPr>
              <a:t>3. Тебя раздражает некто из твоего класса ну просто до невозможности! Ваша реакция.</a:t>
            </a:r>
          </a:p>
          <a:p>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558539259"/>
      </p:ext>
    </p:extLst>
  </p:cSld>
  <p:clrMapOvr>
    <a:masterClrMapping/>
  </p:clrMapOvr>
</p:sld>
</file>

<file path=ppt/theme/theme1.xml><?xml version="1.0" encoding="utf-8"?>
<a:theme xmlns:a="http://schemas.openxmlformats.org/drawingml/2006/main" name="60_Parchment">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Century Gothic"/>
        <a:ea typeface=""/>
        <a:cs typeface=""/>
      </a:majorFont>
      <a:minorFont>
        <a:latin typeface="Century Gothic"/>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60_Parchment</Template>
  <TotalTime>92</TotalTime>
  <Words>437</Words>
  <Application>Microsoft Office PowerPoint</Application>
  <PresentationFormat>Экран (4:3)</PresentationFormat>
  <Paragraphs>26</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60_Parchment</vt:lpstr>
      <vt:lpstr>«Человеческая бестактность» </vt:lpstr>
      <vt:lpstr>Слайд 2</vt:lpstr>
      <vt:lpstr>Слайд 3</vt:lpstr>
      <vt:lpstr>Слайд 4</vt:lpstr>
      <vt:lpstr>Слайд 5</vt:lpstr>
      <vt:lpstr>Слайд 6</vt:lpstr>
      <vt:lpstr>Слайд 7</vt:lpstr>
      <vt:lpstr>«Когда старая женщина ушла, этот человек вернулся на свое место в очереди. Все молчали. Никто в эту минуту не смел посмотреть друг другу в глаза…» </vt:lpstr>
      <vt:lpstr>Слайд 9</vt:lpstr>
      <vt:lpstr>Слайд 10</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Всё, что прекрасно – нравственно. Г. Флобер</dc:title>
  <dc:creator>Елена</dc:creator>
  <cp:lastModifiedBy>1</cp:lastModifiedBy>
  <cp:revision>10</cp:revision>
  <dcterms:created xsi:type="dcterms:W3CDTF">2013-12-17T11:51:41Z</dcterms:created>
  <dcterms:modified xsi:type="dcterms:W3CDTF">2015-01-16T09:41:41Z</dcterms:modified>
</cp:coreProperties>
</file>