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6" r:id="rId11"/>
    <p:sldId id="27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 в кружках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1а класс</c:v>
                </c:pt>
                <c:pt idx="1">
                  <c:v>1б класс</c:v>
                </c:pt>
                <c:pt idx="2">
                  <c:v>2а класс</c:v>
                </c:pt>
                <c:pt idx="3">
                  <c:v>2б класс</c:v>
                </c:pt>
                <c:pt idx="4">
                  <c:v>3а класс</c:v>
                </c:pt>
                <c:pt idx="5">
                  <c:v>3б класс</c:v>
                </c:pt>
                <c:pt idx="6">
                  <c:v>3в класс</c:v>
                </c:pt>
                <c:pt idx="7">
                  <c:v>4а класс</c:v>
                </c:pt>
                <c:pt idx="8">
                  <c:v>4б класс</c:v>
                </c:pt>
                <c:pt idx="9">
                  <c:v>4в класс</c:v>
                </c:pt>
                <c:pt idx="10">
                  <c:v>5а класс</c:v>
                </c:pt>
                <c:pt idx="11">
                  <c:v>5б класс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0.96000000000000052</c:v>
                </c:pt>
                <c:pt idx="3">
                  <c:v>0.95000000000000051</c:v>
                </c:pt>
                <c:pt idx="4">
                  <c:v>0.92</c:v>
                </c:pt>
                <c:pt idx="5">
                  <c:v>0.92</c:v>
                </c:pt>
                <c:pt idx="6">
                  <c:v>0.92</c:v>
                </c:pt>
                <c:pt idx="7">
                  <c:v>0.87000000000000055</c:v>
                </c:pt>
                <c:pt idx="8">
                  <c:v>0.9</c:v>
                </c:pt>
                <c:pt idx="9">
                  <c:v>0.91</c:v>
                </c:pt>
                <c:pt idx="10">
                  <c:v>0.76000000000000056</c:v>
                </c:pt>
                <c:pt idx="11">
                  <c:v>0.76000000000000056</c:v>
                </c:pt>
              </c:numCache>
            </c:numRef>
          </c:val>
        </c:ser>
        <c:gapWidth val="300"/>
        <c:overlap val="100"/>
        <c:serLines/>
        <c:axId val="58297728"/>
        <c:axId val="59122816"/>
      </c:barChart>
      <c:catAx>
        <c:axId val="58297728"/>
        <c:scaling>
          <c:orientation val="minMax"/>
        </c:scaling>
        <c:axPos val="b"/>
        <c:majorTickMark val="none"/>
        <c:tickLblPos val="nextTo"/>
        <c:crossAx val="59122816"/>
        <c:crosses val="autoZero"/>
        <c:auto val="1"/>
        <c:lblAlgn val="ctr"/>
        <c:lblOffset val="100"/>
      </c:catAx>
      <c:valAx>
        <c:axId val="59122816"/>
        <c:scaling>
          <c:orientation val="minMax"/>
        </c:scaling>
        <c:axPos val="l"/>
        <c:majorGridlines/>
        <c:numFmt formatCode="0%" sourceLinked="1"/>
        <c:tickLblPos val="nextTo"/>
        <c:crossAx val="58297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посещают кружки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3в</c:v>
                </c:pt>
                <c:pt idx="7">
                  <c:v>4а</c:v>
                </c:pt>
                <c:pt idx="8">
                  <c:v>4б</c:v>
                </c:pt>
                <c:pt idx="9">
                  <c:v>4в</c:v>
                </c:pt>
                <c:pt idx="10">
                  <c:v>5а</c:v>
                </c:pt>
                <c:pt idx="11">
                  <c:v>5б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7.0000000000000021E-2</c:v>
                </c:pt>
                <c:pt idx="3">
                  <c:v>0.11</c:v>
                </c:pt>
                <c:pt idx="4">
                  <c:v>0.11</c:v>
                </c:pt>
                <c:pt idx="5">
                  <c:v>0.15000000000000013</c:v>
                </c:pt>
                <c:pt idx="6">
                  <c:v>0.15000000000000013</c:v>
                </c:pt>
                <c:pt idx="7">
                  <c:v>0.18000000000000013</c:v>
                </c:pt>
                <c:pt idx="8">
                  <c:v>0.13</c:v>
                </c:pt>
                <c:pt idx="9">
                  <c:v>0.1</c:v>
                </c:pt>
                <c:pt idx="10">
                  <c:v>0.28000000000000008</c:v>
                </c:pt>
                <c:pt idx="11">
                  <c:v>0.25</c:v>
                </c:pt>
              </c:numCache>
            </c:numRef>
          </c:val>
        </c:ser>
        <c:gapWidth val="300"/>
        <c:overlap val="100"/>
        <c:serLines/>
        <c:axId val="60966784"/>
        <c:axId val="60968320"/>
      </c:barChart>
      <c:catAx>
        <c:axId val="60966784"/>
        <c:scaling>
          <c:orientation val="minMax"/>
        </c:scaling>
        <c:axPos val="b"/>
        <c:majorTickMark val="none"/>
        <c:tickLblPos val="nextTo"/>
        <c:crossAx val="60968320"/>
        <c:crosses val="autoZero"/>
        <c:auto val="1"/>
        <c:lblAlgn val="ctr"/>
        <c:lblOffset val="100"/>
      </c:catAx>
      <c:valAx>
        <c:axId val="60968320"/>
        <c:scaling>
          <c:orientation val="minMax"/>
        </c:scaling>
        <c:axPos val="l"/>
        <c:majorGridlines/>
        <c:numFmt formatCode="0%" sourceLinked="1"/>
        <c:tickLblPos val="nextTo"/>
        <c:crossAx val="60966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8AB9CC-F6C7-4D54-AE0D-7FDF4400C894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C67936-CF49-41C6-87E5-5A658DF4A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5"/>
            <a:ext cx="7630616" cy="144950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общение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сообщества начальной школы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«Клуб по интересам»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36668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Безымянный2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260648"/>
            <a:ext cx="8371695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643192" cy="513318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индивидуальности каждого ребёнка.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коммуникативной, этической, социальной, гражданской компетентности школьников.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Увеличение числа детей, охваченных организованным досугом.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Воспитание у детей толерантности и навыков здорового образа жизни.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учащихся в сетевое общение сообщества начальной школы.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Занятость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свободное от учёбы время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340768"/>
          <a:ext cx="8219256" cy="513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539552" y="836712"/>
          <a:ext cx="7920880" cy="56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7098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Занятость детей в школе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3-04-17 11.34.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168352" cy="2376264"/>
          </a:xfrm>
          <a:prstGeom prst="rect">
            <a:avLst/>
          </a:prstGeom>
        </p:spPr>
      </p:pic>
      <p:pic>
        <p:nvPicPr>
          <p:cNvPr id="4" name="Рисунок 3" descr="2013-09-25 10.45.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0808"/>
            <a:ext cx="3131840" cy="2348880"/>
          </a:xfrm>
          <a:prstGeom prst="rect">
            <a:avLst/>
          </a:prstGeom>
        </p:spPr>
      </p:pic>
      <p:pic>
        <p:nvPicPr>
          <p:cNvPr id="5" name="Рисунок 4" descr="x_8dacc8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71324"/>
            <a:ext cx="3096344" cy="2322258"/>
          </a:xfrm>
          <a:prstGeom prst="rect">
            <a:avLst/>
          </a:prstGeom>
        </p:spPr>
      </p:pic>
      <p:pic>
        <p:nvPicPr>
          <p:cNvPr id="6" name="Рисунок 5" descr="2013-11-13 11.04.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3" y="4293096"/>
            <a:ext cx="3035829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48872" cy="43204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3888432" cy="54795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Достижение учащимися социального опыта и формирования  системы ценностей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4270248" y="764704"/>
            <a:ext cx="4118176" cy="54074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интересов, способностей, возможностей учащихся к различным видам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помощи в поисках «себя»;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опыта творческой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опыта неформального общения, сотрудничества;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рамок общения с социумом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7969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 проект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016355"/>
          <a:ext cx="8291264" cy="572393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8208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учащихся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Погружение в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проблемы. Как организовать досуг детей вне школы? Социологическое  исследование.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проблемы.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Пытаются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решить проблему, опираясь на собственный опыт..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Организация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организационных вопросов по созданию темы  в социальной  сети.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создании темы, проведение опроса детей, привлечение детей к сбору информации.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Проводят сбор информации о себе (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 и видео материалы)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за деятельностью детей, помощь при обработке информации 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подготовке  презентаций.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 собранной информации, расположение материала.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Презентация результатов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положительной мотивации и настроя.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  презентаций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учащимся  1 – 5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08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Рефлексия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работы. Показать перспективу работы детей.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Обмен впечатлениями о проведенной работе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Сетевое общение.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Клуб по интересам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8398248" cy="4465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052736"/>
            <a:ext cx="8246725" cy="4976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1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55814" cy="4396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304</TotalTime>
  <Words>247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Сетевое общение  сообщества начальной школы «Клуб по интересам»</vt:lpstr>
      <vt:lpstr> Занятость детей в свободное от учёбы время </vt:lpstr>
      <vt:lpstr>Слайд 3</vt:lpstr>
      <vt:lpstr>Слайд 4</vt:lpstr>
      <vt:lpstr>Слайд 5</vt:lpstr>
      <vt:lpstr>Социальный  проект</vt:lpstr>
      <vt:lpstr>Сетевое общение. Клуб по интересам</vt:lpstr>
      <vt:lpstr>Слайд 8</vt:lpstr>
      <vt:lpstr>Слайд 9</vt:lpstr>
      <vt:lpstr>Слайд 10</vt:lpstr>
      <vt:lpstr>Слайд 11</vt:lpstr>
      <vt:lpstr>Планируемые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«Сетевое общение -  клуб по интересам»</dc:title>
  <dc:creator>Учитель</dc:creator>
  <cp:lastModifiedBy>Елисей</cp:lastModifiedBy>
  <cp:revision>33</cp:revision>
  <dcterms:created xsi:type="dcterms:W3CDTF">2013-12-17T10:08:52Z</dcterms:created>
  <dcterms:modified xsi:type="dcterms:W3CDTF">2014-12-08T19:49:03Z</dcterms:modified>
</cp:coreProperties>
</file>