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716" autoAdjust="0"/>
  </p:normalViewPr>
  <p:slideViewPr>
    <p:cSldViewPr>
      <p:cViewPr varScale="1">
        <p:scale>
          <a:sx n="70" d="100"/>
          <a:sy n="70" d="100"/>
        </p:scale>
        <p:origin x="13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512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29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151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057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500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518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21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20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1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59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9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55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67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33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32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8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EEE4103-F8EC-4808-B682-89B3097D924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64307FC-28F4-4A0B-9BCF-B15236E5BB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8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9674" y="188640"/>
            <a:ext cx="6947127" cy="44026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</a:t>
            </a:r>
            <a:r>
              <a:rPr lang="ru-RU" b="1" dirty="0" smtClean="0"/>
              <a:t>рок </a:t>
            </a:r>
            <a:r>
              <a:rPr lang="ru-RU" b="1" dirty="0"/>
              <a:t>математики  по теме «Линейные неравенства</a:t>
            </a:r>
            <a:r>
              <a:rPr lang="ru-RU" b="1" dirty="0" smtClean="0"/>
              <a:t>»</a:t>
            </a:r>
            <a:br>
              <a:rPr lang="ru-RU" b="1" dirty="0" smtClean="0"/>
            </a:br>
            <a:r>
              <a:rPr lang="ru-RU" b="1" dirty="0"/>
              <a:t>для 8 класса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b="1" dirty="0" smtClean="0"/>
              <a:t>Автор: </a:t>
            </a:r>
            <a:r>
              <a:rPr lang="ru-RU" sz="1800" b="1" dirty="0" smtClean="0"/>
              <a:t>Цветкова </a:t>
            </a:r>
            <a:r>
              <a:rPr lang="ru-RU" sz="1800" b="1" dirty="0"/>
              <a:t>Ольга Валентиновна</a:t>
            </a:r>
            <a:r>
              <a:rPr lang="ru-RU" sz="1800" b="1" dirty="0" smtClean="0"/>
              <a:t>,                                                                                            </a:t>
            </a:r>
            <a:r>
              <a:rPr lang="ru-RU" sz="1800" b="1" dirty="0"/>
              <a:t>учитель  </a:t>
            </a:r>
            <a:r>
              <a:rPr lang="ru-RU" sz="1800" b="1" dirty="0" smtClean="0"/>
              <a:t>математики</a:t>
            </a:r>
          </a:p>
          <a:p>
            <a:pPr algn="r"/>
            <a:r>
              <a:rPr lang="ru-RU" b="1" dirty="0" smtClean="0"/>
              <a:t>ГБОУ </a:t>
            </a:r>
            <a:r>
              <a:rPr lang="ru-RU" b="1" dirty="0" smtClean="0"/>
              <a:t>гимназия</a:t>
            </a:r>
            <a:r>
              <a:rPr lang="ru-RU" b="1" dirty="0" smtClean="0"/>
              <a:t> </a:t>
            </a:r>
            <a:r>
              <a:rPr lang="ru-RU" sz="1800" b="1" dirty="0" smtClean="0"/>
              <a:t> №</a:t>
            </a:r>
            <a:r>
              <a:rPr lang="en-US" b="1" dirty="0" smtClean="0"/>
              <a:t>205</a:t>
            </a:r>
            <a:r>
              <a:rPr lang="ru-RU" sz="1800" b="1" dirty="0" smtClean="0"/>
              <a:t> </a:t>
            </a:r>
            <a:endParaRPr lang="ru-RU" sz="1800" b="1" dirty="0" smtClean="0"/>
          </a:p>
          <a:p>
            <a:pPr algn="r"/>
            <a:r>
              <a:rPr lang="ru-RU" b="1" dirty="0" smtClean="0"/>
              <a:t>г. Санкт- </a:t>
            </a:r>
            <a:r>
              <a:rPr lang="ru-RU" b="1" dirty="0" smtClean="0"/>
              <a:t>Петербург</a:t>
            </a:r>
          </a:p>
          <a:p>
            <a:pPr algn="r"/>
            <a:r>
              <a:rPr lang="ru-RU" sz="1800" b="1" dirty="0" smtClean="0"/>
              <a:t>2012 г.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909" y="481608"/>
            <a:ext cx="7704667" cy="521569"/>
          </a:xfrm>
        </p:spPr>
        <p:txBody>
          <a:bodyPr>
            <a:normAutofit/>
          </a:bodyPr>
          <a:lstStyle/>
          <a:p>
            <a:r>
              <a:rPr lang="ru-RU" sz="2400" dirty="0"/>
              <a:t>Назовите ошибки в решении линейного неравенства: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2921" y="1626288"/>
                <a:ext cx="3659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5−2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≥−2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921" y="1626288"/>
                <a:ext cx="3659079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1333" r="-1333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12921" y="2050899"/>
                <a:ext cx="29477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5−8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2≥−6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921" y="2050899"/>
                <a:ext cx="2947795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1863" r="-1863"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Содержимое 2"/>
          <p:cNvSpPr txBox="1">
            <a:spLocks/>
          </p:cNvSpPr>
          <p:nvPr/>
        </p:nvSpPr>
        <p:spPr>
          <a:xfrm>
            <a:off x="4100255" y="1980615"/>
            <a:ext cx="4896544" cy="409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(неверно раскрыты скобки)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2919" y="2599314"/>
                <a:ext cx="31399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       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919" y="2599314"/>
                <a:ext cx="3139962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94" r="-1553"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Содержимое 2"/>
          <p:cNvSpPr txBox="1">
            <a:spLocks/>
          </p:cNvSpPr>
          <p:nvPr/>
        </p:nvSpPr>
        <p:spPr>
          <a:xfrm>
            <a:off x="4097915" y="2357413"/>
            <a:ext cx="4896544" cy="13427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(</a:t>
            </a:r>
            <a:r>
              <a:rPr lang="ru-RU" sz="2000" b="1" dirty="0" smtClean="0">
                <a:solidFill>
                  <a:srgbClr val="FF0000"/>
                </a:solidFill>
              </a:rPr>
              <a:t>при переносе слагаемого в правую часть неравенства не изменен знак слагаемого на противоположный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12919" y="3492980"/>
                <a:ext cx="79393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919" y="3492980"/>
                <a:ext cx="793935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2308" r="-7692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Содержимое 2"/>
          <p:cNvSpPr txBox="1">
            <a:spLocks/>
          </p:cNvSpPr>
          <p:nvPr/>
        </p:nvSpPr>
        <p:spPr>
          <a:xfrm>
            <a:off x="4053267" y="3914679"/>
            <a:ext cx="4896544" cy="7960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000" b="1" dirty="0">
                <a:solidFill>
                  <a:srgbClr val="FF0000"/>
                </a:solidFill>
              </a:rPr>
              <a:t>(не изменен знак неравенства на противоположный</a:t>
            </a:r>
            <a:r>
              <a:rPr lang="ru-RU" sz="2000" b="1" dirty="0" smtClean="0">
                <a:solidFill>
                  <a:srgbClr val="FF0000"/>
                </a:solidFill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11540" y="3920151"/>
                <a:ext cx="5319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540" y="3920151"/>
                <a:ext cx="53194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12919" y="4720944"/>
                <a:ext cx="8095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Ответ: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919" y="4720944"/>
                <a:ext cx="809516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7519" r="-375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Содержимое 2"/>
          <p:cNvSpPr txBox="1">
            <a:spLocks/>
          </p:cNvSpPr>
          <p:nvPr/>
        </p:nvSpPr>
        <p:spPr>
          <a:xfrm>
            <a:off x="4053266" y="4718643"/>
            <a:ext cx="4896544" cy="398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(неверно записан промежуток)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987824" y="2049636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049636"/>
                <a:ext cx="432048" cy="307777"/>
              </a:xfrm>
              <a:prstGeom prst="rect">
                <a:avLst/>
              </a:prstGeom>
              <a:blipFill rotWithShape="0">
                <a:blip r:embed="rId8"/>
                <a:stretch>
                  <a:fillRect r="-8451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174537" y="2593304"/>
                <a:ext cx="4424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537" y="2593304"/>
                <a:ext cx="442429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556" r="-1388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987824" y="1848189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848189"/>
                <a:ext cx="43204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8451" r="-8451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159002" y="2321687"/>
                <a:ext cx="3991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002" y="2321687"/>
                <a:ext cx="399148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13636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27016" y="3932525"/>
                <a:ext cx="2436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016" y="3932525"/>
                <a:ext cx="243656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27500" r="-25000"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27016" y="3706566"/>
                <a:ext cx="2436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016" y="3706566"/>
                <a:ext cx="24365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7500" r="-25000"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706600" y="4720944"/>
                <a:ext cx="7593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;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600" y="4720944"/>
                <a:ext cx="759310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2000" t="-1961" r="-12000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72958" y="4437112"/>
                <a:ext cx="849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ru-RU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;2</m:t>
                    </m:r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</a:rPr>
                  <a:t>]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958" y="4437112"/>
                <a:ext cx="84907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4286" t="-26000" r="-17143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H="1">
            <a:off x="3059832" y="2049636"/>
            <a:ext cx="360040" cy="30777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198110" y="2611384"/>
            <a:ext cx="360040" cy="30777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068824" y="3932524"/>
            <a:ext cx="360040" cy="30777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1756077" y="4744889"/>
            <a:ext cx="684185" cy="300255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348742" y="2602789"/>
                <a:ext cx="3863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742" y="2602789"/>
                <a:ext cx="386324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4688" r="-156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342330" y="2599745"/>
                <a:ext cx="3991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330" y="2599745"/>
                <a:ext cx="399147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13636" r="-13636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714917" y="3491555"/>
                <a:ext cx="5289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917" y="3491555"/>
                <a:ext cx="528991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2299" r="-1149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704891" y="3487794"/>
                <a:ext cx="3863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891" y="3487794"/>
                <a:ext cx="386324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6349" r="-15873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375595" y="3965046"/>
                <a:ext cx="1939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595" y="3965046"/>
                <a:ext cx="193963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35484" r="-32258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78778" y="3961036"/>
                <a:ext cx="1939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778" y="3961036"/>
                <a:ext cx="193963" cy="307777"/>
              </a:xfrm>
              <a:prstGeom prst="rect">
                <a:avLst/>
              </a:prstGeom>
              <a:blipFill rotWithShape="0">
                <a:blip r:embed="rId21"/>
                <a:stretch>
                  <a:fillRect l="-31250" r="-3125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803228" y="4752578"/>
                <a:ext cx="1939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228" y="4752578"/>
                <a:ext cx="193963" cy="307777"/>
              </a:xfrm>
              <a:prstGeom prst="rect">
                <a:avLst/>
              </a:prstGeom>
              <a:blipFill rotWithShape="0">
                <a:blip r:embed="rId22"/>
                <a:stretch>
                  <a:fillRect l="-34375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811513" y="4752578"/>
                <a:ext cx="1939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513" y="4752578"/>
                <a:ext cx="193963" cy="307777"/>
              </a:xfrm>
              <a:prstGeom prst="rect">
                <a:avLst/>
              </a:prstGeom>
              <a:blipFill rotWithShape="0">
                <a:blip r:embed="rId23"/>
                <a:stretch>
                  <a:fillRect l="-31250" r="-3125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8" grpId="0"/>
      <p:bldP spid="21" grpId="0" animBg="1"/>
      <p:bldP spid="22" grpId="0" animBg="1"/>
      <p:bldP spid="24" grpId="0" animBg="1"/>
      <p:bldP spid="27" grpId="0" animBg="1"/>
      <p:bldP spid="28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4269517"/>
                  </p:ext>
                </p:extLst>
              </p:nvPr>
            </p:nvGraphicFramePr>
            <p:xfrm>
              <a:off x="971600" y="1037096"/>
              <a:ext cx="7890975" cy="5408676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440160"/>
                    <a:gridCol w="1716230"/>
                    <a:gridCol w="1578195"/>
                    <a:gridCol w="1578195"/>
                    <a:gridCol w="1578195"/>
                  </a:tblGrid>
                  <a:tr h="681167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Система</a:t>
                          </a:r>
                        </a:p>
                        <a:p>
                          <a:r>
                            <a:rPr lang="ru-RU" dirty="0" smtClean="0"/>
                            <a:t>неравенств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Изображение</a:t>
                          </a:r>
                          <a:r>
                            <a:rPr lang="ru-RU" baseline="0" dirty="0" smtClean="0"/>
                            <a:t> решения</a:t>
                          </a:r>
                          <a:r>
                            <a:rPr lang="ru-RU" dirty="0" smtClean="0"/>
                            <a:t> на числовом луче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Числовой промежуток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Название числового промежутка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Оценить</a:t>
                          </a:r>
                          <a:r>
                            <a:rPr lang="ru-RU" baseline="0" dirty="0" smtClean="0"/>
                            <a:t> свое решение («+» / «-», в чем ошибка)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811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&gt;−1,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&lt;1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811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≥2,5 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&lt;10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6811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&lt;−1,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≤2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6811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≥−1,5 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≤3,3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6811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&gt;1,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≥3,5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6811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≥−1,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≤−1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1804269517"/>
                  </p:ext>
                </p:extLst>
              </p:nvPr>
            </p:nvGraphicFramePr>
            <p:xfrm>
              <a:off x="971600" y="1037096"/>
              <a:ext cx="7890975" cy="5408676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1440160"/>
                    <a:gridCol w="1716230"/>
                    <a:gridCol w="1578195"/>
                    <a:gridCol w="1578195"/>
                    <a:gridCol w="1578195"/>
                  </a:tblGrid>
                  <a:tr h="118872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Система</a:t>
                          </a:r>
                        </a:p>
                        <a:p>
                          <a:r>
                            <a:rPr lang="ru-RU" dirty="0" smtClean="0"/>
                            <a:t>неравенств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Изображение</a:t>
                          </a:r>
                          <a:r>
                            <a:rPr lang="ru-RU" baseline="0" dirty="0" smtClean="0"/>
                            <a:t> решения</a:t>
                          </a:r>
                          <a:r>
                            <a:rPr lang="ru-RU" dirty="0" smtClean="0"/>
                            <a:t> на числовом луче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Числовой промежуток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Название числового промежутка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Оценить</a:t>
                          </a:r>
                          <a:r>
                            <a:rPr lang="ru-RU" baseline="0" dirty="0" smtClean="0"/>
                            <a:t> свое решение («+» / «-», в чем ошибка)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033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24" t="-172414" r="-450000" b="-499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33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24" t="-274783" r="-450000" b="-403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7033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24" t="-371552" r="-45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033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24" t="-475652" r="-450000" b="-2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7033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24" t="-570690" r="-450000" b="-1008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7033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24" t="-676522" r="-450000" b="-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909" y="481608"/>
            <a:ext cx="7704667" cy="52156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Системы неравенств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6" name="Группа 75"/>
          <p:cNvGrpSpPr/>
          <p:nvPr/>
        </p:nvGrpSpPr>
        <p:grpSpPr>
          <a:xfrm>
            <a:off x="2512343" y="5998075"/>
            <a:ext cx="1529138" cy="523220"/>
            <a:chOff x="2512343" y="5998075"/>
            <a:chExt cx="1529138" cy="523220"/>
          </a:xfrm>
        </p:grpSpPr>
        <p:sp>
          <p:nvSpPr>
            <p:cNvPr id="56" name="TextBox 55"/>
            <p:cNvSpPr txBox="1"/>
            <p:nvPr/>
          </p:nvSpPr>
          <p:spPr>
            <a:xfrm>
              <a:off x="2955043" y="5998075"/>
              <a:ext cx="5257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-1</a:t>
              </a:r>
              <a:endParaRPr lang="en-US" sz="2800" dirty="0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181935" y="6066144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Прямая со стрелкой 53"/>
            <p:cNvCxnSpPr/>
            <p:nvPr/>
          </p:nvCxnSpPr>
          <p:spPr>
            <a:xfrm>
              <a:off x="2512343" y="6104384"/>
              <a:ext cx="15121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3864573" y="6092399"/>
                  <a:ext cx="17690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4573" y="6092399"/>
                  <a:ext cx="176908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0690" r="-172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2" name="Группа 71"/>
          <p:cNvGrpSpPr/>
          <p:nvPr/>
        </p:nvGrpSpPr>
        <p:grpSpPr>
          <a:xfrm>
            <a:off x="2468912" y="3158097"/>
            <a:ext cx="1561870" cy="542652"/>
            <a:chOff x="2468912" y="3158097"/>
            <a:chExt cx="1561870" cy="542652"/>
          </a:xfrm>
        </p:grpSpPr>
        <p:sp>
          <p:nvSpPr>
            <p:cNvPr id="38" name="TextBox 37"/>
            <p:cNvSpPr txBox="1"/>
            <p:nvPr/>
          </p:nvSpPr>
          <p:spPr>
            <a:xfrm>
              <a:off x="2468912" y="3158097"/>
              <a:ext cx="6752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2,5</a:t>
              </a:r>
              <a:endParaRPr lang="en-US" sz="28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36996" y="3177529"/>
              <a:ext cx="5257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10</a:t>
              </a:r>
              <a:endParaRPr lang="en-US" sz="2800" dirty="0"/>
            </a:p>
          </p:txBody>
        </p:sp>
        <p:cxnSp>
          <p:nvCxnSpPr>
            <p:cNvPr id="36" name="Прямая со стрелкой 35"/>
            <p:cNvCxnSpPr/>
            <p:nvPr/>
          </p:nvCxnSpPr>
          <p:spPr>
            <a:xfrm>
              <a:off x="2483768" y="3284984"/>
              <a:ext cx="15121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Прямоугольник 36"/>
            <p:cNvSpPr/>
            <p:nvPr/>
          </p:nvSpPr>
          <p:spPr>
            <a:xfrm>
              <a:off x="2855714" y="3177529"/>
              <a:ext cx="694730" cy="8363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757947" y="3249406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559296" y="3248881"/>
              <a:ext cx="72008" cy="7200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3853874" y="3257799"/>
                  <a:ext cx="17690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3874" y="3257799"/>
                  <a:ext cx="176908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0690" r="-172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3" name="Группа 72"/>
          <p:cNvGrpSpPr/>
          <p:nvPr/>
        </p:nvGrpSpPr>
        <p:grpSpPr>
          <a:xfrm>
            <a:off x="2528624" y="3853481"/>
            <a:ext cx="1534048" cy="523220"/>
            <a:chOff x="2528624" y="3853481"/>
            <a:chExt cx="1534048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3381852" y="3853481"/>
              <a:ext cx="5257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-1</a:t>
              </a:r>
              <a:endParaRPr lang="en-US" sz="2800" dirty="0"/>
            </a:p>
          </p:txBody>
        </p:sp>
        <p:cxnSp>
          <p:nvCxnSpPr>
            <p:cNvPr id="48" name="Прямая со стрелкой 47"/>
            <p:cNvCxnSpPr/>
            <p:nvPr/>
          </p:nvCxnSpPr>
          <p:spPr>
            <a:xfrm>
              <a:off x="2528624" y="3960936"/>
              <a:ext cx="15121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Прямоугольник 48"/>
            <p:cNvSpPr/>
            <p:nvPr/>
          </p:nvSpPr>
          <p:spPr>
            <a:xfrm>
              <a:off x="2528624" y="3853481"/>
              <a:ext cx="1066676" cy="8986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608743" y="3922192"/>
              <a:ext cx="72008" cy="7200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3885764" y="3957816"/>
                  <a:ext cx="17690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5764" y="3957816"/>
                  <a:ext cx="176908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0690" r="-172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4" name="Группа 73"/>
          <p:cNvGrpSpPr/>
          <p:nvPr/>
        </p:nvGrpSpPr>
        <p:grpSpPr>
          <a:xfrm>
            <a:off x="2454806" y="4576837"/>
            <a:ext cx="1607937" cy="461665"/>
            <a:chOff x="2454806" y="4576837"/>
            <a:chExt cx="1607937" cy="461665"/>
          </a:xfrm>
        </p:grpSpPr>
        <p:sp>
          <p:nvSpPr>
            <p:cNvPr id="59" name="TextBox 58"/>
            <p:cNvSpPr txBox="1"/>
            <p:nvPr/>
          </p:nvSpPr>
          <p:spPr>
            <a:xfrm>
              <a:off x="3361631" y="4576837"/>
              <a:ext cx="553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3,3</a:t>
              </a:r>
              <a:endParaRPr lang="en-US" sz="28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454806" y="4576837"/>
              <a:ext cx="8426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-1,5</a:t>
              </a:r>
              <a:endParaRPr lang="en-US" sz="2400" dirty="0"/>
            </a:p>
          </p:txBody>
        </p:sp>
        <p:cxnSp>
          <p:nvCxnSpPr>
            <p:cNvPr id="57" name="Прямая со стрелкой 56"/>
            <p:cNvCxnSpPr/>
            <p:nvPr/>
          </p:nvCxnSpPr>
          <p:spPr>
            <a:xfrm>
              <a:off x="2512343" y="4688518"/>
              <a:ext cx="15121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Прямоугольник 57"/>
            <p:cNvSpPr/>
            <p:nvPr/>
          </p:nvSpPr>
          <p:spPr>
            <a:xfrm>
              <a:off x="2884289" y="4581063"/>
              <a:ext cx="694730" cy="8363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797362" y="4650453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587627" y="4646715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3885835" y="4669171"/>
                  <a:ext cx="17690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5835" y="4669171"/>
                  <a:ext cx="176908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0690" r="-172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5" name="Группа 74"/>
          <p:cNvGrpSpPr/>
          <p:nvPr/>
        </p:nvGrpSpPr>
        <p:grpSpPr>
          <a:xfrm>
            <a:off x="2491411" y="5277347"/>
            <a:ext cx="1548284" cy="461665"/>
            <a:chOff x="2491411" y="5277347"/>
            <a:chExt cx="1548284" cy="461665"/>
          </a:xfrm>
        </p:grpSpPr>
        <p:sp>
          <p:nvSpPr>
            <p:cNvPr id="53" name="TextBox 52"/>
            <p:cNvSpPr txBox="1"/>
            <p:nvPr/>
          </p:nvSpPr>
          <p:spPr>
            <a:xfrm>
              <a:off x="2530065" y="5277347"/>
              <a:ext cx="6512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3,5</a:t>
              </a:r>
              <a:endParaRPr lang="en-US" sz="2400" dirty="0"/>
            </a:p>
          </p:txBody>
        </p:sp>
        <p:cxnSp>
          <p:nvCxnSpPr>
            <p:cNvPr id="51" name="Прямая со стрелкой 50"/>
            <p:cNvCxnSpPr/>
            <p:nvPr/>
          </p:nvCxnSpPr>
          <p:spPr>
            <a:xfrm>
              <a:off x="2491411" y="5420046"/>
              <a:ext cx="15121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Прямоугольник 51"/>
            <p:cNvSpPr/>
            <p:nvPr/>
          </p:nvSpPr>
          <p:spPr>
            <a:xfrm>
              <a:off x="2863357" y="5312591"/>
              <a:ext cx="1029194" cy="7855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2778014" y="5383821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3862787" y="5419825"/>
                  <a:ext cx="17690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2787" y="5419825"/>
                  <a:ext cx="176908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0690" r="-172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Группа 65"/>
          <p:cNvGrpSpPr/>
          <p:nvPr/>
        </p:nvGrpSpPr>
        <p:grpSpPr>
          <a:xfrm>
            <a:off x="2483768" y="2465069"/>
            <a:ext cx="1547014" cy="523220"/>
            <a:chOff x="2483768" y="2465069"/>
            <a:chExt cx="1547014" cy="523220"/>
          </a:xfrm>
        </p:grpSpPr>
        <p:sp>
          <p:nvSpPr>
            <p:cNvPr id="28" name="TextBox 27"/>
            <p:cNvSpPr txBox="1"/>
            <p:nvPr/>
          </p:nvSpPr>
          <p:spPr>
            <a:xfrm>
              <a:off x="2528624" y="2465069"/>
              <a:ext cx="4863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-1</a:t>
              </a:r>
              <a:endParaRPr lang="en-US" sz="28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11455" y="2465069"/>
              <a:ext cx="2779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2483768" y="2564904"/>
              <a:ext cx="15121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Прямоугольник 26"/>
            <p:cNvSpPr/>
            <p:nvPr/>
          </p:nvSpPr>
          <p:spPr>
            <a:xfrm>
              <a:off x="2855714" y="2465069"/>
              <a:ext cx="694730" cy="8363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3853874" y="2548680"/>
                  <a:ext cx="17690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3874" y="2548680"/>
                  <a:ext cx="176908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0690" r="-172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Овал 15"/>
            <p:cNvSpPr/>
            <p:nvPr/>
          </p:nvSpPr>
          <p:spPr>
            <a:xfrm>
              <a:off x="2771800" y="2528900"/>
              <a:ext cx="72008" cy="7200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563888" y="2522956"/>
              <a:ext cx="72008" cy="7200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521991" y="2418902"/>
                <a:ext cx="85068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−1;1)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991" y="2418902"/>
                <a:ext cx="850682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0791" t="-2000" r="-10791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360890" y="3120780"/>
                <a:ext cx="11728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[−2,5;10)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890" y="3120780"/>
                <a:ext cx="117288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7772" t="-2000" r="-7254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716499" y="5938510"/>
                <a:ext cx="3863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499" y="5938510"/>
                <a:ext cx="38632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6349" r="-15873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446650" y="3798413"/>
                <a:ext cx="9260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;1)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650" y="3798413"/>
                <a:ext cx="926023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9868" t="-1961" r="-9868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340406" y="4524154"/>
                <a:ext cx="12097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[−1,5;3,3]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406" y="4524154"/>
                <a:ext cx="1209755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7576" t="-1961" r="-808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336871" y="5203950"/>
                <a:ext cx="11055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[3,5;+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871" y="5203950"/>
                <a:ext cx="110555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8242" t="-4000" r="-8242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5965212" y="2388124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интервал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729410" y="3073133"/>
            <a:ext cx="159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полуинтервал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5733592" y="3767635"/>
            <a:ext cx="1645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открытый </a:t>
            </a:r>
            <a:r>
              <a:rPr lang="ru-RU" dirty="0" smtClean="0"/>
              <a:t>луч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5965212" y="4470806"/>
            <a:ext cx="1070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отрезок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110444" y="5876955"/>
            <a:ext cx="83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точка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703266" y="5173977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закрытый </a:t>
            </a:r>
            <a:r>
              <a:rPr lang="ru-RU" dirty="0" smtClean="0"/>
              <a:t>луч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49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78" grpId="0"/>
      <p:bldP spid="86" grpId="0"/>
      <p:bldP spid="87" grpId="0"/>
      <p:bldP spid="88" grpId="0"/>
      <p:bldP spid="89" grpId="0"/>
      <p:bldP spid="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7664" y="1700808"/>
            <a:ext cx="6591531" cy="39686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909" y="481608"/>
            <a:ext cx="7704667" cy="52156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Графический способ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878996" y="3700459"/>
                <a:ext cx="2337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996" y="3700459"/>
                <a:ext cx="23371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949" r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390383" y="1667839"/>
                <a:ext cx="2376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383" y="1667839"/>
                <a:ext cx="23769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3333" r="-3076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71285" y="1898671"/>
                <a:ext cx="11442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285" y="1898671"/>
                <a:ext cx="114428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4813" r="-4813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54679" y="2955762"/>
                <a:ext cx="10160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679" y="2955762"/>
                <a:ext cx="1016047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5389" r="-538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 стрелкой 5"/>
          <p:cNvCxnSpPr/>
          <p:nvPr/>
        </p:nvCxnSpPr>
        <p:spPr>
          <a:xfrm flipV="1">
            <a:off x="3441039" y="3885125"/>
            <a:ext cx="4197816" cy="277"/>
          </a:xfrm>
          <a:prstGeom prst="straightConnector1">
            <a:avLst/>
          </a:prstGeom>
          <a:ln w="41275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3282959" y="3834057"/>
            <a:ext cx="176004" cy="167917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64542" y="3394116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-0,5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451945" y="3834056"/>
            <a:ext cx="176004" cy="167917"/>
          </a:xfrm>
          <a:prstGeom prst="ellipse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5623737" y="3881183"/>
            <a:ext cx="2015118" cy="7883"/>
          </a:xfrm>
          <a:prstGeom prst="straightConnector1">
            <a:avLst/>
          </a:prstGeom>
          <a:ln w="41275">
            <a:solidFill>
              <a:srgbClr val="FFC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74662" y="3372391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3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450216" y="3834056"/>
            <a:ext cx="176004" cy="167917"/>
          </a:xfrm>
          <a:prstGeom prst="ellipse">
            <a:avLst/>
          </a:prstGeom>
          <a:noFill/>
          <a:ln w="444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5622008" y="3881183"/>
            <a:ext cx="2015118" cy="7883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34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930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build="allAtOnce"/>
      <p:bldP spid="11" grpId="0" animBg="1"/>
      <p:bldP spid="15" grpId="0" animBg="1"/>
      <p:bldP spid="15" grpId="1" animBg="1"/>
      <p:bldP spid="16" grpId="0"/>
      <p:bldP spid="16" grpId="1"/>
      <p:bldP spid="21" grpId="0" animBg="1"/>
      <p:bldP spid="25" grpId="0"/>
      <p:bldP spid="25" grpId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226</TotalTime>
  <Words>223</Words>
  <Application>Microsoft Office PowerPoint</Application>
  <PresentationFormat>Экран (4:3)</PresentationFormat>
  <Paragraphs>79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Corbel</vt:lpstr>
      <vt:lpstr>Параллакс</vt:lpstr>
      <vt:lpstr>Урок математики  по теме «Линейные неравенства» для 8 класса  </vt:lpstr>
      <vt:lpstr>Назовите ошибки в решении линейного неравенства:</vt:lpstr>
      <vt:lpstr>Системы неравенств</vt:lpstr>
      <vt:lpstr>Графический способ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по теме «Линейные неравенства» для 8 класса</dc:title>
  <dc:creator>Lapetova-I</dc:creator>
  <cp:lastModifiedBy>Olga</cp:lastModifiedBy>
  <cp:revision>42</cp:revision>
  <dcterms:created xsi:type="dcterms:W3CDTF">2014-07-28T04:33:55Z</dcterms:created>
  <dcterms:modified xsi:type="dcterms:W3CDTF">2014-10-21T16:53:48Z</dcterms:modified>
</cp:coreProperties>
</file>