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28" r:id="rId4"/>
    <p:sldId id="329" r:id="rId5"/>
    <p:sldId id="331" r:id="rId6"/>
    <p:sldId id="332" r:id="rId7"/>
    <p:sldId id="334" r:id="rId8"/>
    <p:sldId id="335" r:id="rId9"/>
    <p:sldId id="336" r:id="rId10"/>
    <p:sldId id="325" r:id="rId11"/>
    <p:sldId id="32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FB031-1433-4C48-AE2F-F2F38131E816}" type="datetimeFigureOut">
              <a:rPr lang="ru-RU"/>
              <a:pPr>
                <a:defRPr/>
              </a:pPr>
              <a:t>24.01.2014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E9B4B-0069-442F-A1BF-6289D12E1E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E56E8-2847-4AB7-9A68-6EAF2A80962F}" type="datetimeFigureOut">
              <a:rPr lang="ru-RU"/>
              <a:pPr>
                <a:defRPr/>
              </a:pPr>
              <a:t>24.01.2014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2AB9E-9447-46A9-8997-B5DDE2863D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2A601-D441-4CFC-9BC0-CAB855D160BD}" type="datetimeFigureOut">
              <a:rPr lang="ru-RU"/>
              <a:pPr>
                <a:defRPr/>
              </a:pPr>
              <a:t>24.01.2014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83B85-F1EC-4CE1-A79A-2E862CF7E9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8A6F6-B135-45A8-A3B2-66F2A5547FE9}" type="datetimeFigureOut">
              <a:rPr lang="ru-RU"/>
              <a:pPr>
                <a:defRPr/>
              </a:pPr>
              <a:t>24.01.2014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2EA18-F679-45A0-9807-CD9CF42D70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0EB3C-44DE-4835-8C89-0A0E3F48B083}" type="datetimeFigureOut">
              <a:rPr lang="ru-RU"/>
              <a:pPr>
                <a:defRPr/>
              </a:pPr>
              <a:t>24.01.2014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D7886-ECFA-4C80-8C7B-FEE9BF3C36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A2E06-8D29-4D74-AB8D-AC2F7501966D}" type="datetimeFigureOut">
              <a:rPr lang="ru-RU"/>
              <a:pPr>
                <a:defRPr/>
              </a:pPr>
              <a:t>24.01.2014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0C08E-733A-46D4-892C-C4F457089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A8DF4-9274-4166-A040-4C1FDDDAA21D}" type="datetimeFigureOut">
              <a:rPr lang="ru-RU"/>
              <a:pPr>
                <a:defRPr/>
              </a:pPr>
              <a:t>24.01.2014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11F1F-53F1-44ED-B347-D9E3163801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D8753-39E9-40ED-A21B-6D4C11231804}" type="datetimeFigureOut">
              <a:rPr lang="ru-RU"/>
              <a:pPr>
                <a:defRPr/>
              </a:pPr>
              <a:t>24.01.2014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FBA97-2AA2-4520-B7E2-66715803A3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8943A-4541-4487-8D0E-EC9DD996C44F}" type="datetimeFigureOut">
              <a:rPr lang="ru-RU"/>
              <a:pPr>
                <a:defRPr/>
              </a:pPr>
              <a:t>24.01.2014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5B1AA-2A4A-4249-B04A-F039E4A9A3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FE1CC-735E-488A-A7B3-D48625C6E41E}" type="datetimeFigureOut">
              <a:rPr lang="ru-RU"/>
              <a:pPr>
                <a:defRPr/>
              </a:pPr>
              <a:t>24.01.2014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78259-88A8-4DBA-B649-8B125F999B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FADA7-AEBE-4783-A60F-726ACB528D20}" type="datetimeFigureOut">
              <a:rPr lang="ru-RU"/>
              <a:pPr>
                <a:defRPr/>
              </a:pPr>
              <a:t>24.01.2014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6FCF-9690-40A8-9CAD-1871FEDD16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E1E883-1806-49F9-86B0-67718C4EECDE}" type="datetimeFigureOut">
              <a:rPr lang="ru-RU"/>
              <a:pPr>
                <a:defRPr/>
              </a:pPr>
              <a:t>24.01.2014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41342A-30D1-4D15-A87F-6B0915CE2F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9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rrarium1.narod.ru/papka6/index.ht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71481"/>
            <a:ext cx="8501122" cy="30289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800" dirty="0" smtClean="0">
                <a:solidFill>
                  <a:srgbClr val="002060"/>
                </a:solidFill>
              </a:rPr>
              <a:t>Академия наук</a:t>
            </a:r>
            <a:endParaRPr lang="ru-RU" sz="8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3643313"/>
            <a:ext cx="5786438" cy="2643187"/>
          </a:xfrm>
        </p:spPr>
        <p:txBody>
          <a:bodyPr/>
          <a:lstStyle/>
          <a:p>
            <a:pPr algn="l" eaLnBrk="1" hangingPunct="1"/>
            <a:endParaRPr lang="ru-RU" sz="3600" smtClean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Ленол\Desktop\бесхвостые лягушки\анимация земноводные\40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7550" y="4310063"/>
            <a:ext cx="277495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3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00"/>
                            </p:stCondLst>
                            <p:childTnLst>
                              <p:par>
                                <p:cTn id="26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71462"/>
            <a:ext cx="8643998" cy="664371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>Не будем же обижать этих милых существ! </a:t>
            </a:r>
            <a:b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>Но будем восхищаться ими и любить их!</a:t>
            </a:r>
            <a:endParaRPr lang="ru-RU" sz="3600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5" name="Picture 6" descr="лягуше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0" y="1420830"/>
            <a:ext cx="4508500" cy="4508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Использованы материалы с сайтов: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http://zoo-eco.zooclub.ru/rept.html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http://www.floranimal.ru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u="sng" dirty="0" smtClean="0">
                <a:solidFill>
                  <a:srgbClr val="002060"/>
                </a:solidFill>
                <a:hlinkClick r:id="rId2"/>
              </a:rPr>
              <a:t>http://www.terrarium1.narod.ru/papka6/index.htm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278608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dirty="0" smtClean="0">
                <a:solidFill>
                  <a:srgbClr val="002060"/>
                </a:solidFill>
                <a:effectLst/>
                <a:latin typeface="+mn-lt"/>
              </a:rPr>
              <a:t>"</a:t>
            </a:r>
            <a:r>
              <a:rPr lang="ru-RU" sz="3000" dirty="0" err="1" smtClean="0">
                <a:solidFill>
                  <a:srgbClr val="002060"/>
                </a:solidFill>
                <a:effectLst/>
                <a:latin typeface="+mn-lt"/>
              </a:rPr>
              <a:t>Амфибиос</a:t>
            </a:r>
            <a:r>
              <a:rPr lang="ru-RU" sz="3000" dirty="0" smtClean="0">
                <a:solidFill>
                  <a:srgbClr val="002060"/>
                </a:solidFill>
                <a:effectLst/>
                <a:latin typeface="+mn-lt"/>
              </a:rPr>
              <a:t>", в переводе с греческого, — "живущий двоякой жизнью". </a:t>
            </a:r>
            <a:br>
              <a:rPr lang="ru-RU" sz="30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3000" dirty="0" smtClean="0">
                <a:solidFill>
                  <a:srgbClr val="002060"/>
                </a:solidFill>
                <a:effectLst/>
                <a:latin typeface="+mn-lt"/>
              </a:rPr>
              <a:t>Амфибии (или земноводные) — это животные, приспособленные к жизни и в водной среде, и на суше. И именно в этом заключается необычность этих существ.</a:t>
            </a:r>
            <a:endParaRPr lang="ru-RU" sz="3000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1027" name="Picture 3" descr="C:\Users\Ленол\Desktop\бесхвостые лягушки\иллюстрации земноводные\жаба зеленая (бесхвостые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9888" y="3000372"/>
            <a:ext cx="4060825" cy="3455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Ленол\Desktop\бесхвостые лягушки\иллюстрации земноводные\лягушка-бык (бесхвостые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00372"/>
            <a:ext cx="4252913" cy="3452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Травяные лягушки-16-18 лет,квакши-22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года,гребенчатый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тритон и  жерлянки-28-29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лет,исполинская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саламандра-30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лет,серые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жабы-36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лет,огненные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саламандры-43 года.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2786058"/>
            <a:ext cx="3571900" cy="3522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2" descr="C:\Users\Ленол\Desktop\бесхвостые лягушки\иллюстрации земноводные\жаба обыкновенная (безхвостые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000372"/>
            <a:ext cx="4082156" cy="30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50" y="142875"/>
            <a:ext cx="8643938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А как, вы думаете, лягушка поёт? Широко раскрыв рот? Нет, вовсе не так! Лягушка поёт, плотно закрыв и рот, и ноздри. Ещё более удивительно то, что она может петь даже под водой.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Амфмбии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первые наземные животные приобрели голосовой аппарат. Например, квакши образуют дуэты, трио, квартеты и даже квинтеты. Есть среди них и запевалы. По разнообразию голосов лягушки  могут соперничать с птицами.</a:t>
            </a:r>
          </a:p>
        </p:txBody>
      </p:sp>
      <p:pic>
        <p:nvPicPr>
          <p:cNvPr id="7171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3643313"/>
            <a:ext cx="414337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3071834"/>
          </a:xfrm>
          <a:ln>
            <a:solidFill>
              <a:schemeClr val="bg1"/>
            </a:solidFill>
          </a:ln>
        </p:spPr>
        <p:txBody>
          <a:bodyPr/>
          <a:lstStyle/>
          <a:p>
            <a:pPr algn="l"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Правда. Весной в период размножения, самцы остромордой лягушки, находясь в воде, приобретает лазурно-голубую окраску. Но стоит их вынуть из воды, и они быстро снова становятся бурыми.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19" name="Picture 2" descr="C:\Documents and Settings\Admin\Рабочий стол\самец остромордой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857625"/>
            <a:ext cx="4572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C:\Documents and Settings\Admin\Рабочий стол\c4f4a5ca30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3786188"/>
            <a:ext cx="3667125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71462"/>
            <a:ext cx="8401080" cy="785818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latin typeface="+mn-lt"/>
              </a:rPr>
              <a:t> </a:t>
            </a:r>
            <a:r>
              <a:rPr lang="ru-RU" sz="3200" u="sng" dirty="0" smtClean="0">
                <a:solidFill>
                  <a:srgbClr val="002060"/>
                </a:solidFill>
                <a:latin typeface="+mn-lt"/>
              </a:rPr>
              <a:t>А как у них устроены глаза? </a:t>
            </a:r>
            <a:endParaRPr lang="ru-RU" u="sng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>
          <a:xfrm>
            <a:off x="214313" y="642938"/>
            <a:ext cx="8572500" cy="5786437"/>
          </a:xfrm>
        </p:spPr>
        <p:txBody>
          <a:bodyPr/>
          <a:lstStyle/>
          <a:p>
            <a:pPr marL="73025"/>
            <a:r>
              <a:rPr lang="en-US" sz="2400" dirty="0" smtClean="0">
                <a:solidFill>
                  <a:srgbClr val="002060"/>
                </a:solidFill>
              </a:rPr>
              <a:t>   </a:t>
            </a:r>
          </a:p>
          <a:p>
            <a:pPr marL="73025"/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    </a:t>
            </a:r>
            <a:r>
              <a:rPr lang="ru-RU" sz="2400" dirty="0" smtClean="0">
                <a:solidFill>
                  <a:srgbClr val="002060"/>
                </a:solidFill>
              </a:rPr>
              <a:t>Глаза </a:t>
            </a:r>
            <a:r>
              <a:rPr lang="ru-RU" sz="2400" dirty="0" smtClean="0">
                <a:solidFill>
                  <a:srgbClr val="002060"/>
                </a:solidFill>
              </a:rPr>
              <a:t>земноводных тоже устроены с расчётом на работоспособность в двух средах: как в воздушной, так и в водной. 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73025"/>
            <a:r>
              <a:rPr lang="en-US" sz="2400" dirty="0" smtClean="0">
                <a:solidFill>
                  <a:srgbClr val="002060"/>
                </a:solidFill>
              </a:rPr>
              <a:t>     </a:t>
            </a:r>
            <a:r>
              <a:rPr lang="ru-RU" sz="2400" dirty="0" smtClean="0">
                <a:solidFill>
                  <a:srgbClr val="002060"/>
                </a:solidFill>
              </a:rPr>
              <a:t>При </a:t>
            </a:r>
            <a:r>
              <a:rPr lang="ru-RU" sz="2400" dirty="0" smtClean="0">
                <a:solidFill>
                  <a:srgbClr val="002060"/>
                </a:solidFill>
              </a:rPr>
              <a:t>этом </a:t>
            </a:r>
            <a:r>
              <a:rPr lang="ru-RU" sz="2400" dirty="0" smtClean="0">
                <a:solidFill>
                  <a:srgbClr val="002060"/>
                </a:solidFill>
              </a:rPr>
              <a:t>фокусировка </a:t>
            </a:r>
            <a:r>
              <a:rPr lang="ru-RU" sz="2400" dirty="0" smtClean="0">
                <a:solidFill>
                  <a:srgbClr val="002060"/>
                </a:solidFill>
              </a:rPr>
              <a:t>изображения производится, как в фотоаппарате: хрусталик передвигается вдоль оптической оси глаза, то приближаясь к сетчатке, то отодвигаясь от неё. 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73025"/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  </a:t>
            </a:r>
            <a:r>
              <a:rPr lang="ru-RU" sz="2400" dirty="0" smtClean="0">
                <a:solidFill>
                  <a:srgbClr val="002060"/>
                </a:solidFill>
              </a:rPr>
              <a:t>Любопытно</a:t>
            </a:r>
            <a:r>
              <a:rPr lang="ru-RU" sz="2400" dirty="0" smtClean="0">
                <a:solidFill>
                  <a:srgbClr val="002060"/>
                </a:solidFill>
              </a:rPr>
              <a:t>, что лягушки воспринимают глазами только движущиеся предметы. А кусты, пруд, деревья, небо они воспринимает лишь как фон.  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73025"/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   </a:t>
            </a:r>
            <a:r>
              <a:rPr lang="ru-RU" sz="2400" dirty="0" smtClean="0">
                <a:solidFill>
                  <a:srgbClr val="002060"/>
                </a:solidFill>
              </a:rPr>
              <a:t>Масса  </a:t>
            </a:r>
            <a:r>
              <a:rPr lang="ru-RU" sz="2400" dirty="0" smtClean="0">
                <a:solidFill>
                  <a:srgbClr val="002060"/>
                </a:solidFill>
              </a:rPr>
              <a:t>глаз лягушек в два раза превышают массу мозга. Глаза участвуют в проглатывании пищи. Когда пища попадает лягушке в рот , специальные мышцы втягивают пищу в глотку.</a:t>
            </a:r>
          </a:p>
          <a:p>
            <a:pPr marL="73025"/>
            <a:endParaRPr lang="ru-RU" sz="2800" b="1" dirty="0" smtClean="0">
              <a:solidFill>
                <a:srgbClr val="002060"/>
              </a:solidFill>
            </a:endParaRPr>
          </a:p>
          <a:p>
            <a:pPr marL="73025"/>
            <a:endParaRPr lang="ru-RU" b="1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-24"/>
            <a:ext cx="8186766" cy="747698"/>
          </a:xfrm>
        </p:spPr>
        <p:txBody>
          <a:bodyPr/>
          <a:lstStyle/>
          <a:p>
            <a:pPr algn="ctr">
              <a:defRPr/>
            </a:pPr>
            <a:r>
              <a:rPr lang="ru-RU" sz="3600" u="sng" dirty="0" smtClean="0">
                <a:solidFill>
                  <a:srgbClr val="002060"/>
                </a:solidFill>
                <a:latin typeface="+mn-lt"/>
              </a:rPr>
              <a:t>Репелленты кожи</a:t>
            </a:r>
            <a:endParaRPr lang="ru-RU" sz="3600" u="sng" dirty="0">
              <a:latin typeface="+mn-lt"/>
            </a:endParaRPr>
          </a:p>
        </p:txBody>
      </p:sp>
      <p:sp>
        <p:nvSpPr>
          <p:cNvPr id="23556" name="Текст 3"/>
          <p:cNvSpPr>
            <a:spLocks noGrp="1"/>
          </p:cNvSpPr>
          <p:nvPr>
            <p:ph type="body" idx="1"/>
          </p:nvPr>
        </p:nvSpPr>
        <p:spPr>
          <a:xfrm>
            <a:off x="214313" y="714375"/>
            <a:ext cx="8715375" cy="2286000"/>
          </a:xfrm>
        </p:spPr>
        <p:txBody>
          <a:bodyPr/>
          <a:lstStyle/>
          <a:p>
            <a:pPr marL="73025" algn="ctr">
              <a:defRPr/>
            </a:pPr>
            <a:r>
              <a:rPr lang="ru-RU" sz="2800" b="1" dirty="0" smtClean="0"/>
              <a:t> 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Нет , не правильно. </a:t>
            </a:r>
            <a:r>
              <a:rPr lang="ru-RU" sz="2800" b="1" dirty="0" smtClean="0">
                <a:solidFill>
                  <a:srgbClr val="002060"/>
                </a:solidFill>
              </a:rPr>
              <a:t>Кожа жаб выделяет слизь, которая для кожи людей совершенно не опасна. Только попав в глаза, она может вызвать жжение.</a:t>
            </a:r>
          </a:p>
          <a:p>
            <a:pPr marL="73025">
              <a:defRPr/>
            </a:pPr>
            <a:endParaRPr lang="ru-RU" b="1" dirty="0" smtClean="0"/>
          </a:p>
        </p:txBody>
      </p:sp>
      <p:pic>
        <p:nvPicPr>
          <p:cNvPr id="5" name="Picture 2" descr="C:\Users\Ленол\Desktop\бесхвостые лягушки\иллюстрации земноводные\жаба зеленая (бесхвостые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4097287" cy="30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2" descr="C:\Users\Ленол\Desktop\бесхвостые лягушки\иллюстрации земноводные\жаба обыкновенная (безхвостые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000372"/>
            <a:ext cx="4082156" cy="30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14313" y="142875"/>
            <a:ext cx="87153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u="sng" dirty="0">
                <a:solidFill>
                  <a:srgbClr val="002060"/>
                </a:solidFill>
                <a:latin typeface="+mn-lt"/>
              </a:rPr>
              <a:t>В чём польза от амфибий для нас?</a:t>
            </a:r>
          </a:p>
          <a:p>
            <a:pPr algn="just"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 Амфибии — весьма важные для человека животные. Питаясь насекомыми, они сдерживают массовое размножение сельскохозяйственных вредителей. Благодаря этому они зачислены в категорию защитников урожая, друзей садоводов и огородников. Они также уничтожают множество насекомых-кровососов, включая переносчиков болезней человека, например, малярийных комаров. </a:t>
            </a:r>
          </a:p>
        </p:txBody>
      </p:sp>
      <p:pic>
        <p:nvPicPr>
          <p:cNvPr id="13315" name="Рисунок 3" descr="Рисунок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6188" y="4191000"/>
            <a:ext cx="411162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>Земноводные восхищают нас удивительными возможностями своих организмов и сложнейшим поведением! И среди них нет тех, кто были бы хоть как-то вредны для людей; все — только полезны!</a:t>
            </a:r>
            <a:endParaRPr lang="ru-RU" sz="2800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14339" name="mainpic" descr="фото | Анатолий Р. | Памятник Царевне-лягушке на месте ее отлова юным натуралист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06613"/>
            <a:ext cx="350202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3714750" y="5857875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Памятник лягушкам, которых ловили юные натуралисты.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926</TotalTime>
  <Words>228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Академия наук</vt:lpstr>
      <vt:lpstr>"Амфибиос", в переводе с греческого, — "живущий двоякой жизнью".  Амфибии (или земноводные) — это животные, приспособленные к жизни и в водной среде, и на суше. И именно в этом заключается необычность этих существ.</vt:lpstr>
      <vt:lpstr>Травяные лягушки-16-18 лет,квакши-22 года,гребенчатый тритон и  жерлянки-28-29 лет,исполинская саламандра-30 лет,серые жабы-36 лет,огненные саламандры-43 года.</vt:lpstr>
      <vt:lpstr>Слайд 4</vt:lpstr>
      <vt:lpstr>Правда. Весной в период размножения, самцы остромордой лягушки, находясь в воде, приобретает лазурно-голубую окраску. Но стоит их вынуть из воды, и они быстро снова становятся бурыми.</vt:lpstr>
      <vt:lpstr> А как у них устроены глаза? </vt:lpstr>
      <vt:lpstr>Репелленты кожи</vt:lpstr>
      <vt:lpstr>Слайд 8</vt:lpstr>
      <vt:lpstr>Земноводные восхищают нас удивительными возможностями своих организмов и сложнейшим поведением! И среди них нет тех, кто были бы хоть как-то вредны для людей; все — только полезны!</vt:lpstr>
      <vt:lpstr>Не будем же обижать этих милых существ!          Но будем восхищаться ими и любить их!</vt:lpstr>
      <vt:lpstr>Использованы материалы с сайтов:   http://zoo-eco.zooclub.ru/rept.html   http://www.floranimal.ru   http://www.terrarium1.narod.ru/papka6/index.htm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БЕСХВОСТЫЕ ЛЯГУШКИ</dc:title>
  <dc:creator>Ленол</dc:creator>
  <cp:lastModifiedBy>Admin</cp:lastModifiedBy>
  <cp:revision>95</cp:revision>
  <dcterms:created xsi:type="dcterms:W3CDTF">2009-02-10T17:47:46Z</dcterms:created>
  <dcterms:modified xsi:type="dcterms:W3CDTF">2014-01-24T19:49:01Z</dcterms:modified>
</cp:coreProperties>
</file>