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7" r:id="rId7"/>
    <p:sldId id="270" r:id="rId8"/>
    <p:sldId id="266" r:id="rId9"/>
    <p:sldId id="261" r:id="rId10"/>
    <p:sldId id="271" r:id="rId11"/>
    <p:sldId id="263" r:id="rId12"/>
    <p:sldId id="275" r:id="rId13"/>
    <p:sldId id="272" r:id="rId14"/>
    <p:sldId id="276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1DA9F-D369-4B72-90BB-8DC3583C78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3EB97-FFEC-4E33-82BE-0443D0CEA5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135FC-A0DE-414B-BDB1-773EA23F3C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50C37-A9C2-4BC2-8D8F-970ED14793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1F8C8-42BB-4892-A7E6-28345A77E7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EB449-FF9F-437E-A704-059188DFB5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A8B6F-D239-494F-B348-48C2071D18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BDBD-D02A-4B0D-A433-10D5BAFF62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89EB1-20A1-46EF-B93D-2C80FD27BB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D961E-89D1-42F7-AF20-01ECB2F3B7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91EE6-B554-48F8-B205-AFEE9A6B40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E5EDDA-AD05-4690-9054-7BEBB54F0EB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Рельеф, геологическое строение и полезные ископаемые  России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2" y="3141662"/>
            <a:ext cx="6597673" cy="293054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География 8 класс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(обобщающий урок)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3366"/>
                </a:solidFill>
              </a:rPr>
              <a:t>Колесникова Ирина Васильевна</a:t>
            </a:r>
          </a:p>
          <a:p>
            <a:r>
              <a:rPr lang="ru-RU" sz="1600" dirty="0" smtClean="0">
                <a:solidFill>
                  <a:srgbClr val="003366"/>
                </a:solidFill>
              </a:rPr>
              <a:t>у</a:t>
            </a:r>
            <a:r>
              <a:rPr lang="ru-RU" sz="1600" dirty="0" smtClean="0">
                <a:solidFill>
                  <a:srgbClr val="003366"/>
                </a:solidFill>
              </a:rPr>
              <a:t>читель географии и экономики</a:t>
            </a:r>
          </a:p>
          <a:p>
            <a:r>
              <a:rPr lang="ru-RU" sz="1600" dirty="0" smtClean="0">
                <a:solidFill>
                  <a:srgbClr val="003366"/>
                </a:solidFill>
              </a:rPr>
              <a:t>в</a:t>
            </a:r>
            <a:r>
              <a:rPr lang="ru-RU" sz="1600" dirty="0" smtClean="0">
                <a:solidFill>
                  <a:srgbClr val="003366"/>
                </a:solidFill>
              </a:rPr>
              <a:t>ысшей квалификационной категории</a:t>
            </a:r>
          </a:p>
          <a:p>
            <a:r>
              <a:rPr lang="ru-RU" sz="1600" dirty="0" smtClean="0">
                <a:solidFill>
                  <a:srgbClr val="003366"/>
                </a:solidFill>
              </a:rPr>
              <a:t>МОБУ СОШ №2 г. Свободный Амурской области</a:t>
            </a:r>
          </a:p>
          <a:p>
            <a:r>
              <a:rPr lang="ru-RU" dirty="0" smtClean="0">
                <a:solidFill>
                  <a:srgbClr val="003366"/>
                </a:solidFill>
              </a:rPr>
              <a:t/>
            </a:r>
            <a:br>
              <a:rPr lang="ru-RU" dirty="0" smtClean="0">
                <a:solidFill>
                  <a:srgbClr val="003366"/>
                </a:solidFill>
              </a:rPr>
            </a:br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85728"/>
            <a:ext cx="6381774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№ 5 Ответить на вопросы: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8686800" cy="578645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3366"/>
                </a:solidFill>
              </a:rPr>
              <a:t>   </a:t>
            </a:r>
            <a:r>
              <a:rPr lang="ru-RU" sz="3600" dirty="0" smtClean="0">
                <a:solidFill>
                  <a:srgbClr val="003366"/>
                </a:solidFill>
              </a:rPr>
              <a:t>5. Что общего у карьеров и терриконов?</a:t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6. Морены, </a:t>
            </a:r>
            <a:r>
              <a:rPr lang="ru-RU" sz="3600" dirty="0" err="1" smtClean="0">
                <a:solidFill>
                  <a:srgbClr val="00B0F0"/>
                </a:solidFill>
              </a:rPr>
              <a:t>троги</a:t>
            </a:r>
            <a:r>
              <a:rPr lang="ru-RU" sz="3600" dirty="0" smtClean="0">
                <a:solidFill>
                  <a:srgbClr val="00B0F0"/>
                </a:solidFill>
              </a:rPr>
              <a:t>, </a:t>
            </a:r>
            <a:r>
              <a:rPr lang="ru-RU" sz="3600" dirty="0" err="1" smtClean="0">
                <a:solidFill>
                  <a:srgbClr val="00B0F0"/>
                </a:solidFill>
              </a:rPr>
              <a:t>озы</a:t>
            </a:r>
            <a:r>
              <a:rPr lang="ru-RU" sz="3600" dirty="0" smtClean="0">
                <a:solidFill>
                  <a:srgbClr val="00B0F0"/>
                </a:solidFill>
              </a:rPr>
              <a:t>, </a:t>
            </a:r>
            <a:r>
              <a:rPr lang="ru-RU" sz="3600" dirty="0" err="1" smtClean="0">
                <a:solidFill>
                  <a:srgbClr val="00B0F0"/>
                </a:solidFill>
              </a:rPr>
              <a:t>камы</a:t>
            </a:r>
            <a:r>
              <a:rPr lang="ru-RU" sz="3600" dirty="0" smtClean="0">
                <a:solidFill>
                  <a:srgbClr val="00B0F0"/>
                </a:solidFill>
              </a:rPr>
              <a:t>…..Что общего в образовании этих форм рельефа?</a:t>
            </a:r>
            <a:r>
              <a:rPr lang="ru-RU" sz="3600" dirty="0" smtClean="0">
                <a:solidFill>
                  <a:srgbClr val="003366"/>
                </a:solidFill>
              </a:rPr>
              <a:t/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3366"/>
                </a:solidFill>
              </a:rPr>
              <a:t>7. Равнины – на древних платформах, а горы -…..?</a:t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8. Что общего у следующих </a:t>
            </a:r>
            <a:r>
              <a:rPr lang="ru-RU" sz="3600" dirty="0" err="1" smtClean="0">
                <a:solidFill>
                  <a:srgbClr val="00B0F0"/>
                </a:solidFill>
              </a:rPr>
              <a:t>п</a:t>
            </a:r>
            <a:r>
              <a:rPr lang="ru-RU" sz="3600" dirty="0" smtClean="0">
                <a:solidFill>
                  <a:srgbClr val="00B0F0"/>
                </a:solidFill>
              </a:rPr>
              <a:t>/и – фосфориты, уголь, нефть, соли…?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285728"/>
            <a:ext cx="7358114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№ 6. Установите соответствие: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2984"/>
            <a:ext cx="8686800" cy="5429288"/>
          </a:xfrm>
        </p:spPr>
        <p:txBody>
          <a:bodyPr/>
          <a:lstStyle/>
          <a:p>
            <a:pPr>
              <a:buNone/>
            </a:pPr>
            <a:endParaRPr lang="ru-RU" dirty="0">
              <a:solidFill>
                <a:srgbClr val="003366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785928"/>
          <a:ext cx="7048528" cy="3803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264"/>
                <a:gridCol w="3524264"/>
              </a:tblGrid>
              <a:tr h="63277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горы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вершина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32779">
                <a:tc>
                  <a:txBody>
                    <a:bodyPr/>
                    <a:lstStyle/>
                    <a:p>
                      <a:r>
                        <a:rPr lang="ru-RU" dirty="0" smtClean="0"/>
                        <a:t>1. Кавказ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а)  Народная</a:t>
                      </a:r>
                      <a:endParaRPr lang="ru-RU" dirty="0"/>
                    </a:p>
                  </a:txBody>
                  <a:tcPr/>
                </a:tc>
              </a:tr>
              <a:tr h="632779">
                <a:tc>
                  <a:txBody>
                    <a:bodyPr/>
                    <a:lstStyle/>
                    <a:p>
                      <a:r>
                        <a:rPr lang="ru-RU" dirty="0" smtClean="0"/>
                        <a:t>2. Урал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б) Белуха</a:t>
                      </a:r>
                      <a:endParaRPr lang="ru-RU" dirty="0"/>
                    </a:p>
                  </a:txBody>
                  <a:tcPr/>
                </a:tc>
              </a:tr>
              <a:tr h="632779">
                <a:tc>
                  <a:txBody>
                    <a:bodyPr/>
                    <a:lstStyle/>
                    <a:p>
                      <a:r>
                        <a:rPr lang="ru-RU" dirty="0" smtClean="0"/>
                        <a:t>3. Алтай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в) Мунку- </a:t>
                      </a:r>
                      <a:r>
                        <a:rPr lang="ru-RU" dirty="0" err="1" smtClean="0"/>
                        <a:t>Сардык</a:t>
                      </a:r>
                      <a:endParaRPr lang="ru-RU" dirty="0"/>
                    </a:p>
                  </a:txBody>
                  <a:tcPr/>
                </a:tc>
              </a:tr>
              <a:tr h="632779">
                <a:tc>
                  <a:txBody>
                    <a:bodyPr/>
                    <a:lstStyle/>
                    <a:p>
                      <a:r>
                        <a:rPr lang="ru-RU" dirty="0" smtClean="0"/>
                        <a:t>4. Саяны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г) Победа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32779">
                <a:tc>
                  <a:txBody>
                    <a:bodyPr/>
                    <a:lstStyle/>
                    <a:p>
                      <a:r>
                        <a:rPr lang="ru-RU" dirty="0" smtClean="0"/>
                        <a:t>5. хр. Черского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r>
                        <a:rPr lang="ru-RU" dirty="0" smtClean="0"/>
                        <a:t>) Эльбрус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358114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№ 7. Установите соответствие: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2984"/>
            <a:ext cx="8686800" cy="5429288"/>
          </a:xfrm>
        </p:spPr>
        <p:txBody>
          <a:bodyPr/>
          <a:lstStyle/>
          <a:p>
            <a:pPr>
              <a:buNone/>
            </a:pPr>
            <a:endParaRPr lang="ru-RU" dirty="0">
              <a:solidFill>
                <a:srgbClr val="003366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142984"/>
          <a:ext cx="8572528" cy="528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64"/>
                <a:gridCol w="4286264"/>
              </a:tblGrid>
              <a:tr h="95347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Рельефообразующие процессы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Формы</a:t>
                      </a:r>
                      <a:r>
                        <a:rPr lang="ru-RU" sz="2400" baseline="0" dirty="0" smtClean="0">
                          <a:solidFill>
                            <a:srgbClr val="0070C0"/>
                          </a:solidFill>
                        </a:rPr>
                        <a:t> рельефа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86063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Антропогенные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    (человек)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а) барханы, дюны</a:t>
                      </a:r>
                      <a:endParaRPr lang="ru-RU" sz="2400" dirty="0"/>
                    </a:p>
                  </a:txBody>
                  <a:tcPr/>
                </a:tc>
              </a:tr>
              <a:tr h="8705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</a:t>
                      </a:r>
                      <a:r>
                        <a:rPr lang="ru-RU" sz="2400" dirty="0" err="1" smtClean="0"/>
                        <a:t>Флювиальные</a:t>
                      </a:r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    (текучие воды)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б) морены, бараньи лбы, кары</a:t>
                      </a:r>
                      <a:endParaRPr lang="ru-RU" sz="2400" dirty="0"/>
                    </a:p>
                  </a:txBody>
                  <a:tcPr/>
                </a:tc>
              </a:tr>
              <a:tr h="8705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Гляциальные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      (ледниковые)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в) оползни, лавины, обвалы</a:t>
                      </a:r>
                      <a:endParaRPr lang="ru-RU" sz="2400" dirty="0"/>
                    </a:p>
                  </a:txBody>
                  <a:tcPr/>
                </a:tc>
              </a:tr>
              <a:tr h="8705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 Эоловые</a:t>
                      </a:r>
                      <a:br>
                        <a:rPr lang="ru-RU" sz="2400" dirty="0" smtClean="0"/>
                      </a:br>
                      <a:r>
                        <a:rPr lang="ru-RU" sz="2400" dirty="0" smtClean="0"/>
                        <a:t>( деятельность ветра)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г) овраги, каньоны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86063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5. Сила тяжести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д</a:t>
                      </a:r>
                      <a:r>
                        <a:rPr lang="ru-RU" sz="2400" dirty="0" smtClean="0"/>
                        <a:t>)  дамбы, терриконы, курганы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74638"/>
            <a:ext cx="7786741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№ 8. Что их объединяет?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9001156" cy="58578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3366"/>
                </a:solidFill>
              </a:rPr>
              <a:t>   </a:t>
            </a:r>
            <a:r>
              <a:rPr lang="ru-RU" sz="2800" dirty="0" smtClean="0">
                <a:solidFill>
                  <a:srgbClr val="003366"/>
                </a:solidFill>
              </a:rPr>
              <a:t>1. Ключевская, Корякская, </a:t>
            </a:r>
            <a:r>
              <a:rPr lang="ru-RU" sz="2800" dirty="0" err="1" smtClean="0">
                <a:solidFill>
                  <a:srgbClr val="003366"/>
                </a:solidFill>
              </a:rPr>
              <a:t>Кроноцкая</a:t>
            </a:r>
            <a:r>
              <a:rPr lang="ru-RU" sz="2800" dirty="0" smtClean="0">
                <a:solidFill>
                  <a:srgbClr val="003366"/>
                </a:solidFill>
              </a:rPr>
              <a:t>…………..?</a:t>
            </a:r>
            <a:br>
              <a:rPr lang="ru-RU" sz="2800" dirty="0" smtClean="0">
                <a:solidFill>
                  <a:srgbClr val="003366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2.Бырранга, Саяны, Алтай………………………..?</a:t>
            </a:r>
            <a:r>
              <a:rPr lang="ru-RU" sz="2800" dirty="0" smtClean="0">
                <a:solidFill>
                  <a:srgbClr val="003366"/>
                </a:solidFill>
              </a:rPr>
              <a:t/>
            </a:r>
            <a:br>
              <a:rPr lang="ru-RU" sz="2800" dirty="0" smtClean="0">
                <a:solidFill>
                  <a:srgbClr val="003366"/>
                </a:solidFill>
              </a:rPr>
            </a:br>
            <a:r>
              <a:rPr lang="ru-RU" sz="2800" dirty="0" smtClean="0">
                <a:solidFill>
                  <a:srgbClr val="003366"/>
                </a:solidFill>
              </a:rPr>
              <a:t>3 Эльбрус, Белуха, Народная……………………?</a:t>
            </a:r>
            <a:br>
              <a:rPr lang="ru-RU" sz="2800" dirty="0" smtClean="0">
                <a:solidFill>
                  <a:srgbClr val="003366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4. фосфориты, </a:t>
            </a:r>
            <a:r>
              <a:rPr lang="ru-RU" sz="2800" dirty="0" err="1" smtClean="0">
                <a:solidFill>
                  <a:srgbClr val="0070C0"/>
                </a:solidFill>
              </a:rPr>
              <a:t>аппатиты</a:t>
            </a:r>
            <a:r>
              <a:rPr lang="ru-RU" sz="2800" dirty="0" smtClean="0">
                <a:solidFill>
                  <a:srgbClr val="0070C0"/>
                </a:solidFill>
              </a:rPr>
              <a:t>, алмазы……………….?</a:t>
            </a:r>
            <a:r>
              <a:rPr lang="ru-RU" sz="2800" dirty="0" smtClean="0">
                <a:solidFill>
                  <a:srgbClr val="003366"/>
                </a:solidFill>
              </a:rPr>
              <a:t/>
            </a:r>
            <a:br>
              <a:rPr lang="ru-RU" sz="2800" dirty="0" smtClean="0">
                <a:solidFill>
                  <a:srgbClr val="003366"/>
                </a:solidFill>
              </a:rPr>
            </a:br>
            <a:r>
              <a:rPr lang="ru-RU" sz="2800" dirty="0" smtClean="0">
                <a:solidFill>
                  <a:srgbClr val="003366"/>
                </a:solidFill>
              </a:rPr>
              <a:t>5. уголь, нефть, торф……………………..............?</a:t>
            </a:r>
            <a:br>
              <a:rPr lang="ru-RU" sz="2800" dirty="0" smtClean="0">
                <a:solidFill>
                  <a:srgbClr val="003366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6. Русская, Прикаспийская, </a:t>
            </a:r>
            <a:r>
              <a:rPr lang="ru-RU" sz="2800" dirty="0" err="1" smtClean="0">
                <a:solidFill>
                  <a:srgbClr val="0070C0"/>
                </a:solidFill>
              </a:rPr>
              <a:t>Западно</a:t>
            </a:r>
            <a:r>
              <a:rPr lang="ru-RU" sz="2800" dirty="0" smtClean="0">
                <a:solidFill>
                  <a:srgbClr val="0070C0"/>
                </a:solidFill>
              </a:rPr>
              <a:t>-      Сибирская……………………………………………?</a:t>
            </a:r>
            <a:r>
              <a:rPr lang="ru-RU" sz="2800" dirty="0" smtClean="0">
                <a:solidFill>
                  <a:srgbClr val="003366"/>
                </a:solidFill>
              </a:rPr>
              <a:t/>
            </a:r>
            <a:br>
              <a:rPr lang="ru-RU" sz="2800" dirty="0" smtClean="0">
                <a:solidFill>
                  <a:srgbClr val="003366"/>
                </a:solidFill>
              </a:rPr>
            </a:br>
            <a:r>
              <a:rPr lang="ru-RU" sz="2800" dirty="0" smtClean="0">
                <a:solidFill>
                  <a:srgbClr val="003366"/>
                </a:solidFill>
              </a:rPr>
              <a:t>7. Ладожское, Онежское, Чудское………............?</a:t>
            </a:r>
            <a:br>
              <a:rPr lang="ru-RU" sz="2800" dirty="0" smtClean="0">
                <a:solidFill>
                  <a:srgbClr val="003366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8. Срединный, </a:t>
            </a:r>
            <a:r>
              <a:rPr lang="ru-RU" sz="2800" dirty="0" err="1" smtClean="0">
                <a:solidFill>
                  <a:srgbClr val="0070C0"/>
                </a:solidFill>
              </a:rPr>
              <a:t>Верхоянский</a:t>
            </a:r>
            <a:r>
              <a:rPr lang="ru-RU" sz="2800" dirty="0" smtClean="0">
                <a:solidFill>
                  <a:srgbClr val="0070C0"/>
                </a:solidFill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</a:rPr>
              <a:t>Сихоте</a:t>
            </a:r>
            <a:r>
              <a:rPr lang="ru-RU" sz="2800" dirty="0" smtClean="0">
                <a:solidFill>
                  <a:srgbClr val="0070C0"/>
                </a:solidFill>
              </a:rPr>
              <a:t>- </a:t>
            </a:r>
            <a:r>
              <a:rPr lang="ru-RU" sz="2800" dirty="0" err="1" smtClean="0">
                <a:solidFill>
                  <a:srgbClr val="0070C0"/>
                </a:solidFill>
              </a:rPr>
              <a:t>Алинь</a:t>
            </a:r>
            <a:r>
              <a:rPr lang="ru-RU" sz="2800" dirty="0" smtClean="0">
                <a:solidFill>
                  <a:srgbClr val="0070C0"/>
                </a:solidFill>
              </a:rPr>
              <a:t>…………………………………………............?</a:t>
            </a:r>
            <a:r>
              <a:rPr lang="ru-RU" sz="2800" dirty="0" smtClean="0">
                <a:solidFill>
                  <a:srgbClr val="003366"/>
                </a:solidFill>
              </a:rPr>
              <a:t/>
            </a:r>
            <a:br>
              <a:rPr lang="ru-RU" sz="2800" dirty="0" smtClean="0">
                <a:solidFill>
                  <a:srgbClr val="003366"/>
                </a:solidFill>
              </a:rPr>
            </a:br>
            <a:r>
              <a:rPr lang="ru-RU" sz="2800" dirty="0" smtClean="0">
                <a:solidFill>
                  <a:srgbClr val="003366"/>
                </a:solidFill>
              </a:rPr>
              <a:t>9.  Среднерусская, Приволжская, Валдайская...?</a:t>
            </a:r>
            <a:br>
              <a:rPr lang="ru-RU" sz="2800" dirty="0" smtClean="0">
                <a:solidFill>
                  <a:srgbClr val="003366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10. землетрясения, оползни, сели………………..?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Проверь  себя!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7739096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Домашнее задание: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8901146" cy="550072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3366"/>
                </a:solidFill>
              </a:rPr>
              <a:t>  </a:t>
            </a:r>
            <a:r>
              <a:rPr lang="ru-RU" sz="3600" b="1" dirty="0" smtClean="0">
                <a:solidFill>
                  <a:srgbClr val="0070C0"/>
                </a:solidFill>
              </a:rPr>
              <a:t>1. Работа с контурной картой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 (формы рельефа и </a:t>
            </a:r>
            <a:r>
              <a:rPr lang="ru-RU" sz="3600" b="1" dirty="0" err="1" smtClean="0">
                <a:solidFill>
                  <a:srgbClr val="0070C0"/>
                </a:solidFill>
              </a:rPr>
              <a:t>п</a:t>
            </a:r>
            <a:r>
              <a:rPr lang="ru-RU" sz="3600" b="1" dirty="0" smtClean="0">
                <a:solidFill>
                  <a:srgbClr val="0070C0"/>
                </a:solidFill>
              </a:rPr>
              <a:t>/</a:t>
            </a:r>
            <a:r>
              <a:rPr lang="ru-RU" sz="3600" b="1" dirty="0" err="1" smtClean="0">
                <a:solidFill>
                  <a:srgbClr val="0070C0"/>
                </a:solidFill>
              </a:rPr>
              <a:t>и</a:t>
            </a:r>
            <a:r>
              <a:rPr lang="ru-RU" sz="3600" b="1" dirty="0" smtClean="0">
                <a:solidFill>
                  <a:srgbClr val="0070C0"/>
                </a:solidFill>
              </a:rPr>
              <a:t> )</a:t>
            </a:r>
          </a:p>
          <a:p>
            <a:pPr>
              <a:buNone/>
            </a:pPr>
            <a:r>
              <a:rPr lang="ru-RU" sz="3600" dirty="0" smtClean="0">
                <a:solidFill>
                  <a:srgbClr val="003366"/>
                </a:solidFill>
              </a:rPr>
              <a:t/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b="1" dirty="0" smtClean="0">
                <a:solidFill>
                  <a:srgbClr val="003366"/>
                </a:solidFill>
              </a:rPr>
              <a:t>2. Составить кроссворд или тест  по теме «Рельеф и </a:t>
            </a:r>
            <a:r>
              <a:rPr lang="ru-RU" sz="3600" b="1" dirty="0" err="1" smtClean="0">
                <a:solidFill>
                  <a:srgbClr val="003366"/>
                </a:solidFill>
              </a:rPr>
              <a:t>п</a:t>
            </a:r>
            <a:r>
              <a:rPr lang="ru-RU" sz="3600" b="1" dirty="0" smtClean="0">
                <a:solidFill>
                  <a:srgbClr val="003366"/>
                </a:solidFill>
              </a:rPr>
              <a:t>/</a:t>
            </a:r>
            <a:r>
              <a:rPr lang="ru-RU" sz="3600" b="1" dirty="0" err="1" smtClean="0">
                <a:solidFill>
                  <a:srgbClr val="003366"/>
                </a:solidFill>
              </a:rPr>
              <a:t>и</a:t>
            </a:r>
            <a:r>
              <a:rPr lang="ru-RU" sz="3600" b="1" dirty="0" smtClean="0">
                <a:solidFill>
                  <a:srgbClr val="003366"/>
                </a:solidFill>
              </a:rPr>
              <a:t> России»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3366"/>
                </a:solidFill>
              </a:rPr>
              <a:t/>
            </a:r>
            <a:br>
              <a:rPr lang="ru-RU" sz="3600" b="1" dirty="0" smtClean="0">
                <a:solidFill>
                  <a:srgbClr val="003366"/>
                </a:solidFill>
              </a:rPr>
            </a:br>
            <a:r>
              <a:rPr lang="ru-RU" sz="3600" b="1" dirty="0" smtClean="0">
                <a:solidFill>
                  <a:srgbClr val="003366"/>
                </a:solidFill>
              </a:rPr>
              <a:t>3. Составить туристический буклет или проект </a:t>
            </a:r>
            <a:br>
              <a:rPr lang="ru-RU" sz="3600" b="1" dirty="0" smtClean="0">
                <a:solidFill>
                  <a:srgbClr val="003366"/>
                </a:solidFill>
              </a:rPr>
            </a:br>
            <a:r>
              <a:rPr lang="ru-RU" sz="3600" b="1" dirty="0" smtClean="0">
                <a:solidFill>
                  <a:srgbClr val="003366"/>
                </a:solidFill>
              </a:rPr>
              <a:t>   «Уникальные уголки России»</a:t>
            </a:r>
            <a:endParaRPr lang="ru-RU" sz="36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285728"/>
            <a:ext cx="56880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Цели и задачи: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8686800" cy="56436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1. Определить уровень знаний учащихся основных понятий, закономерностей размещения крупных форм рельефа.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2.  Определить понимание взаимосвязи между тектоническими структурами и формами рельефа.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3.   Проверить знание номенклатуры.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5" y="274638"/>
            <a:ext cx="6738964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№1. Объяснить понятия: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3366"/>
                </a:solidFill>
              </a:rPr>
              <a:t>   </a:t>
            </a:r>
            <a:r>
              <a:rPr lang="ru-RU" sz="2800" b="1" dirty="0" smtClean="0">
                <a:solidFill>
                  <a:srgbClr val="003366"/>
                </a:solidFill>
              </a:rPr>
              <a:t>1.  рельеф</a:t>
            </a:r>
            <a:br>
              <a:rPr lang="ru-RU" sz="2800" b="1" dirty="0" smtClean="0">
                <a:solidFill>
                  <a:srgbClr val="003366"/>
                </a:solidFill>
              </a:rPr>
            </a:br>
            <a:r>
              <a:rPr lang="ru-RU" sz="2800" b="1" dirty="0" smtClean="0">
                <a:solidFill>
                  <a:srgbClr val="00B0F0"/>
                </a:solidFill>
              </a:rPr>
              <a:t>2.  платформа</a:t>
            </a:r>
            <a:r>
              <a:rPr lang="ru-RU" sz="2800" b="1" dirty="0" smtClean="0">
                <a:solidFill>
                  <a:srgbClr val="003366"/>
                </a:solidFill>
              </a:rPr>
              <a:t/>
            </a:r>
            <a:br>
              <a:rPr lang="ru-RU" sz="2800" b="1" dirty="0" smtClean="0">
                <a:solidFill>
                  <a:srgbClr val="003366"/>
                </a:solidFill>
              </a:rPr>
            </a:br>
            <a:r>
              <a:rPr lang="ru-RU" sz="2800" b="1" dirty="0" smtClean="0">
                <a:solidFill>
                  <a:srgbClr val="003366"/>
                </a:solidFill>
              </a:rPr>
              <a:t>3.  щит</a:t>
            </a:r>
            <a:br>
              <a:rPr lang="ru-RU" sz="2800" b="1" dirty="0" smtClean="0">
                <a:solidFill>
                  <a:srgbClr val="003366"/>
                </a:solidFill>
              </a:rPr>
            </a:br>
            <a:r>
              <a:rPr lang="ru-RU" sz="2800" b="1" dirty="0" smtClean="0">
                <a:solidFill>
                  <a:srgbClr val="00B0F0"/>
                </a:solidFill>
              </a:rPr>
              <a:t>4.  полезные ископаемые</a:t>
            </a:r>
          </a:p>
          <a:p>
            <a:pPr>
              <a:buNone/>
            </a:pPr>
            <a:r>
              <a:rPr lang="ru-RU" sz="2800" b="1" dirty="0">
                <a:solidFill>
                  <a:srgbClr val="003366"/>
                </a:solidFill>
              </a:rPr>
              <a:t> </a:t>
            </a:r>
            <a:r>
              <a:rPr lang="ru-RU" sz="2800" b="1" dirty="0" smtClean="0">
                <a:solidFill>
                  <a:srgbClr val="003366"/>
                </a:solidFill>
              </a:rPr>
              <a:t>  5.  месторождения </a:t>
            </a:r>
            <a:r>
              <a:rPr lang="ru-RU" sz="2800" b="1" dirty="0" err="1" smtClean="0">
                <a:solidFill>
                  <a:srgbClr val="003366"/>
                </a:solidFill>
              </a:rPr>
              <a:t>п</a:t>
            </a:r>
            <a:r>
              <a:rPr lang="ru-RU" sz="2800" b="1" dirty="0" smtClean="0">
                <a:solidFill>
                  <a:srgbClr val="003366"/>
                </a:solidFill>
              </a:rPr>
              <a:t>/и</a:t>
            </a:r>
            <a:br>
              <a:rPr lang="ru-RU" sz="2800" b="1" dirty="0" smtClean="0">
                <a:solidFill>
                  <a:srgbClr val="003366"/>
                </a:solidFill>
              </a:rPr>
            </a:br>
            <a:r>
              <a:rPr lang="ru-RU" sz="2800" b="1" dirty="0" smtClean="0">
                <a:solidFill>
                  <a:srgbClr val="00B0F0"/>
                </a:solidFill>
              </a:rPr>
              <a:t>6.  бассейн </a:t>
            </a:r>
            <a:r>
              <a:rPr lang="ru-RU" sz="2800" b="1" dirty="0" err="1" smtClean="0">
                <a:solidFill>
                  <a:srgbClr val="00B0F0"/>
                </a:solidFill>
              </a:rPr>
              <a:t>п</a:t>
            </a:r>
            <a:r>
              <a:rPr lang="ru-RU" sz="2800" b="1" dirty="0" smtClean="0">
                <a:solidFill>
                  <a:srgbClr val="00B0F0"/>
                </a:solidFill>
              </a:rPr>
              <a:t>/и</a:t>
            </a:r>
            <a:r>
              <a:rPr lang="ru-RU" sz="2800" b="1" dirty="0" smtClean="0">
                <a:solidFill>
                  <a:srgbClr val="003366"/>
                </a:solidFill>
              </a:rPr>
              <a:t/>
            </a:r>
            <a:br>
              <a:rPr lang="ru-RU" sz="2800" b="1" dirty="0" smtClean="0">
                <a:solidFill>
                  <a:srgbClr val="003366"/>
                </a:solidFill>
              </a:rPr>
            </a:br>
            <a:r>
              <a:rPr lang="ru-RU" sz="2800" b="1" dirty="0" smtClean="0">
                <a:solidFill>
                  <a:srgbClr val="003366"/>
                </a:solidFill>
              </a:rPr>
              <a:t>7.  морена</a:t>
            </a:r>
            <a:br>
              <a:rPr lang="ru-RU" sz="2800" b="1" dirty="0" smtClean="0">
                <a:solidFill>
                  <a:srgbClr val="003366"/>
                </a:solidFill>
              </a:rPr>
            </a:br>
            <a:r>
              <a:rPr lang="ru-RU" sz="2800" b="1" dirty="0" smtClean="0">
                <a:solidFill>
                  <a:srgbClr val="00B0F0"/>
                </a:solidFill>
              </a:rPr>
              <a:t>8.  сели</a:t>
            </a:r>
            <a:r>
              <a:rPr lang="ru-RU" sz="2800" b="1" dirty="0" smtClean="0">
                <a:solidFill>
                  <a:srgbClr val="003366"/>
                </a:solidFill>
              </a:rPr>
              <a:t/>
            </a:r>
            <a:br>
              <a:rPr lang="ru-RU" sz="2800" b="1" dirty="0" smtClean="0">
                <a:solidFill>
                  <a:srgbClr val="003366"/>
                </a:solidFill>
              </a:rPr>
            </a:br>
            <a:r>
              <a:rPr lang="ru-RU" sz="2800" b="1" dirty="0" smtClean="0">
                <a:solidFill>
                  <a:srgbClr val="003366"/>
                </a:solidFill>
              </a:rPr>
              <a:t>9.  оползень</a:t>
            </a:r>
            <a:br>
              <a:rPr lang="ru-RU" sz="2800" b="1" dirty="0" smtClean="0">
                <a:solidFill>
                  <a:srgbClr val="003366"/>
                </a:solidFill>
              </a:rPr>
            </a:br>
            <a:r>
              <a:rPr lang="ru-RU" sz="2800" b="1" dirty="0" smtClean="0">
                <a:solidFill>
                  <a:srgbClr val="00B0F0"/>
                </a:solidFill>
              </a:rPr>
              <a:t>10. терриконы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6810402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№ 2.  Определи объект</a:t>
            </a:r>
            <a:r>
              <a:rPr lang="ru-RU" sz="3200" b="1" dirty="0" smtClean="0">
                <a:solidFill>
                  <a:srgbClr val="FFFF00"/>
                </a:solidFill>
              </a:rPr>
              <a:t>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142984"/>
            <a:ext cx="8543956" cy="53578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3366"/>
                </a:solidFill>
              </a:rPr>
              <a:t>   </a:t>
            </a:r>
            <a:r>
              <a:rPr lang="ru-RU" sz="3600" dirty="0" smtClean="0">
                <a:solidFill>
                  <a:srgbClr val="003366"/>
                </a:solidFill>
              </a:rPr>
              <a:t>1. Холмистая равнина, расположена на древней платформе - …</a:t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2. Эта крупная равнина имеет плоскую поверхность, много болот и озёр - …</a:t>
            </a:r>
            <a:r>
              <a:rPr lang="ru-RU" sz="3600" dirty="0" smtClean="0">
                <a:solidFill>
                  <a:srgbClr val="003366"/>
                </a:solidFill>
              </a:rPr>
              <a:t/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3366"/>
                </a:solidFill>
              </a:rPr>
              <a:t>3. Где в России сошлись «вода и пламень»?</a:t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4. Самые высокие горы России - …..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6810402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№ 2.  Определи объект: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142984"/>
            <a:ext cx="8543956" cy="53578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3366"/>
                </a:solidFill>
              </a:rPr>
              <a:t>   </a:t>
            </a:r>
            <a:r>
              <a:rPr lang="ru-RU" sz="4000" dirty="0">
                <a:solidFill>
                  <a:srgbClr val="003366"/>
                </a:solidFill>
              </a:rPr>
              <a:t>5</a:t>
            </a:r>
            <a:r>
              <a:rPr lang="ru-RU" sz="4000" dirty="0" smtClean="0">
                <a:solidFill>
                  <a:srgbClr val="003366"/>
                </a:solidFill>
              </a:rPr>
              <a:t>. Самые длинные горы России -</a:t>
            </a:r>
            <a:br>
              <a:rPr lang="ru-RU" sz="4000" dirty="0" smtClean="0">
                <a:solidFill>
                  <a:srgbClr val="003366"/>
                </a:solidFill>
              </a:rPr>
            </a:br>
            <a:r>
              <a:rPr lang="ru-RU" sz="4000" dirty="0">
                <a:solidFill>
                  <a:srgbClr val="0070C0"/>
                </a:solidFill>
              </a:rPr>
              <a:t>6</a:t>
            </a:r>
            <a:r>
              <a:rPr lang="ru-RU" sz="4000" dirty="0" smtClean="0">
                <a:solidFill>
                  <a:srgbClr val="0070C0"/>
                </a:solidFill>
              </a:rPr>
              <a:t>. Самая низкая равнина России, лежащая ниже уровня океана -…</a:t>
            </a:r>
            <a:r>
              <a:rPr lang="ru-RU" sz="4000" dirty="0" smtClean="0">
                <a:solidFill>
                  <a:srgbClr val="003366"/>
                </a:solidFill>
              </a:rPr>
              <a:t/>
            </a:r>
            <a:br>
              <a:rPr lang="ru-RU" sz="4000" dirty="0" smtClean="0">
                <a:solidFill>
                  <a:srgbClr val="003366"/>
                </a:solidFill>
              </a:rPr>
            </a:br>
            <a:r>
              <a:rPr lang="ru-RU" sz="4000" dirty="0" smtClean="0">
                <a:solidFill>
                  <a:srgbClr val="003366"/>
                </a:solidFill>
              </a:rPr>
              <a:t>7. Самая высокая равнина России -..</a:t>
            </a:r>
            <a:br>
              <a:rPr lang="ru-RU" sz="4000" dirty="0" smtClean="0">
                <a:solidFill>
                  <a:srgbClr val="003366"/>
                </a:solidFill>
              </a:rPr>
            </a:br>
            <a:r>
              <a:rPr lang="ru-RU" sz="4000" dirty="0">
                <a:solidFill>
                  <a:srgbClr val="0070C0"/>
                </a:solidFill>
              </a:rPr>
              <a:t>8</a:t>
            </a:r>
            <a:r>
              <a:rPr lang="ru-RU" sz="4000" dirty="0" smtClean="0">
                <a:solidFill>
                  <a:srgbClr val="0070C0"/>
                </a:solidFill>
              </a:rPr>
              <a:t>. Самые высокие горы азиатской части России - …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6810402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№ 2.  Определи объект: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142984"/>
            <a:ext cx="8543956" cy="53578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3366"/>
                </a:solidFill>
              </a:rPr>
              <a:t>   </a:t>
            </a:r>
            <a:r>
              <a:rPr lang="ru-RU" sz="3600" dirty="0" smtClean="0">
                <a:solidFill>
                  <a:srgbClr val="003366"/>
                </a:solidFill>
              </a:rPr>
              <a:t>9. Горы на полуострове Таймыр -…</a:t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10. Самый высокий действующий вулкан России - …</a:t>
            </a:r>
            <a:r>
              <a:rPr lang="ru-RU" sz="3600" dirty="0" smtClean="0">
                <a:solidFill>
                  <a:srgbClr val="003366"/>
                </a:solidFill>
              </a:rPr>
              <a:t/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3366"/>
                </a:solidFill>
              </a:rPr>
              <a:t>11.Самое крупное месторождение железных руд - … </a:t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12. Самый крупный каменноугольный бассейн  - … …..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5" y="274638"/>
            <a:ext cx="6381774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№ 3. Третий лишний…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3366"/>
                </a:solidFill>
              </a:rPr>
              <a:t>   </a:t>
            </a:r>
            <a:r>
              <a:rPr lang="ru-RU" b="1" dirty="0" smtClean="0">
                <a:solidFill>
                  <a:srgbClr val="003366"/>
                </a:solidFill>
              </a:rPr>
              <a:t>1. сели, оползни, землетрясения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2. Эльбрус, Эверест, Белуха</a:t>
            </a:r>
            <a:r>
              <a:rPr lang="ru-RU" b="1" dirty="0" smtClean="0">
                <a:solidFill>
                  <a:srgbClr val="003366"/>
                </a:solidFill>
              </a:rPr>
              <a:t/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3366"/>
                </a:solidFill>
              </a:rPr>
              <a:t>3. Байкал, Эльтон, Баскунчак 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4. барханы, терриконы, карьеры</a:t>
            </a:r>
            <a:r>
              <a:rPr lang="ru-RU" b="1" dirty="0" smtClean="0">
                <a:solidFill>
                  <a:srgbClr val="003366"/>
                </a:solidFill>
              </a:rPr>
              <a:t/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3366"/>
                </a:solidFill>
              </a:rPr>
              <a:t>5. Кузбасс, Подмосковный. Печорский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6. Подмосковный, Ленский, Канско-Ачинский</a:t>
            </a:r>
            <a:r>
              <a:rPr lang="ru-RU" b="1" dirty="0" smtClean="0">
                <a:solidFill>
                  <a:srgbClr val="003366"/>
                </a:solidFill>
              </a:rPr>
              <a:t/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3366"/>
                </a:solidFill>
              </a:rPr>
              <a:t>7. уголь, бензин, газ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8. алмазы, янтарь, золото </a:t>
            </a:r>
            <a:r>
              <a:rPr lang="ru-RU" b="1" dirty="0" smtClean="0">
                <a:solidFill>
                  <a:srgbClr val="003366"/>
                </a:solidFill>
              </a:rPr>
              <a:t/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3366"/>
                </a:solidFill>
              </a:rPr>
              <a:t>9. Кавказ, Урал, Алтай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10. плита, щит, платформа 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6810402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№ 4. Что это?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142984"/>
            <a:ext cx="8543956" cy="5357850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smtClean="0">
                <a:solidFill>
                  <a:srgbClr val="003366"/>
                </a:solidFill>
              </a:rPr>
              <a:t>  1.  лакколит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2.  </a:t>
            </a:r>
            <a:r>
              <a:rPr lang="ru-RU" b="1" dirty="0" err="1" smtClean="0">
                <a:solidFill>
                  <a:srgbClr val="00B0F0"/>
                </a:solidFill>
              </a:rPr>
              <a:t>Ильменский</a:t>
            </a:r>
            <a:r>
              <a:rPr lang="ru-RU" b="1" dirty="0" smtClean="0">
                <a:solidFill>
                  <a:srgbClr val="003366"/>
                </a:solidFill>
              </a:rPr>
              <a:t/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3366"/>
                </a:solidFill>
              </a:rPr>
              <a:t>3.  кимберлитовая трубка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4.  рекультивация</a:t>
            </a:r>
          </a:p>
          <a:p>
            <a:pPr>
              <a:buNone/>
            </a:pPr>
            <a:r>
              <a:rPr lang="ru-RU" b="1" dirty="0" smtClean="0">
                <a:solidFill>
                  <a:srgbClr val="003366"/>
                </a:solidFill>
              </a:rPr>
              <a:t>   5.  эрозия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6.  тектоника</a:t>
            </a:r>
            <a:r>
              <a:rPr lang="ru-RU" b="1" dirty="0" smtClean="0">
                <a:solidFill>
                  <a:srgbClr val="003366"/>
                </a:solidFill>
              </a:rPr>
              <a:t/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3366"/>
                </a:solidFill>
              </a:rPr>
              <a:t>7. </a:t>
            </a:r>
            <a:r>
              <a:rPr lang="ru-RU" b="1" dirty="0">
                <a:solidFill>
                  <a:srgbClr val="003366"/>
                </a:solidFill>
              </a:rPr>
              <a:t> </a:t>
            </a:r>
            <a:r>
              <a:rPr lang="ru-RU" b="1" dirty="0" smtClean="0">
                <a:solidFill>
                  <a:srgbClr val="003366"/>
                </a:solidFill>
              </a:rPr>
              <a:t>палеонтология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8.  геология</a:t>
            </a:r>
            <a:r>
              <a:rPr lang="ru-RU" b="1" dirty="0" smtClean="0">
                <a:solidFill>
                  <a:srgbClr val="003366"/>
                </a:solidFill>
              </a:rPr>
              <a:t/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3366"/>
                </a:solidFill>
              </a:rPr>
              <a:t>9.  гейзер</a:t>
            </a:r>
            <a:br>
              <a:rPr lang="ru-RU" b="1" dirty="0" smtClean="0">
                <a:solidFill>
                  <a:srgbClr val="003366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10. траппы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5" y="274638"/>
            <a:ext cx="6381774" cy="77787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№ 5 Ответить на вопросы: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8686800" cy="578645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3366"/>
                </a:solidFill>
              </a:rPr>
              <a:t>  </a:t>
            </a:r>
            <a:r>
              <a:rPr lang="ru-RU" sz="3600" dirty="0" smtClean="0">
                <a:solidFill>
                  <a:srgbClr val="003366"/>
                </a:solidFill>
              </a:rPr>
              <a:t>1.Где в России возможно в геологическом будущем образование нового океана?</a:t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2. Почему при одинаковом возрасте Алтай и Урал имеют разную высоту?</a:t>
            </a:r>
            <a:r>
              <a:rPr lang="ru-RU" sz="3600" dirty="0" smtClean="0">
                <a:solidFill>
                  <a:srgbClr val="003366"/>
                </a:solidFill>
              </a:rPr>
              <a:t/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3366"/>
                </a:solidFill>
              </a:rPr>
              <a:t>3. «Чёрное золото», «солнечный камень»… О чём речь?</a:t>
            </a:r>
            <a:br>
              <a:rPr lang="ru-RU" sz="3600" dirty="0" smtClean="0">
                <a:solidFill>
                  <a:srgbClr val="003366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4. Географы называют его «каркасом природы»… О чём речь?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андшафт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Ландшафт</Template>
  <TotalTime>168</TotalTime>
  <Words>296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Ландшафт</vt:lpstr>
      <vt:lpstr>Рельеф, геологическое строение и полезные ископаемые  России</vt:lpstr>
      <vt:lpstr>Цели и задачи:</vt:lpstr>
      <vt:lpstr>№1. Объяснить понятия:</vt:lpstr>
      <vt:lpstr>№ 2.  Определи объект:</vt:lpstr>
      <vt:lpstr>№ 2.  Определи объект:</vt:lpstr>
      <vt:lpstr>№ 2.  Определи объект:</vt:lpstr>
      <vt:lpstr>№ 3. Третий лишний…</vt:lpstr>
      <vt:lpstr>№ 4. Что это?</vt:lpstr>
      <vt:lpstr>№ 5 Ответить на вопросы:</vt:lpstr>
      <vt:lpstr>№ 5 Ответить на вопросы:</vt:lpstr>
      <vt:lpstr>№ 6. Установите соответствие:</vt:lpstr>
      <vt:lpstr>№ 7. Установите соответствие:</vt:lpstr>
      <vt:lpstr>№ 8. Что их объединяет?</vt:lpstr>
      <vt:lpstr>Проверь  себя! 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Рельеф, геологическое строение и полезные ископаемые  России</dc:title>
  <dc:creator>1</dc:creator>
  <cp:lastModifiedBy>1</cp:lastModifiedBy>
  <cp:revision>19</cp:revision>
  <dcterms:created xsi:type="dcterms:W3CDTF">2012-10-09T22:58:40Z</dcterms:created>
  <dcterms:modified xsi:type="dcterms:W3CDTF">2013-02-18T10:22:28Z</dcterms:modified>
</cp:coreProperties>
</file>