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CC66"/>
    <a:srgbClr val="FFFF66"/>
    <a:srgbClr val="FF5050"/>
    <a:srgbClr val="CC00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CBC5-EB07-45EA-8EEE-50ED9762CC2C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E0E8-0FCF-4C10-99E5-615D14F7C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276872"/>
            <a:ext cx="67730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КАКОЙ  БЫВАЕТ  </a:t>
            </a:r>
          </a:p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</a:rPr>
              <a:t>ТРАНСПОРТ 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 descr="http://www.ek-suedfrucht.com/uploads/tx_eggerinfos/transport.jpg"/>
          <p:cNvPicPr>
            <a:picLocks noChangeAspect="1" noChangeArrowheads="1"/>
          </p:cNvPicPr>
          <p:nvPr/>
        </p:nvPicPr>
        <p:blipFill>
          <a:blip r:embed="rId2" cstate="print"/>
          <a:srcRect l="51182" b="48551"/>
          <a:stretch>
            <a:fillRect/>
          </a:stretch>
        </p:blipFill>
        <p:spPr bwMode="auto">
          <a:xfrm rot="1371599">
            <a:off x="6751317" y="393964"/>
            <a:ext cx="2157583" cy="1646581"/>
          </a:xfrm>
          <a:prstGeom prst="rect">
            <a:avLst/>
          </a:prstGeom>
          <a:noFill/>
        </p:spPr>
      </p:pic>
      <p:pic>
        <p:nvPicPr>
          <p:cNvPr id="26628" name="Picture 4" descr="http://www.ek-suedfrucht.com/uploads/tx_eggerinfos/transport.jpg"/>
          <p:cNvPicPr>
            <a:picLocks noChangeAspect="1" noChangeArrowheads="1"/>
          </p:cNvPicPr>
          <p:nvPr/>
        </p:nvPicPr>
        <p:blipFill>
          <a:blip r:embed="rId2" cstate="print"/>
          <a:srcRect r="51121" b="50501"/>
          <a:stretch>
            <a:fillRect/>
          </a:stretch>
        </p:blipFill>
        <p:spPr bwMode="auto">
          <a:xfrm>
            <a:off x="3779912" y="332656"/>
            <a:ext cx="2160240" cy="1584176"/>
          </a:xfrm>
          <a:prstGeom prst="rect">
            <a:avLst/>
          </a:prstGeom>
          <a:noFill/>
        </p:spPr>
      </p:pic>
      <p:pic>
        <p:nvPicPr>
          <p:cNvPr id="26630" name="Picture 6" descr="http://www.ek-suedfrucht.com/uploads/tx_eggerinfos/transport.jpg"/>
          <p:cNvPicPr>
            <a:picLocks noChangeAspect="1" noChangeArrowheads="1"/>
          </p:cNvPicPr>
          <p:nvPr/>
        </p:nvPicPr>
        <p:blipFill>
          <a:blip r:embed="rId2" cstate="print"/>
          <a:srcRect t="49499" r="49492"/>
          <a:stretch>
            <a:fillRect/>
          </a:stretch>
        </p:blipFill>
        <p:spPr bwMode="auto">
          <a:xfrm rot="20842549">
            <a:off x="473163" y="485047"/>
            <a:ext cx="2232248" cy="1616225"/>
          </a:xfrm>
          <a:prstGeom prst="rect">
            <a:avLst/>
          </a:prstGeom>
          <a:noFill/>
        </p:spPr>
      </p:pic>
      <p:pic>
        <p:nvPicPr>
          <p:cNvPr id="26632" name="Picture 8" descr="http://p2m.mbike.com/000/001/407/93671421_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4785" y="3933056"/>
            <a:ext cx="3029215" cy="1744242"/>
          </a:xfrm>
          <a:prstGeom prst="rect">
            <a:avLst/>
          </a:prstGeom>
          <a:noFill/>
        </p:spPr>
      </p:pic>
      <p:pic>
        <p:nvPicPr>
          <p:cNvPr id="26634" name="Picture 10" descr="http://www.v3toys.ru/kiwi-public-data/Kiwi_Img/2000-1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91880" y="4653136"/>
            <a:ext cx="2880320" cy="1925241"/>
          </a:xfrm>
          <a:prstGeom prst="rect">
            <a:avLst/>
          </a:prstGeom>
          <a:noFill/>
        </p:spPr>
      </p:pic>
      <p:pic>
        <p:nvPicPr>
          <p:cNvPr id="26636" name="Picture 12" descr="http://www.motoboom.ro/images/news_events/stirea55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8938" y="4005063"/>
            <a:ext cx="3404950" cy="238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transport.vpeterburge.ru/img/lvs200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816424" cy="25132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Пассажирский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22534" name="Picture 6" descr="http://www.digitalmenuboardenclosures.com/sites/default/files/taxi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2887420" cy="19092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ylfaen" pitchFamily="18" charset="0"/>
              </a:rPr>
              <a:t>Остановка на маршруте,</a:t>
            </a:r>
            <a:r>
              <a:rPr lang="ru-RU" sz="2400" b="1" dirty="0" smtClean="0">
                <a:latin typeface="Sylfaen" pitchFamily="18" charset="0"/>
              </a:rPr>
              <a:t/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>
                <a:latin typeface="Sylfaen" pitchFamily="18" charset="0"/>
              </a:rPr>
              <a:t> Входят и выходят люди.</a:t>
            </a:r>
            <a:r>
              <a:rPr lang="ru-RU" sz="2400" b="1" dirty="0" smtClean="0">
                <a:latin typeface="Sylfaen" pitchFamily="18" charset="0"/>
              </a:rPr>
              <a:t/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>
                <a:latin typeface="Sylfaen" pitchFamily="18" charset="0"/>
              </a:rPr>
              <a:t> Чтобы ехать, нужен пропуск – </a:t>
            </a:r>
            <a:r>
              <a:rPr lang="ru-RU" sz="2400" b="1" dirty="0" smtClean="0">
                <a:latin typeface="Sylfaen" pitchFamily="18" charset="0"/>
              </a:rPr>
              <a:t/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>
                <a:latin typeface="Sylfaen" pitchFamily="18" charset="0"/>
              </a:rPr>
              <a:t>Где билет ваш </a:t>
            </a:r>
            <a:r>
              <a:rPr lang="ru-RU" sz="2400" b="1" dirty="0" smtClean="0">
                <a:latin typeface="Sylfaen" pitchFamily="18" charset="0"/>
              </a:rPr>
              <a:t>на АВТОБУС</a:t>
            </a:r>
            <a:r>
              <a:rPr lang="ru-RU" sz="2400" b="1" dirty="0">
                <a:latin typeface="Sylfaen" pitchFamily="18" charset="0"/>
              </a:rPr>
              <a:t>?</a:t>
            </a:r>
          </a:p>
        </p:txBody>
      </p:sp>
      <p:pic>
        <p:nvPicPr>
          <p:cNvPr id="22530" name="Picture 2" descr="http://forum.krasnoznamensk.ru/uploads/monthly_09_2009/blogentry-91-1252001650_thumb.jpg"/>
          <p:cNvPicPr>
            <a:picLocks noChangeAspect="1" noChangeArrowheads="1"/>
          </p:cNvPicPr>
          <p:nvPr/>
        </p:nvPicPr>
        <p:blipFill>
          <a:blip r:embed="rId4" cstate="print"/>
          <a:srcRect l="10523" t="11364"/>
          <a:stretch>
            <a:fillRect/>
          </a:stretch>
        </p:blipFill>
        <p:spPr bwMode="auto">
          <a:xfrm>
            <a:off x="4782563" y="1268760"/>
            <a:ext cx="436143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Грузовой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1028" name="Picture 4" descr="http://v-a-l.ru/accel/content/pic/7855_4333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3774" y="3789040"/>
            <a:ext cx="4820226" cy="27153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2687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Sylfaen" pitchFamily="18" charset="0"/>
              </a:rPr>
              <a:t>Грузовик серьезный малый!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Поважнее он, пожалуй,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Чем машина легковая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(Даже самая большая).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Грузы возит грузовик -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Он лениться не привык.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Погрузил, везет, гудит: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"Прочь с дороги! Отойди!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Поместилось много грузов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В мой большой просторный кузов.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Их спешу доставить в срок!</a:t>
            </a:r>
            <a:br>
              <a:rPr lang="ru-RU" sz="2400" b="1" dirty="0" smtClean="0">
                <a:latin typeface="Sylfaen" pitchFamily="18" charset="0"/>
              </a:rPr>
            </a:br>
            <a:r>
              <a:rPr lang="ru-RU" sz="2400" b="1" dirty="0" smtClean="0">
                <a:latin typeface="Sylfaen" pitchFamily="18" charset="0"/>
              </a:rPr>
              <a:t>Хоть бы кто-нибудь помог..."</a:t>
            </a:r>
            <a:br>
              <a:rPr lang="ru-RU" sz="2400" b="1" dirty="0" smtClean="0">
                <a:latin typeface="Sylfaen" pitchFamily="18" charset="0"/>
              </a:rPr>
            </a:br>
            <a:endParaRPr lang="ru-RU" sz="2400" b="1" dirty="0">
              <a:latin typeface="Sylfaen" pitchFamily="18" charset="0"/>
            </a:endParaRPr>
          </a:p>
        </p:txBody>
      </p:sp>
      <p:pic>
        <p:nvPicPr>
          <p:cNvPr id="1030" name="Picture 6" descr="http://www.otoys.ru/picturesNew/bruder/b_20-000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980728"/>
            <a:ext cx="3672408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35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atin typeface="Sylfaen" pitchFamily="18" charset="0"/>
              </a:rPr>
              <a:t>Специальный 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23554" name="Picture 2" descr="http://s018.radikal.ru/i516/1202/57/a39969cdc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28858" cy="2385840"/>
          </a:xfrm>
          <a:prstGeom prst="rect">
            <a:avLst/>
          </a:prstGeom>
          <a:noFill/>
        </p:spPr>
      </p:pic>
      <p:pic>
        <p:nvPicPr>
          <p:cNvPr id="23556" name="Picture 4" descr="http://new.tlt.ru/uploads/2010/06/bf90227131bc64f4b47244255bee8d30_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45249" cy="2791222"/>
          </a:xfrm>
          <a:prstGeom prst="rect">
            <a:avLst/>
          </a:prstGeom>
          <a:noFill/>
        </p:spPr>
      </p:pic>
      <p:pic>
        <p:nvPicPr>
          <p:cNvPr id="23558" name="Picture 6" descr="http://stpnn.ru/images/cars/skoraya/dsc_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0" y="3717032"/>
            <a:ext cx="4688012" cy="3140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79208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ylfaen" pitchFamily="18" charset="0"/>
              </a:rPr>
              <a:t>01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980728"/>
            <a:ext cx="79208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ylfaen" pitchFamily="18" charset="0"/>
              </a:rPr>
              <a:t>02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933056"/>
            <a:ext cx="79208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ylfaen" pitchFamily="18" charset="0"/>
              </a:rPr>
              <a:t>03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rot="3073583">
            <a:off x="6624830" y="1596421"/>
            <a:ext cx="940643" cy="208777"/>
          </a:xfrm>
          <a:prstGeom prst="rightArrow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194795">
            <a:off x="2283798" y="1555859"/>
            <a:ext cx="962572" cy="220437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620688"/>
            <a:ext cx="3816424" cy="769441"/>
          </a:xfrm>
          <a:prstGeom prst="rect">
            <a:avLst/>
          </a:prstGeom>
          <a:solidFill>
            <a:srgbClr val="66CCFF"/>
          </a:solidFill>
          <a:ln w="76200" cap="rnd" cmpd="sng">
            <a:solidFill>
              <a:schemeClr val="tx1"/>
            </a:solidFill>
            <a:prstDash val="sysDot"/>
            <a:rou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  Транспорт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204864"/>
            <a:ext cx="2448272" cy="769441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личный</a:t>
            </a:r>
            <a:endParaRPr lang="ru-RU" sz="4400" dirty="0">
              <a:latin typeface="Sylfae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276872"/>
            <a:ext cx="4104456" cy="769441"/>
          </a:xfrm>
          <a:prstGeom prst="rect">
            <a:avLst/>
          </a:prstGeom>
          <a:solidFill>
            <a:srgbClr val="00CC66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общественный</a:t>
            </a:r>
          </a:p>
        </p:txBody>
      </p:sp>
      <p:pic>
        <p:nvPicPr>
          <p:cNvPr id="25602" name="Picture 2" descr="http://www.l25.ru/upload/l25/vod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119414" cy="2746276"/>
          </a:xfrm>
          <a:prstGeom prst="rect">
            <a:avLst/>
          </a:prstGeom>
          <a:noFill/>
        </p:spPr>
      </p:pic>
      <p:pic>
        <p:nvPicPr>
          <p:cNvPr id="25604" name="Picture 4" descr="http://www.donbass-info.com/images/stories/news/2012_june/01_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97072"/>
            <a:ext cx="3960440" cy="2905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76672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Транспорт (от лат. </a:t>
            </a:r>
            <a:r>
              <a:rPr lang="ru-RU" sz="2800" b="1" dirty="0" err="1">
                <a:latin typeface="Sylfaen" pitchFamily="18" charset="0"/>
              </a:rPr>
              <a:t>transporto</a:t>
            </a:r>
            <a:r>
              <a:rPr lang="ru-RU" sz="2800" b="1" dirty="0">
                <a:latin typeface="Sylfaen" pitchFamily="18" charset="0"/>
              </a:rPr>
              <a:t> — переношу, перемещаю, перевожу), в общем смысле перемещение людей и </a:t>
            </a:r>
            <a:r>
              <a:rPr lang="ru-RU" sz="2800" b="1" dirty="0" smtClean="0">
                <a:latin typeface="Sylfaen" pitchFamily="18" charset="0"/>
              </a:rPr>
              <a:t>грузов.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10242" name="Picture 2" descr="http://media.smashingmagazine.com/images/icons-4/9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520" y="2420888"/>
            <a:ext cx="5536780" cy="411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liveinternet.ru/images/attach/c/4/81/663/81663782_ra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8FE"/>
              </a:clrFrom>
              <a:clrTo>
                <a:srgbClr val="F9F8FE">
                  <a:alpha val="0"/>
                </a:srgbClr>
              </a:clrTo>
            </a:clrChange>
          </a:blip>
          <a:srcRect l="55338" t="49443"/>
          <a:stretch>
            <a:fillRect/>
          </a:stretch>
        </p:blipFill>
        <p:spPr bwMode="auto">
          <a:xfrm>
            <a:off x="6444208" y="4581128"/>
            <a:ext cx="2699792" cy="2276872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 rot="5400000">
            <a:off x="4789335" y="2635601"/>
            <a:ext cx="2232248" cy="218647"/>
          </a:xfrm>
          <a:prstGeom prst="rightArrow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485079" y="2635601"/>
            <a:ext cx="2232248" cy="218647"/>
          </a:xfrm>
          <a:prstGeom prst="right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610519">
            <a:off x="6456496" y="1998302"/>
            <a:ext cx="1567426" cy="198299"/>
          </a:xfrm>
          <a:prstGeom prst="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8194795">
            <a:off x="1626111" y="2001670"/>
            <a:ext cx="1567732" cy="195171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836712"/>
            <a:ext cx="3816424" cy="769441"/>
          </a:xfrm>
          <a:prstGeom prst="rect">
            <a:avLst/>
          </a:prstGeom>
          <a:solidFill>
            <a:srgbClr val="66CCFF"/>
          </a:solidFill>
          <a:ln w="76200" cap="rnd" cmpd="sng">
            <a:solidFill>
              <a:schemeClr val="tx1"/>
            </a:solidFill>
            <a:prstDash val="sysDot"/>
            <a:rou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  Транспорт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2936"/>
            <a:ext cx="2952328" cy="769441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наземный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2852936"/>
            <a:ext cx="2592288" cy="769441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водный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005064"/>
            <a:ext cx="3168352" cy="769441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подземный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005064"/>
            <a:ext cx="3240360" cy="769441"/>
          </a:xfrm>
          <a:prstGeom prst="rect">
            <a:avLst/>
          </a:prstGeom>
          <a:solidFill>
            <a:srgbClr val="00CC66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воздушный</a:t>
            </a:r>
          </a:p>
        </p:txBody>
      </p:sp>
      <p:pic>
        <p:nvPicPr>
          <p:cNvPr id="1026" name="Picture 2" descr="http://img0.liveinternet.ru/images/attach/c/4/81/663/81663782_ra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t="24891" r="54725"/>
          <a:stretch>
            <a:fillRect/>
          </a:stretch>
        </p:blipFill>
        <p:spPr bwMode="auto">
          <a:xfrm>
            <a:off x="0" y="3645024"/>
            <a:ext cx="2637031" cy="3212975"/>
          </a:xfrm>
          <a:prstGeom prst="rect">
            <a:avLst/>
          </a:prstGeom>
          <a:noFill/>
        </p:spPr>
      </p:pic>
      <p:pic>
        <p:nvPicPr>
          <p:cNvPr id="1030" name="Picture 6" descr="http://img0.liveinternet.ru/images/attach/c/4/81/663/81663782_ra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7"/>
              </a:clrFrom>
              <a:clrTo>
                <a:srgbClr val="F8F7F7">
                  <a:alpha val="0"/>
                </a:srgbClr>
              </a:clrTo>
            </a:clrChange>
          </a:blip>
          <a:srcRect l="64135" b="64086"/>
          <a:stretch>
            <a:fillRect/>
          </a:stretch>
        </p:blipFill>
        <p:spPr bwMode="auto">
          <a:xfrm>
            <a:off x="7308304" y="0"/>
            <a:ext cx="1835696" cy="1412776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4/81/663/81663782_ra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</a:blip>
          <a:srcRect l="41236" t="84202" r="31274"/>
          <a:stretch>
            <a:fillRect/>
          </a:stretch>
        </p:blipFill>
        <p:spPr bwMode="auto">
          <a:xfrm>
            <a:off x="2091254" y="6165304"/>
            <a:ext cx="5217050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oboi-mira.ru/_ph/1/2/314323243.jpg"/>
          <p:cNvPicPr>
            <a:picLocks noChangeAspect="1" noChangeArrowheads="1"/>
          </p:cNvPicPr>
          <p:nvPr/>
        </p:nvPicPr>
        <p:blipFill>
          <a:blip r:embed="rId2" cstate="print"/>
          <a:srcRect l="4487" t="1788" b="9398"/>
          <a:stretch>
            <a:fillRect/>
          </a:stretch>
        </p:blipFill>
        <p:spPr bwMode="auto">
          <a:xfrm rot="702575">
            <a:off x="276054" y="3237773"/>
            <a:ext cx="4573187" cy="31893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 descr="http://sieuthixehoi.org/home/images/stories/trangchu/images/toyota_land_cruiser_diesel_666_500_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789040"/>
            <a:ext cx="4375599" cy="3284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Пьет бензин, как молоко,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Может бегать далеко.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Возит грузы и людей,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Ты знаком, конечно, с ней.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Обувь носит из резины</a:t>
            </a:r>
            <a:r>
              <a:rPr lang="ru-RU" sz="2800" b="1" dirty="0" smtClean="0">
                <a:latin typeface="Sylfaen" pitchFamily="18" charset="0"/>
              </a:rPr>
              <a:t>,</a:t>
            </a:r>
          </a:p>
          <a:p>
            <a:r>
              <a:rPr lang="ru-RU" sz="2800" b="1" dirty="0" smtClean="0">
                <a:latin typeface="Sylfaen" pitchFamily="18" charset="0"/>
              </a:rPr>
              <a:t> Называется</a:t>
            </a:r>
            <a:r>
              <a:rPr lang="ru-RU" sz="2800" b="1" dirty="0">
                <a:latin typeface="Sylfaen" pitchFamily="18" charset="0"/>
              </a:rPr>
              <a:t> </a:t>
            </a:r>
            <a:r>
              <a:rPr lang="ru-RU" sz="2800" b="1" dirty="0" smtClean="0">
                <a:latin typeface="Sylfaen" pitchFamily="18" charset="0"/>
              </a:rPr>
              <a:t>МАШИНА!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6" name="Picture 6" descr="http://ljplus.ru/img4/n/i/nineonetwo/142215_image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844824"/>
            <a:ext cx="2618656" cy="1745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764704"/>
            <a:ext cx="7038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Sylfaen" pitchFamily="18" charset="0"/>
              </a:rPr>
              <a:t>Автомобильный </a:t>
            </a:r>
            <a:r>
              <a:rPr lang="ru-RU" sz="3200" b="1" u="sng" dirty="0" smtClean="0">
                <a:latin typeface="Sylfaen" pitchFamily="18" charset="0"/>
              </a:rPr>
              <a:t>транспорт.</a:t>
            </a:r>
            <a:endParaRPr lang="ru-RU" sz="32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fovending.ru/wp-content/uploads/2013/07/poe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788024" cy="30689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Железнодорожный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168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Впереди - электровоз,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Он вагончики повез,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Этот поезд очень скор,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Мчит вперед во весь опор!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И свистит он, и стучит,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Нет, он вовсе не сердит!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У окошка пассажир -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Из окна глядит на мир.</a:t>
            </a:r>
          </a:p>
        </p:txBody>
      </p:sp>
      <p:pic>
        <p:nvPicPr>
          <p:cNvPr id="5" name="Picture 2" descr="http://arvixe.ru/gallerym/main.php?g2_view=core.DownloadItem&amp;g2_itemId=600&amp;g2_serialNumber=1"/>
          <p:cNvPicPr>
            <a:picLocks noChangeAspect="1" noChangeArrowheads="1"/>
          </p:cNvPicPr>
          <p:nvPr/>
        </p:nvPicPr>
        <p:blipFill>
          <a:blip r:embed="rId3" cstate="print"/>
          <a:srcRect l="28546" t="16242" r="11408"/>
          <a:stretch>
            <a:fillRect/>
          </a:stretch>
        </p:blipFill>
        <p:spPr bwMode="auto">
          <a:xfrm>
            <a:off x="539552" y="836712"/>
            <a:ext cx="3528392" cy="328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Подземный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19458" name="Picture 2" descr="http://portalik.flyfm.net/uploads/posts/2009-07/1248854135_1236329914_metro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114675"/>
            <a:ext cx="5238750" cy="3743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 smtClean="0">
                <a:latin typeface="Sylfaen" pitchFamily="18" charset="0"/>
              </a:rPr>
              <a:t>Есть дорог железных сети,</a:t>
            </a:r>
          </a:p>
          <a:p>
            <a:r>
              <a:rPr lang="ru-RU" sz="2800" b="1" dirty="0" smtClean="0">
                <a:latin typeface="Sylfaen" pitchFamily="18" charset="0"/>
              </a:rPr>
              <a:t>Что проходят под землей,</a:t>
            </a:r>
          </a:p>
          <a:p>
            <a:r>
              <a:rPr lang="ru-RU" sz="2800" b="1" dirty="0" smtClean="0">
                <a:latin typeface="Sylfaen" pitchFamily="18" charset="0"/>
              </a:rPr>
              <a:t>Там сквозняк гуляет, ветер,</a:t>
            </a:r>
          </a:p>
          <a:p>
            <a:r>
              <a:rPr lang="ru-RU" sz="2800" b="1" dirty="0" smtClean="0">
                <a:latin typeface="Sylfaen" pitchFamily="18" charset="0"/>
              </a:rPr>
              <a:t>И прохладно даже в зной.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19460" name="Picture 4" descr="http://pda.fedpress.ru/sites/fedpress/files/viktor/news/metro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06965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Водный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20484" name="Picture 4" descr="http://www.vivars.ru/upload/iblock/792/sh%2010%2014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-285750"/>
            <a:ext cx="4714875" cy="714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2048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Матросская шапка,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Верёвка в руке,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Тяну я кораблик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По быстрой реке.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И скачут лягушки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За мной по пятам,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И просят меня:</a:t>
            </a:r>
            <a:br>
              <a:rPr lang="ru-RU" sz="2800" b="1" dirty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- Прокати, капитан!</a:t>
            </a:r>
            <a:endParaRPr lang="ru-RU" sz="28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04664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 </a:t>
            </a:r>
            <a:r>
              <a:rPr lang="ru-RU" sz="2800" b="1" u="sng" dirty="0" smtClean="0">
                <a:latin typeface="Sylfaen" pitchFamily="18" charset="0"/>
              </a:rPr>
              <a:t>Воздушный транспорт. </a:t>
            </a:r>
            <a:endParaRPr lang="ru-RU" sz="2800" b="1" u="sng" dirty="0">
              <a:latin typeface="Sylfaen" pitchFamily="18" charset="0"/>
            </a:endParaRPr>
          </a:p>
        </p:txBody>
      </p:sp>
      <p:pic>
        <p:nvPicPr>
          <p:cNvPr id="21506" name="Picture 2" descr="http://www.lands-of-sorrow.ru/_nw/7/12545714.jpg"/>
          <p:cNvPicPr>
            <a:picLocks noChangeAspect="1" noChangeArrowheads="1"/>
          </p:cNvPicPr>
          <p:nvPr/>
        </p:nvPicPr>
        <p:blipFill>
          <a:blip r:embed="rId2" cstate="print"/>
          <a:srcRect l="4124" t="6180" r="2409" b="29963"/>
          <a:stretch>
            <a:fillRect/>
          </a:stretch>
        </p:blipFill>
        <p:spPr bwMode="auto">
          <a:xfrm rot="3478818">
            <a:off x="-1112803" y="1036345"/>
            <a:ext cx="7275972" cy="39385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2687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Sylfaen" pitchFamily="18" charset="0"/>
              </a:rPr>
              <a:t>Солнце в небе золотится.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Ввысь летит большая птица,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Закрывая нам крылом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Солнце в небе голубом.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Эта птица – самолет,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Он отправился в полет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К дальним нашим городам, 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r>
              <a:rPr lang="ru-RU" sz="2800" b="1" dirty="0">
                <a:latin typeface="Sylfaen" pitchFamily="18" charset="0"/>
              </a:rPr>
              <a:t>К европейским берегам.</a:t>
            </a:r>
            <a:r>
              <a:rPr lang="ru-RU" sz="2800" b="1" dirty="0" smtClean="0">
                <a:latin typeface="Sylfaen" pitchFamily="18" charset="0"/>
              </a:rPr>
              <a:t/>
            </a:r>
            <a:br>
              <a:rPr lang="ru-RU" sz="2800" b="1" dirty="0" smtClean="0">
                <a:latin typeface="Sylfaen" pitchFamily="18" charset="0"/>
              </a:rPr>
            </a:br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 rot="4107602">
            <a:off x="5718738" y="2932229"/>
            <a:ext cx="3094476" cy="201456"/>
          </a:xfrm>
          <a:prstGeom prst="rightArrow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49274" y="2383574"/>
            <a:ext cx="1728191" cy="218646"/>
          </a:xfrm>
          <a:prstGeom prst="right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194795">
            <a:off x="2139782" y="1771883"/>
            <a:ext cx="962572" cy="220437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836712"/>
            <a:ext cx="3816424" cy="769441"/>
          </a:xfrm>
          <a:prstGeom prst="rect">
            <a:avLst/>
          </a:prstGeom>
          <a:solidFill>
            <a:srgbClr val="66CCFF"/>
          </a:solidFill>
          <a:ln w="76200" cap="rnd" cmpd="sng">
            <a:solidFill>
              <a:schemeClr val="tx1"/>
            </a:solidFill>
            <a:prstDash val="sysDot"/>
            <a:rou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  Транспорт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92896"/>
            <a:ext cx="4248472" cy="769441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пассажирский</a:t>
            </a:r>
            <a:r>
              <a:rPr lang="ru-RU" sz="4400" dirty="0">
                <a:latin typeface="Sylfae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01008"/>
            <a:ext cx="3168352" cy="769441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грузовой</a:t>
            </a:r>
            <a:endParaRPr lang="ru-RU" sz="4400" b="1" dirty="0">
              <a:latin typeface="Sylfae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653136"/>
            <a:ext cx="3888432" cy="769441"/>
          </a:xfrm>
          <a:prstGeom prst="rect">
            <a:avLst/>
          </a:prstGeom>
          <a:solidFill>
            <a:srgbClr val="00CC66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ylfaen" pitchFamily="18" charset="0"/>
              </a:rPr>
              <a:t> специальный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58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Admin</cp:lastModifiedBy>
  <cp:revision>15</cp:revision>
  <dcterms:created xsi:type="dcterms:W3CDTF">2014-01-05T18:31:29Z</dcterms:created>
  <dcterms:modified xsi:type="dcterms:W3CDTF">2014-01-06T14:14:53Z</dcterms:modified>
</cp:coreProperties>
</file>