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77" r:id="rId15"/>
    <p:sldId id="268" r:id="rId16"/>
    <p:sldId id="27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04CEE1-C354-4801-808B-E8D09056A281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7697C0-625E-4066-BE53-F6D76E276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6" descr="P100044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b="16949"/>
          <a:stretch>
            <a:fillRect/>
          </a:stretch>
        </p:blipFill>
        <p:spPr bwMode="auto">
          <a:xfrm>
            <a:off x="4808" y="0"/>
            <a:ext cx="9139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571480"/>
            <a:ext cx="6858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Развитие познавательной активности на уроках  через игровые формы творческой деятельности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9633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Учитель начальных классов </a:t>
            </a:r>
            <a:r>
              <a:rPr lang="ru-RU" sz="2000" b="1" dirty="0" err="1" smtClean="0">
                <a:solidFill>
                  <a:schemeClr val="bg1"/>
                </a:solidFill>
              </a:rPr>
              <a:t>Восковская</a:t>
            </a:r>
            <a:r>
              <a:rPr lang="ru-RU" sz="2000" b="1" dirty="0" smtClean="0">
                <a:solidFill>
                  <a:schemeClr val="bg1"/>
                </a:solidFill>
              </a:rPr>
              <a:t>  Марина Васильевна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142852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МОУ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Краснооктябрьская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СОШ им. А.Ф.Пономарева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714644"/>
          </a:xfrm>
        </p:spPr>
        <p:txBody>
          <a:bodyPr/>
          <a:lstStyle/>
          <a:p>
            <a:pPr lvl="1" algn="ctr">
              <a:buNone/>
            </a:pPr>
            <a:r>
              <a:rPr lang="ru-RU" dirty="0" smtClean="0"/>
              <a:t>   развитие </a:t>
            </a:r>
            <a:r>
              <a:rPr lang="ru-RU" dirty="0"/>
              <a:t>устойчивого познавательного интереса у учащихся через разнообразные игровые формы обучения.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764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Цель </a:t>
            </a:r>
            <a:r>
              <a:rPr lang="ru-RU" dirty="0" smtClean="0"/>
              <a:t>применения технологии игровых форм обучения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5" y="4572007"/>
            <a:ext cx="2071702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52884"/>
          </a:xfrm>
        </p:spPr>
        <p:txBody>
          <a:bodyPr/>
          <a:lstStyle/>
          <a:p>
            <a:pPr lvl="1"/>
            <a:r>
              <a:rPr lang="ru-RU" dirty="0"/>
              <a:t>Способствовать прочному усвоению учащимися учебного материала</a:t>
            </a:r>
            <a:r>
              <a:rPr lang="ru-RU" dirty="0" smtClean="0"/>
              <a:t>.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Способствовать расширению кругозора учащихся через использование дополнительных исторических источников.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Образовательные </a:t>
            </a:r>
            <a:r>
              <a:rPr lang="ru-RU" b="1" dirty="0" smtClean="0"/>
              <a:t>задачи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357694"/>
            <a:ext cx="2238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24322"/>
          </a:xfrm>
        </p:spPr>
        <p:txBody>
          <a:bodyPr/>
          <a:lstStyle/>
          <a:p>
            <a:pPr lvl="1"/>
            <a:r>
              <a:rPr lang="ru-RU" dirty="0"/>
              <a:t>Развивать у учащихся творческое мышление</a:t>
            </a:r>
            <a:r>
              <a:rPr lang="ru-RU" dirty="0" smtClean="0"/>
              <a:t>.</a:t>
            </a:r>
          </a:p>
          <a:p>
            <a:pPr lvl="1">
              <a:buNone/>
            </a:pPr>
            <a:r>
              <a:rPr lang="ru-RU" dirty="0" smtClean="0"/>
              <a:t>	</a:t>
            </a:r>
            <a:endParaRPr lang="ru-RU" dirty="0"/>
          </a:p>
          <a:p>
            <a:pPr lvl="1"/>
            <a:r>
              <a:rPr lang="ru-RU" dirty="0"/>
              <a:t>Способствовать практическому применению умений и навыков, полученных на уроке.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Развивающие</a:t>
            </a:r>
            <a:r>
              <a:rPr lang="ru-RU" dirty="0" smtClean="0"/>
              <a:t> задачи: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14818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86148"/>
          </a:xfrm>
        </p:spPr>
        <p:txBody>
          <a:bodyPr/>
          <a:lstStyle/>
          <a:p>
            <a:pPr lvl="1"/>
            <a:r>
              <a:rPr lang="ru-RU" dirty="0"/>
              <a:t>Воспитывать нравственные взгляды и убеждения</a:t>
            </a:r>
            <a:r>
              <a:rPr lang="ru-RU" dirty="0" smtClean="0"/>
              <a:t>.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Вырабатывать историческое самосознание – осознанную сопричастность к прошлым событиям</a:t>
            </a:r>
            <a:r>
              <a:rPr lang="ru-RU" dirty="0" smtClean="0"/>
              <a:t>.</a:t>
            </a:r>
          </a:p>
          <a:p>
            <a:pPr lvl="1">
              <a:buNone/>
            </a:pPr>
            <a:endParaRPr lang="ru-RU" dirty="0"/>
          </a:p>
          <a:p>
            <a:pPr lvl="1"/>
            <a:r>
              <a:rPr lang="ru-RU" dirty="0"/>
              <a:t>Способствовать воспитанию саморазвивающейся и </a:t>
            </a:r>
            <a:r>
              <a:rPr lang="ru-RU" dirty="0" err="1"/>
              <a:t>самореализующейся</a:t>
            </a:r>
            <a:r>
              <a:rPr lang="ru-RU" dirty="0"/>
              <a:t> личности.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Воспитательные</a:t>
            </a:r>
            <a:r>
              <a:rPr lang="ru-RU" dirty="0" smtClean="0"/>
              <a:t> задачи: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135" y="1553428"/>
            <a:ext cx="22574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b="1" dirty="0" smtClean="0"/>
              <a:t>Фрагменты  игр</a:t>
            </a:r>
            <a:endParaRPr lang="ru-RU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71744"/>
            <a:ext cx="2286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14422"/>
            <a:ext cx="3629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000372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285860"/>
            <a:ext cx="31337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786322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5000636"/>
            <a:ext cx="31908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3000372"/>
            <a:ext cx="1114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4357694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1071546"/>
            <a:ext cx="2143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81446"/>
          </a:xfrm>
          <a:scene3d>
            <a:camera prst="orthographicFront"/>
            <a:lightRig rig="threePt" dir="t"/>
          </a:scene3d>
          <a:sp3d contourW="12700">
            <a:bevelT w="12700"/>
          </a:sp3d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А     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В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ru-RU" dirty="0">
                <a:solidFill>
                  <a:srgbClr val="FF0000"/>
                </a:solidFill>
              </a:rPr>
              <a:t>Е  </a:t>
            </a:r>
            <a:r>
              <a:rPr lang="ru-RU" dirty="0" smtClean="0">
                <a:solidFill>
                  <a:srgbClr val="FF0000"/>
                </a:solidFill>
              </a:rPr>
              <a:t>               </a:t>
            </a:r>
            <a:r>
              <a:rPr lang="ru-RU" dirty="0">
                <a:solidFill>
                  <a:srgbClr val="FF0000"/>
                </a:solidFill>
              </a:rPr>
              <a:t>Ё   </a:t>
            </a:r>
            <a:r>
              <a:rPr lang="ru-RU" dirty="0" smtClean="0">
                <a:solidFill>
                  <a:srgbClr val="FF0000"/>
                </a:solidFill>
              </a:rPr>
              <a:t>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Ж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  </a:t>
            </a:r>
          </a:p>
          <a:p>
            <a:pPr>
              <a:buNone/>
            </a:pPr>
            <a:r>
              <a:rPr lang="ru-RU" dirty="0" smtClean="0"/>
              <a:t> 6 </a:t>
            </a:r>
            <a:r>
              <a:rPr lang="ru-RU" dirty="0"/>
              <a:t>(60)         10              12        24              25         5  (72)         20             14  </a:t>
            </a:r>
            <a:r>
              <a:rPr lang="ru-RU" dirty="0" smtClean="0"/>
              <a:t>     27</a:t>
            </a: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 И   </a:t>
            </a:r>
            <a:r>
              <a:rPr lang="ru-RU" dirty="0" smtClean="0">
                <a:solidFill>
                  <a:srgbClr val="FF0000"/>
                </a:solidFill>
              </a:rPr>
              <a:t> 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Й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К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М  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en-US" dirty="0"/>
              <a:t>4 (63)</a:t>
            </a:r>
            <a:r>
              <a:rPr lang="ru-RU" dirty="0"/>
              <a:t>          </a:t>
            </a:r>
            <a:r>
              <a:rPr lang="en-US" dirty="0"/>
              <a:t>32</a:t>
            </a:r>
            <a:r>
              <a:rPr lang="ru-RU" dirty="0"/>
              <a:t>              15          16               18             28      </a:t>
            </a:r>
            <a:r>
              <a:rPr lang="en-US" dirty="0"/>
              <a:t>  </a:t>
            </a:r>
            <a:r>
              <a:rPr lang="ru-RU" dirty="0"/>
              <a:t>  2 </a:t>
            </a:r>
            <a:r>
              <a:rPr lang="en-US" dirty="0"/>
              <a:t>64)   </a:t>
            </a: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en-US" dirty="0"/>
              <a:t>30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 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/>
              <a:t>35                36              40         8 (70)     21            42              45            48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Щ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Ъ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ru-RU" dirty="0">
                <a:solidFill>
                  <a:srgbClr val="FF0000"/>
                </a:solidFill>
              </a:rPr>
              <a:t>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Ь           </a:t>
            </a:r>
            <a:r>
              <a:rPr lang="ru-RU" dirty="0">
                <a:solidFill>
                  <a:srgbClr val="FF0000"/>
                </a:solidFill>
              </a:rPr>
              <a:t>Э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ru-RU" dirty="0">
                <a:solidFill>
                  <a:srgbClr val="FF0000"/>
                </a:solidFill>
              </a:rPr>
              <a:t>Ю     </a:t>
            </a:r>
            <a:r>
              <a:rPr lang="ru-RU" dirty="0" smtClean="0">
                <a:solidFill>
                  <a:srgbClr val="FF0000"/>
                </a:solidFill>
              </a:rPr>
              <a:t>               Я   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  </a:t>
            </a:r>
            <a:r>
              <a:rPr lang="en-US" dirty="0"/>
              <a:t>49</a:t>
            </a:r>
            <a:r>
              <a:rPr lang="ru-RU" dirty="0"/>
              <a:t>           </a:t>
            </a:r>
            <a:r>
              <a:rPr lang="ru-RU" dirty="0" smtClean="0"/>
              <a:t> </a:t>
            </a:r>
            <a:r>
              <a:rPr lang="en-US" dirty="0"/>
              <a:t>50</a:t>
            </a:r>
            <a:r>
              <a:rPr lang="ru-RU" dirty="0"/>
              <a:t>          </a:t>
            </a:r>
            <a:r>
              <a:rPr lang="ru-RU" dirty="0" smtClean="0"/>
              <a:t>  </a:t>
            </a:r>
            <a:r>
              <a:rPr lang="en-US" dirty="0"/>
              <a:t>54</a:t>
            </a:r>
            <a:r>
              <a:rPr lang="ru-RU" dirty="0"/>
              <a:t>             </a:t>
            </a:r>
            <a:r>
              <a:rPr lang="en-US" dirty="0"/>
              <a:t>56</a:t>
            </a:r>
            <a:r>
              <a:rPr lang="ru-RU" dirty="0"/>
              <a:t>            </a:t>
            </a:r>
            <a:r>
              <a:rPr lang="en-US" dirty="0"/>
              <a:t>  </a:t>
            </a:r>
            <a:r>
              <a:rPr lang="ru-RU" dirty="0" smtClean="0"/>
              <a:t> </a:t>
            </a:r>
            <a:r>
              <a:rPr lang="ru-RU" dirty="0"/>
              <a:t>1        </a:t>
            </a:r>
            <a:r>
              <a:rPr lang="en-US" dirty="0"/>
              <a:t>  </a:t>
            </a:r>
            <a:r>
              <a:rPr lang="ru-RU" dirty="0"/>
              <a:t> 9           </a:t>
            </a:r>
            <a:r>
              <a:rPr lang="en-US" dirty="0"/>
              <a:t>3   (90)          </a:t>
            </a:r>
            <a:r>
              <a:rPr lang="en-US" dirty="0" smtClean="0"/>
              <a:t> </a:t>
            </a:r>
            <a:r>
              <a:rPr lang="en-US" dirty="0"/>
              <a:t>7(81)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Шифровальщики</a:t>
            </a:r>
            <a:endParaRPr lang="ru-RU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357158" y="1524000"/>
            <a:ext cx="4929222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5х10; 3х5; 2х1; 4х4; 3х2</a:t>
            </a:r>
          </a:p>
          <a:p>
            <a:pPr>
              <a:buNone/>
            </a:pPr>
            <a:r>
              <a:rPr lang="ru-RU" dirty="0" smtClean="0"/>
              <a:t>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3х9; 7х4; 18:3; 14х2; 24:6; 63:9</a:t>
            </a:r>
          </a:p>
          <a:p>
            <a:pPr>
              <a:buNone/>
            </a:pPr>
            <a:r>
              <a:rPr lang="ru-RU" dirty="0" smtClean="0"/>
              <a:t>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6х3; 8х8; 9х9 +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4х9;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х9; 2х9; 7:7; 42:6 +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5х5; 7х5; 24:3; 2х7; 7х4; 48: 8; 7х1</a:t>
            </a:r>
          </a:p>
          <a:p>
            <a:pPr>
              <a:buNone/>
            </a:pPr>
            <a:r>
              <a:rPr lang="ru-RU" dirty="0" smtClean="0"/>
              <a:t>____________________________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286380" y="1524000"/>
            <a:ext cx="3643338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50. 15 .2. 16. 6 </a:t>
            </a:r>
            <a:r>
              <a:rPr lang="ru-RU" dirty="0" smtClean="0"/>
              <a:t>–школа</a:t>
            </a:r>
          </a:p>
          <a:p>
            <a:pPr>
              <a:buNone/>
            </a:pPr>
            <a:r>
              <a:rPr lang="ru-RU" dirty="0" smtClean="0"/>
              <a:t>---------------------------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27. 28. 6. 28. 4. 7</a:t>
            </a:r>
            <a:r>
              <a:rPr lang="ru-RU" dirty="0" smtClean="0"/>
              <a:t>-знания</a:t>
            </a:r>
          </a:p>
          <a:p>
            <a:pPr>
              <a:buNone/>
            </a:pPr>
            <a:r>
              <a:rPr lang="ru-RU" dirty="0" smtClean="0"/>
              <a:t>--------------------------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18. 64. 81 +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36. 72. 18. 49. 7 +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25. 35. 8. 14. 28. 6. 7=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Моя семья дружная.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34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9011" y="571480"/>
            <a:ext cx="3657600" cy="2743200"/>
          </a:xfrm>
        </p:spPr>
      </p:pic>
      <p:pic>
        <p:nvPicPr>
          <p:cNvPr id="6" name="Рисунок 5" descr="P1030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632" y="357166"/>
            <a:ext cx="3403911" cy="3169893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pic>
        <p:nvPicPr>
          <p:cNvPr id="7" name="Рисунок 6" descr="P10307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430472"/>
            <a:ext cx="3009136" cy="2777664"/>
          </a:xfrm>
          <a:prstGeom prst="rect">
            <a:avLst/>
          </a:prstGeom>
        </p:spPr>
      </p:pic>
      <p:pic>
        <p:nvPicPr>
          <p:cNvPr id="8" name="Рисунок 7" descr="P10307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025" y="3714752"/>
            <a:ext cx="3124211" cy="2891832"/>
          </a:xfrm>
          <a:prstGeom prst="rect">
            <a:avLst/>
          </a:prstGeom>
        </p:spPr>
      </p:pic>
      <p:pic>
        <p:nvPicPr>
          <p:cNvPr id="9" name="Рисунок 8" descr="292_y4egf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2073281"/>
            <a:ext cx="3277889" cy="3025743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Хоть выйди ты не в белый свет,</a:t>
            </a:r>
          </a:p>
          <a:p>
            <a:pPr algn="ctr">
              <a:buNone/>
            </a:pPr>
            <a:r>
              <a:rPr lang="ru-RU" dirty="0" smtClean="0"/>
              <a:t>А в поле за околицей,-</a:t>
            </a:r>
          </a:p>
          <a:p>
            <a:pPr algn="ctr">
              <a:buNone/>
            </a:pPr>
            <a:r>
              <a:rPr lang="ru-RU" dirty="0" smtClean="0"/>
              <a:t>Пока идёшь за кем-то вслед,</a:t>
            </a:r>
          </a:p>
          <a:p>
            <a:pPr algn="ctr">
              <a:buNone/>
            </a:pPr>
            <a:r>
              <a:rPr lang="ru-RU" dirty="0" smtClean="0"/>
              <a:t>Дорога не запомнится.</a:t>
            </a:r>
          </a:p>
          <a:p>
            <a:pPr algn="ctr">
              <a:buNone/>
            </a:pPr>
            <a:r>
              <a:rPr lang="ru-RU" dirty="0" smtClean="0"/>
              <a:t>Зато куда б ты ни попал</a:t>
            </a:r>
          </a:p>
          <a:p>
            <a:pPr algn="ctr">
              <a:buNone/>
            </a:pPr>
            <a:r>
              <a:rPr lang="ru-RU" dirty="0" smtClean="0"/>
              <a:t>И по какой распутице,</a:t>
            </a:r>
          </a:p>
          <a:p>
            <a:pPr algn="ctr">
              <a:buNone/>
            </a:pPr>
            <a:r>
              <a:rPr lang="ru-RU" dirty="0" smtClean="0"/>
              <a:t>Дорога та, что сам искал,</a:t>
            </a:r>
          </a:p>
          <a:p>
            <a:pPr algn="ctr">
              <a:buNone/>
            </a:pPr>
            <a:r>
              <a:rPr lang="ru-RU" dirty="0" smtClean="0"/>
              <a:t>Вовек не позабудется.</a:t>
            </a:r>
          </a:p>
          <a:p>
            <a:pPr algn="ctr">
              <a:buNone/>
            </a:pPr>
            <a:r>
              <a:rPr lang="ru-RU" dirty="0" smtClean="0"/>
              <a:t>                                                    Н. </a:t>
            </a:r>
            <a:r>
              <a:rPr lang="ru-RU" dirty="0" err="1" smtClean="0"/>
              <a:t>Рыленков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90"/>
            <a:ext cx="1257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28662" y="6143644"/>
            <a:ext cx="7300938" cy="35719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«Игра – это жизненная лаборатория детства, дающая тот аромат, ту атмосферу молодой жизни, без которой эта пора ее была бы бесполезна для человечества. В игре, этой специальной обработке жизненного материала, есть самое здоровое ядро разумной школы детства»</a:t>
            </a:r>
            <a:br>
              <a:rPr lang="ru-RU" sz="3600" dirty="0"/>
            </a:br>
            <a:r>
              <a:rPr lang="ru-RU" sz="3600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С.Т. </a:t>
            </a:r>
            <a:r>
              <a:rPr lang="ru-RU" dirty="0" err="1"/>
              <a:t>Шацкий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000636"/>
            <a:ext cx="1257300" cy="125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/>
              <a:t>		«</a:t>
            </a:r>
            <a:r>
              <a:rPr lang="ru-RU" dirty="0"/>
              <a:t>Присмотримся внимательно, какое место игра занимает в жизни ребенка. Для него игра – это самое серьезное дело. В игре раскрывается перед детьми мир, развиваются творческие способности личности. Без игры и не может быть полноценного умственного развития. </a:t>
            </a:r>
            <a:r>
              <a:rPr lang="ru-RU" b="1" dirty="0"/>
              <a:t>Игра – это огромное светлое окно</a:t>
            </a:r>
            <a:r>
              <a:rPr lang="ru-RU" dirty="0"/>
              <a:t>, через которое в духовный мир ребенка вливается живительный поток представлений, понятий об окружающем мире. </a:t>
            </a:r>
            <a:r>
              <a:rPr lang="ru-RU" b="1" dirty="0"/>
              <a:t>Игра – это искра, зажигающая огонек пытливости и любознательности».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В.А.Сухомлинский писал: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72074"/>
            <a:ext cx="1143008" cy="116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ru-RU" dirty="0"/>
              <a:t> группа </a:t>
            </a:r>
            <a:r>
              <a:rPr lang="ru-RU" b="1" dirty="0"/>
              <a:t>– предметные игры</a:t>
            </a:r>
            <a:r>
              <a:rPr lang="ru-RU" dirty="0"/>
              <a:t>, </a:t>
            </a:r>
            <a:endParaRPr lang="ru-RU" dirty="0" smtClean="0"/>
          </a:p>
          <a:p>
            <a:pPr lvl="1">
              <a:buNone/>
            </a:pPr>
            <a:r>
              <a:rPr lang="ru-RU" dirty="0" smtClean="0"/>
              <a:t>    как </a:t>
            </a:r>
            <a:r>
              <a:rPr lang="ru-RU" dirty="0"/>
              <a:t>манипуляции с игрушками и предметами. Через игрушки – предметы – дети познают форму, цвет, объем, материал, мир животных, мир людей и т.п</a:t>
            </a:r>
            <a:r>
              <a:rPr lang="ru-RU" dirty="0" smtClean="0"/>
              <a:t>.</a:t>
            </a:r>
          </a:p>
          <a:p>
            <a:pPr lvl="1">
              <a:buNone/>
            </a:pPr>
            <a:endParaRPr lang="ru-RU" dirty="0"/>
          </a:p>
          <a:p>
            <a:r>
              <a:rPr lang="en-US" dirty="0"/>
              <a:t>II</a:t>
            </a:r>
            <a:r>
              <a:rPr lang="ru-RU" dirty="0"/>
              <a:t> группа – игры </a:t>
            </a:r>
            <a:r>
              <a:rPr lang="ru-RU" b="1" dirty="0"/>
              <a:t>творческие, сюжетно-ролевые</a:t>
            </a:r>
            <a:r>
              <a:rPr lang="ru-RU" dirty="0" smtClean="0"/>
              <a:t>,</a:t>
            </a:r>
          </a:p>
          <a:p>
            <a:pPr lvl="1">
              <a:buNone/>
            </a:pPr>
            <a:r>
              <a:rPr lang="ru-RU" dirty="0" smtClean="0"/>
              <a:t>    </a:t>
            </a:r>
            <a:r>
              <a:rPr lang="ru-RU" dirty="0"/>
              <a:t>в которых сюжет – форма интеллектуальной деятельности.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Классификация игр.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00063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714884"/>
            <a:ext cx="2743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928670"/>
            <a:ext cx="8715404" cy="5167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III</a:t>
            </a:r>
            <a:r>
              <a:rPr lang="ru-RU" dirty="0"/>
              <a:t> группа игр, которая используется как средство развития познавательной активности детей – это игры с готовыми правилами, обычно и называемые </a:t>
            </a:r>
            <a:r>
              <a:rPr lang="ru-RU" b="1" dirty="0" smtClean="0"/>
              <a:t>дидактическими.</a:t>
            </a:r>
          </a:p>
          <a:p>
            <a:pPr lvl="1" algn="ctr">
              <a:buNone/>
            </a:pPr>
            <a:r>
              <a:rPr lang="ru-RU" dirty="0" smtClean="0"/>
              <a:t> 			Как </a:t>
            </a:r>
            <a:r>
              <a:rPr lang="ru-RU" dirty="0"/>
              <a:t>правило, они требуют от школьника умения расшифровывать, распутывать, разгадывать, а главное – знать предмет. Чем искуснее составляется дидактическая игра, тем наиболее умело скрыта дидактическая цель. Оперировать вложенными в игру знаниями школьник учится непреднамеренно, непроизвольно, играя.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92919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32"/>
            <a:ext cx="8715404" cy="55721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IV</a:t>
            </a:r>
            <a:r>
              <a:rPr lang="ru-RU" dirty="0"/>
              <a:t>  группа игр – </a:t>
            </a:r>
            <a:r>
              <a:rPr lang="ru-RU" b="1" dirty="0"/>
              <a:t>строительные, трудовые, технические, конструкторские</a:t>
            </a:r>
            <a:r>
              <a:rPr lang="ru-RU" dirty="0"/>
              <a:t>. </a:t>
            </a:r>
            <a:endParaRPr lang="ru-RU" dirty="0" smtClean="0"/>
          </a:p>
          <a:p>
            <a:pPr lvl="1" algn="ctr">
              <a:buNone/>
            </a:pPr>
            <a:r>
              <a:rPr lang="ru-RU" dirty="0" smtClean="0"/>
              <a:t>    Эти </a:t>
            </a:r>
            <a:r>
              <a:rPr lang="ru-RU" dirty="0"/>
              <a:t>игры отражают профессиональную деятельность взрослых. В этих играх учащиеся осваивают процесс созидания, они учатся планировать свою работу, подбирать необходимый материал, критически оценивать результаты своей и чужой деятельности, проявлять смекалку в решении творческих задач. Трудовая активность вызывает активность познавательную.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72008"/>
            <a:ext cx="1952625" cy="191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42984"/>
            <a:ext cx="8715404" cy="5286412"/>
          </a:xfrm>
        </p:spPr>
        <p:txBody>
          <a:bodyPr/>
          <a:lstStyle/>
          <a:p>
            <a:pPr algn="ctr"/>
            <a:r>
              <a:rPr lang="en-US" dirty="0"/>
              <a:t>V</a:t>
            </a:r>
            <a:r>
              <a:rPr lang="ru-RU" dirty="0"/>
              <a:t> группа игр</a:t>
            </a:r>
            <a:r>
              <a:rPr lang="ru-RU" b="1" dirty="0"/>
              <a:t>, интеллектуальных </a:t>
            </a:r>
            <a:r>
              <a:rPr lang="ru-RU" dirty="0"/>
              <a:t>игр </a:t>
            </a:r>
            <a:endParaRPr lang="ru-RU" dirty="0" smtClean="0"/>
          </a:p>
          <a:p>
            <a:pPr lvl="1" algn="ctr">
              <a:buNone/>
            </a:pPr>
            <a:r>
              <a:rPr lang="ru-RU" dirty="0" smtClean="0"/>
              <a:t>     – </a:t>
            </a:r>
            <a:r>
              <a:rPr lang="ru-RU" dirty="0"/>
              <a:t>игры-упражнения, игры-тренинги, воздействующие на психическую сферу. Основанные на соревновании, они путем сравнения показывают играющим школьникам уровень их подготовленности, тренированности, подсказывают пути самосовершенствования, а значит, побуждают их познавательную активность.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643446"/>
            <a:ext cx="1857388" cy="14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12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286000"/>
            <a:ext cx="4143375" cy="4000500"/>
          </a:xfrm>
        </p:spPr>
      </p:pic>
      <p:pic>
        <p:nvPicPr>
          <p:cNvPr id="5" name="Рисунок 4" descr="P10301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571744"/>
            <a:ext cx="4429156" cy="4000528"/>
          </a:xfrm>
          <a:prstGeom prst="rect">
            <a:avLst/>
          </a:prstGeom>
        </p:spPr>
      </p:pic>
      <p:pic>
        <p:nvPicPr>
          <p:cNvPr id="6" name="Рисунок 5" descr="P1030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424" y="285728"/>
            <a:ext cx="3623085" cy="2571744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«Игровые коллизии вызывают у школьника стремление анализировать, сопоставлять, исследовать скрытые причины явлений. Это – творчество! Это то, что и составляет явление познавательной активности. Собственно игра вызывает важнейшее свойство учения – потребность учиться, знать».</a:t>
            </a:r>
          </a:p>
          <a:p>
            <a:r>
              <a:rPr lang="ru-RU" dirty="0" err="1"/>
              <a:t>С.А.Шмалов</a:t>
            </a:r>
            <a:r>
              <a:rPr lang="ru-RU" dirty="0"/>
              <a:t> «Игры учащихся – феномен культуры». М.Новая школа,1994г., стр. 117.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000504"/>
            <a:ext cx="152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631</TotalTime>
  <Words>581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   </vt:lpstr>
      <vt:lpstr>«Игра – это жизненная лаборатория детства, дающая тот аромат, ту атмосферу молодой жизни, без которой эта пора ее была бы бесполезна для человечества. В игре, этой специальной обработке жизненного материала, есть самое здоровое ядро разумной школы детства»   С.Т. Шацкий </vt:lpstr>
      <vt:lpstr>В.А.Сухомлинский писал: </vt:lpstr>
      <vt:lpstr>Классификация игр. </vt:lpstr>
      <vt:lpstr>Слайд 5</vt:lpstr>
      <vt:lpstr>Слайд 6</vt:lpstr>
      <vt:lpstr>Слайд 7</vt:lpstr>
      <vt:lpstr>Слайд 8</vt:lpstr>
      <vt:lpstr>Слайд 9</vt:lpstr>
      <vt:lpstr>Цель применения технологии игровых форм обучения </vt:lpstr>
      <vt:lpstr>Образовательные задачи</vt:lpstr>
      <vt:lpstr>Развивающие задачи:   </vt:lpstr>
      <vt:lpstr>Воспитательные задачи:  </vt:lpstr>
      <vt:lpstr>Фрагменты  игр</vt:lpstr>
      <vt:lpstr>Шифровальщики</vt:lpstr>
      <vt:lpstr>Слайд 16</vt:lpstr>
      <vt:lpstr>Слайд 17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познавательной активности на уроках математики через игровые формы творческой деятельности</dc:title>
  <dc:creator>Admin</dc:creator>
  <cp:lastModifiedBy>Admin</cp:lastModifiedBy>
  <cp:revision>65</cp:revision>
  <dcterms:created xsi:type="dcterms:W3CDTF">2011-08-24T09:37:47Z</dcterms:created>
  <dcterms:modified xsi:type="dcterms:W3CDTF">2011-10-25T16:53:02Z</dcterms:modified>
</cp:coreProperties>
</file>