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72" r:id="rId9"/>
    <p:sldId id="273" r:id="rId10"/>
    <p:sldId id="274" r:id="rId11"/>
    <p:sldId id="275" r:id="rId12"/>
    <p:sldId id="263" r:id="rId13"/>
    <p:sldId id="276" r:id="rId14"/>
    <p:sldId id="264" r:id="rId15"/>
    <p:sldId id="277" r:id="rId16"/>
    <p:sldId id="265" r:id="rId17"/>
    <p:sldId id="266" r:id="rId18"/>
    <p:sldId id="267" r:id="rId19"/>
    <p:sldId id="268" r:id="rId20"/>
    <p:sldId id="269" r:id="rId21"/>
    <p:sldId id="270" r:id="rId22"/>
    <p:sldId id="278"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Средний стиль 4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6D9F66E-5EB9-4882-86FB-DCBF35E3C3E4}" styleName="Сред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4053" autoAdjust="0"/>
    <p:restoredTop sz="94660"/>
  </p:normalViewPr>
  <p:slideViewPr>
    <p:cSldViewPr>
      <p:cViewPr varScale="1">
        <p:scale>
          <a:sx n="86" d="100"/>
          <a:sy n="86" d="100"/>
        </p:scale>
        <p:origin x="-138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6084DD81-FE3C-44D9-9FC1-8E729E6DE1C9}" type="datetimeFigureOut">
              <a:rPr lang="ru-RU" smtClean="0"/>
              <a:pPr/>
              <a:t>03.11.2014</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F420191E-DE58-4533-B20A-7533C64D889D}"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084DD81-FE3C-44D9-9FC1-8E729E6DE1C9}" type="datetimeFigureOut">
              <a:rPr lang="ru-RU" smtClean="0"/>
              <a:pPr/>
              <a:t>03.11.2014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420191E-DE58-4533-B20A-7533C64D889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084DD81-FE3C-44D9-9FC1-8E729E6DE1C9}" type="datetimeFigureOut">
              <a:rPr lang="ru-RU" smtClean="0"/>
              <a:pPr/>
              <a:t>03.11.2014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420191E-DE58-4533-B20A-7533C64D889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6084DD81-FE3C-44D9-9FC1-8E729E6DE1C9}" type="datetimeFigureOut">
              <a:rPr lang="ru-RU" smtClean="0"/>
              <a:pPr/>
              <a:t>03.11.2014</a:t>
            </a:fld>
            <a:endParaRPr lang="ru-RU"/>
          </a:p>
        </p:txBody>
      </p:sp>
      <p:sp>
        <p:nvSpPr>
          <p:cNvPr id="9" name="Номер слайда 8"/>
          <p:cNvSpPr>
            <a:spLocks noGrp="1"/>
          </p:cNvSpPr>
          <p:nvPr>
            <p:ph type="sldNum" sz="quarter" idx="15"/>
          </p:nvPr>
        </p:nvSpPr>
        <p:spPr/>
        <p:txBody>
          <a:bodyPr rtlCol="0"/>
          <a:lstStyle/>
          <a:p>
            <a:fld id="{F420191E-DE58-4533-B20A-7533C64D889D}"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6084DD81-FE3C-44D9-9FC1-8E729E6DE1C9}" type="datetimeFigureOut">
              <a:rPr lang="ru-RU" smtClean="0"/>
              <a:pPr/>
              <a:t>03.11.2014</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F420191E-DE58-4533-B20A-7533C64D889D}"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6084DD81-FE3C-44D9-9FC1-8E729E6DE1C9}" type="datetimeFigureOut">
              <a:rPr lang="ru-RU" smtClean="0"/>
              <a:pPr/>
              <a:t>03.11.2014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420191E-DE58-4533-B20A-7533C64D889D}"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6084DD81-FE3C-44D9-9FC1-8E729E6DE1C9}" type="datetimeFigureOut">
              <a:rPr lang="ru-RU" smtClean="0"/>
              <a:pPr/>
              <a:t>03.11.2014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420191E-DE58-4533-B20A-7533C64D889D}"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6084DD81-FE3C-44D9-9FC1-8E729E6DE1C9}" type="datetimeFigureOut">
              <a:rPr lang="ru-RU" smtClean="0"/>
              <a:pPr/>
              <a:t>03.11.2014</a:t>
            </a:fld>
            <a:endParaRPr lang="ru-RU"/>
          </a:p>
        </p:txBody>
      </p:sp>
      <p:sp>
        <p:nvSpPr>
          <p:cNvPr id="7" name="Номер слайда 6"/>
          <p:cNvSpPr>
            <a:spLocks noGrp="1"/>
          </p:cNvSpPr>
          <p:nvPr>
            <p:ph type="sldNum" sz="quarter" idx="11"/>
          </p:nvPr>
        </p:nvSpPr>
        <p:spPr/>
        <p:txBody>
          <a:bodyPr rtlCol="0"/>
          <a:lstStyle/>
          <a:p>
            <a:fld id="{F420191E-DE58-4533-B20A-7533C64D889D}"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084DD81-FE3C-44D9-9FC1-8E729E6DE1C9}" type="datetimeFigureOut">
              <a:rPr lang="ru-RU" smtClean="0"/>
              <a:pPr/>
              <a:t>03.11.2014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420191E-DE58-4533-B20A-7533C64D889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6084DD81-FE3C-44D9-9FC1-8E729E6DE1C9}" type="datetimeFigureOut">
              <a:rPr lang="ru-RU" smtClean="0"/>
              <a:pPr/>
              <a:t>03.11.2014</a:t>
            </a:fld>
            <a:endParaRPr lang="ru-RU"/>
          </a:p>
        </p:txBody>
      </p:sp>
      <p:sp>
        <p:nvSpPr>
          <p:cNvPr id="22" name="Номер слайда 21"/>
          <p:cNvSpPr>
            <a:spLocks noGrp="1"/>
          </p:cNvSpPr>
          <p:nvPr>
            <p:ph type="sldNum" sz="quarter" idx="15"/>
          </p:nvPr>
        </p:nvSpPr>
        <p:spPr/>
        <p:txBody>
          <a:bodyPr rtlCol="0"/>
          <a:lstStyle/>
          <a:p>
            <a:fld id="{F420191E-DE58-4533-B20A-7533C64D889D}"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6084DD81-FE3C-44D9-9FC1-8E729E6DE1C9}" type="datetimeFigureOut">
              <a:rPr lang="ru-RU" smtClean="0"/>
              <a:pPr/>
              <a:t>03.11.2014</a:t>
            </a:fld>
            <a:endParaRPr lang="ru-RU"/>
          </a:p>
        </p:txBody>
      </p:sp>
      <p:sp>
        <p:nvSpPr>
          <p:cNvPr id="18" name="Номер слайда 17"/>
          <p:cNvSpPr>
            <a:spLocks noGrp="1"/>
          </p:cNvSpPr>
          <p:nvPr>
            <p:ph type="sldNum" sz="quarter" idx="11"/>
          </p:nvPr>
        </p:nvSpPr>
        <p:spPr/>
        <p:txBody>
          <a:bodyPr rtlCol="0"/>
          <a:lstStyle/>
          <a:p>
            <a:fld id="{F420191E-DE58-4533-B20A-7533C64D889D}"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084DD81-FE3C-44D9-9FC1-8E729E6DE1C9}" type="datetimeFigureOut">
              <a:rPr lang="ru-RU" smtClean="0"/>
              <a:pPr/>
              <a:t>03.11.2014</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420191E-DE58-4533-B20A-7533C64D889D}"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836712"/>
            <a:ext cx="8136904" cy="2448272"/>
          </a:xfrm>
        </p:spPr>
        <p:txBody>
          <a:bodyPr>
            <a:normAutofit/>
          </a:bodyPr>
          <a:lstStyle/>
          <a:p>
            <a:pPr algn="ctr"/>
            <a:r>
              <a:rPr lang="ru-RU" sz="4000" b="1" dirty="0" smtClean="0">
                <a:solidFill>
                  <a:schemeClr val="tx1"/>
                </a:solidFill>
                <a:latin typeface="Calibri" pitchFamily="34" charset="0"/>
              </a:rPr>
              <a:t>Технология</a:t>
            </a:r>
            <a:r>
              <a:rPr lang="ru-RU" sz="4000" dirty="0">
                <a:solidFill>
                  <a:schemeClr val="tx1"/>
                </a:solidFill>
                <a:latin typeface="Calibri" pitchFamily="34" charset="0"/>
              </a:rPr>
              <a:t/>
            </a:r>
            <a:br>
              <a:rPr lang="ru-RU" sz="4000" dirty="0">
                <a:solidFill>
                  <a:schemeClr val="tx1"/>
                </a:solidFill>
                <a:latin typeface="Calibri" pitchFamily="34" charset="0"/>
              </a:rPr>
            </a:br>
            <a:r>
              <a:rPr lang="ru-RU" sz="4000" b="1" dirty="0">
                <a:solidFill>
                  <a:schemeClr val="tx1"/>
                </a:solidFill>
                <a:latin typeface="Calibri" pitchFamily="34" charset="0"/>
              </a:rPr>
              <a:t>проблемно-диалогического обучения</a:t>
            </a:r>
            <a:r>
              <a:rPr lang="ru-RU" dirty="0"/>
              <a:t/>
            </a:r>
            <a:br>
              <a:rPr lang="ru-RU" dirty="0"/>
            </a:br>
            <a:endParaRPr lang="ru-RU" dirty="0"/>
          </a:p>
        </p:txBody>
      </p:sp>
      <p:sp>
        <p:nvSpPr>
          <p:cNvPr id="3" name="Подзаголовок 2"/>
          <p:cNvSpPr>
            <a:spLocks noGrp="1"/>
          </p:cNvSpPr>
          <p:nvPr>
            <p:ph type="subTitle" idx="1"/>
          </p:nvPr>
        </p:nvSpPr>
        <p:spPr>
          <a:xfrm>
            <a:off x="4932040" y="4077072"/>
            <a:ext cx="3907160" cy="2448272"/>
          </a:xfrm>
        </p:spPr>
        <p:txBody>
          <a:bodyPr>
            <a:normAutofit/>
          </a:bodyPr>
          <a:lstStyle/>
          <a:p>
            <a:pPr algn="r"/>
            <a:endParaRPr lang="ru-RU" b="1" dirty="0" smtClean="0">
              <a:solidFill>
                <a:schemeClr val="tx1"/>
              </a:solidFill>
              <a:latin typeface="Calibri" pitchFamily="34" charset="0"/>
            </a:endParaRPr>
          </a:p>
          <a:p>
            <a:pPr algn="r"/>
            <a:r>
              <a:rPr lang="ru-RU" sz="2000" b="1" dirty="0" smtClean="0">
                <a:solidFill>
                  <a:schemeClr val="tx1"/>
                </a:solidFill>
                <a:latin typeface="Calibri" pitchFamily="34" charset="0"/>
              </a:rPr>
              <a:t>Подготовил</a:t>
            </a:r>
            <a:r>
              <a:rPr lang="ru-RU" sz="2000" b="1" dirty="0">
                <a:solidFill>
                  <a:schemeClr val="tx1"/>
                </a:solidFill>
                <a:latin typeface="Calibri" pitchFamily="34" charset="0"/>
              </a:rPr>
              <a:t>: </a:t>
            </a:r>
            <a:endParaRPr lang="ru-RU" sz="2000" b="1" dirty="0" smtClean="0">
              <a:solidFill>
                <a:schemeClr val="tx1"/>
              </a:solidFill>
              <a:latin typeface="Calibri" pitchFamily="34" charset="0"/>
            </a:endParaRPr>
          </a:p>
          <a:p>
            <a:pPr algn="r"/>
            <a:r>
              <a:rPr lang="ru-RU" sz="2000" b="1" dirty="0" smtClean="0">
                <a:solidFill>
                  <a:schemeClr val="tx1"/>
                </a:solidFill>
                <a:latin typeface="Calibri" pitchFamily="34" charset="0"/>
              </a:rPr>
              <a:t>учитель </a:t>
            </a:r>
            <a:r>
              <a:rPr lang="ru-RU" sz="2000" b="1" dirty="0">
                <a:solidFill>
                  <a:schemeClr val="tx1"/>
                </a:solidFill>
                <a:latin typeface="Calibri" pitchFamily="34" charset="0"/>
              </a:rPr>
              <a:t>начальных классов </a:t>
            </a:r>
            <a:endParaRPr lang="ru-RU" sz="2000" b="1" dirty="0" smtClean="0">
              <a:solidFill>
                <a:schemeClr val="tx1"/>
              </a:solidFill>
              <a:latin typeface="Calibri" pitchFamily="34" charset="0"/>
            </a:endParaRPr>
          </a:p>
          <a:p>
            <a:pPr algn="r"/>
            <a:r>
              <a:rPr lang="ru-RU" sz="2000" b="1" dirty="0" smtClean="0">
                <a:solidFill>
                  <a:schemeClr val="tx1"/>
                </a:solidFill>
                <a:latin typeface="Calibri" pitchFamily="34" charset="0"/>
              </a:rPr>
              <a:t>МБОУ СОШ №7</a:t>
            </a:r>
            <a:endParaRPr lang="ru-RU" sz="2000" dirty="0">
              <a:solidFill>
                <a:schemeClr val="tx1"/>
              </a:solidFill>
              <a:latin typeface="Calibri" pitchFamily="34" charset="0"/>
            </a:endParaRPr>
          </a:p>
          <a:p>
            <a:pPr algn="r"/>
            <a:r>
              <a:rPr lang="ru-RU" sz="2000" b="1" dirty="0">
                <a:solidFill>
                  <a:schemeClr val="tx1"/>
                </a:solidFill>
                <a:latin typeface="Calibri" pitchFamily="34" charset="0"/>
              </a:rPr>
              <a:t>Князева И.В.</a:t>
            </a:r>
            <a:endParaRPr lang="ru-RU" sz="2000" dirty="0">
              <a:solidFill>
                <a:schemeClr val="tx1"/>
              </a:solidFill>
              <a:latin typeface="Calibri" pitchFamily="34" charset="0"/>
            </a:endParaRPr>
          </a:p>
          <a:p>
            <a:endParaRPr lang="ru-RU" dirty="0"/>
          </a:p>
        </p:txBody>
      </p:sp>
      <p:pic>
        <p:nvPicPr>
          <p:cNvPr id="17410" name="Picture 2" descr="http://nversia.ru/imgs/thumbs_news/1380261651_1360636021.jpg"/>
          <p:cNvPicPr>
            <a:picLocks noChangeAspect="1" noChangeArrowheads="1"/>
          </p:cNvPicPr>
          <p:nvPr/>
        </p:nvPicPr>
        <p:blipFill>
          <a:blip r:embed="rId2" cstate="print"/>
          <a:srcRect/>
          <a:stretch>
            <a:fillRect/>
          </a:stretch>
        </p:blipFill>
        <p:spPr bwMode="auto">
          <a:xfrm>
            <a:off x="467544" y="3501008"/>
            <a:ext cx="3816424" cy="260331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467544" y="764704"/>
          <a:ext cx="8064896" cy="5903341"/>
        </p:xfrm>
        <a:graphic>
          <a:graphicData uri="http://schemas.openxmlformats.org/drawingml/2006/table">
            <a:tbl>
              <a:tblPr>
                <a:tableStyleId>{8A107856-5554-42FB-B03E-39F5DBC370BA}</a:tableStyleId>
              </a:tblPr>
              <a:tblGrid>
                <a:gridCol w="449969"/>
                <a:gridCol w="1566255"/>
                <a:gridCol w="3997689"/>
                <a:gridCol w="2050983"/>
              </a:tblGrid>
              <a:tr h="321227">
                <a:tc>
                  <a:txBody>
                    <a:bodyPr/>
                    <a:lstStyle/>
                    <a:p>
                      <a:pPr algn="ctr">
                        <a:lnSpc>
                          <a:spcPct val="120000"/>
                        </a:lnSpc>
                        <a:spcAft>
                          <a:spcPts val="0"/>
                        </a:spcAft>
                      </a:pPr>
                      <a:endParaRPr lang="ru-RU" sz="1800" i="0" dirty="0">
                        <a:latin typeface="Calibri" pitchFamily="34" charset="0"/>
                        <a:ea typeface="Calibri"/>
                        <a:cs typeface="Times New Roman"/>
                      </a:endParaRPr>
                    </a:p>
                  </a:txBody>
                  <a:tcPr marL="63500" marR="63500" marT="0" marB="0"/>
                </a:tc>
                <a:tc>
                  <a:txBody>
                    <a:bodyPr/>
                    <a:lstStyle/>
                    <a:p>
                      <a:pPr algn="ctr">
                        <a:lnSpc>
                          <a:spcPct val="120000"/>
                        </a:lnSpc>
                        <a:spcAft>
                          <a:spcPts val="0"/>
                        </a:spcAft>
                      </a:pPr>
                      <a:r>
                        <a:rPr lang="ru-RU" sz="1800" dirty="0">
                          <a:latin typeface="Calibri" pitchFamily="34" charset="0"/>
                        </a:rPr>
                        <a:t>Анализ</a:t>
                      </a:r>
                      <a:endParaRPr lang="ru-RU" sz="1800" i="0" dirty="0">
                        <a:latin typeface="Calibri" pitchFamily="34" charset="0"/>
                        <a:ea typeface="Calibri"/>
                        <a:cs typeface="Times New Roman"/>
                      </a:endParaRPr>
                    </a:p>
                  </a:txBody>
                  <a:tcPr marL="63500" marR="63500" marT="0" marB="0"/>
                </a:tc>
                <a:tc>
                  <a:txBody>
                    <a:bodyPr/>
                    <a:lstStyle/>
                    <a:p>
                      <a:pPr algn="ctr">
                        <a:lnSpc>
                          <a:spcPct val="120000"/>
                        </a:lnSpc>
                        <a:spcAft>
                          <a:spcPts val="0"/>
                        </a:spcAft>
                      </a:pPr>
                      <a:r>
                        <a:rPr lang="ru-RU" sz="1800" dirty="0">
                          <a:latin typeface="Calibri" pitchFamily="34" charset="0"/>
                        </a:rPr>
                        <a:t>Учитель</a:t>
                      </a:r>
                      <a:endParaRPr lang="ru-RU" sz="1800" i="0" dirty="0">
                        <a:latin typeface="Calibri" pitchFamily="34" charset="0"/>
                        <a:ea typeface="Calibri"/>
                        <a:cs typeface="Times New Roman"/>
                      </a:endParaRPr>
                    </a:p>
                  </a:txBody>
                  <a:tcPr marL="63500" marR="63500" marT="0" marB="0"/>
                </a:tc>
                <a:tc>
                  <a:txBody>
                    <a:bodyPr/>
                    <a:lstStyle/>
                    <a:p>
                      <a:pPr>
                        <a:lnSpc>
                          <a:spcPct val="120000"/>
                        </a:lnSpc>
                        <a:spcAft>
                          <a:spcPts val="0"/>
                        </a:spcAft>
                        <a:tabLst>
                          <a:tab pos="628650" algn="l"/>
                          <a:tab pos="944245" algn="ctr"/>
                        </a:tabLst>
                      </a:pPr>
                      <a:r>
                        <a:rPr lang="ru-RU" sz="1800">
                          <a:latin typeface="Calibri" pitchFamily="34" charset="0"/>
                        </a:rPr>
                        <a:t>		Ученики</a:t>
                      </a:r>
                      <a:endParaRPr lang="ru-RU" sz="1800" i="0">
                        <a:latin typeface="Calibri" pitchFamily="34" charset="0"/>
                        <a:ea typeface="Calibri"/>
                        <a:cs typeface="Times New Roman"/>
                      </a:endParaRPr>
                    </a:p>
                  </a:txBody>
                  <a:tcPr marL="63500" marR="63500" marT="0" marB="0"/>
                </a:tc>
              </a:tr>
              <a:tr h="5439413">
                <a:tc>
                  <a:txBody>
                    <a:bodyPr/>
                    <a:lstStyle/>
                    <a:p>
                      <a:pPr marR="71755" algn="ctr">
                        <a:lnSpc>
                          <a:spcPct val="120000"/>
                        </a:lnSpc>
                        <a:spcAft>
                          <a:spcPts val="0"/>
                        </a:spcAft>
                      </a:pPr>
                      <a:r>
                        <a:rPr lang="ru-RU" sz="1800">
                          <a:latin typeface="Calibri" pitchFamily="34" charset="0"/>
                        </a:rPr>
                        <a:t>Постановка проблемы</a:t>
                      </a:r>
                      <a:endParaRPr lang="ru-RU" sz="1800" i="0">
                        <a:latin typeface="Calibri" pitchFamily="34" charset="0"/>
                        <a:ea typeface="Calibri"/>
                        <a:cs typeface="Times New Roman"/>
                      </a:endParaRPr>
                    </a:p>
                  </a:txBody>
                  <a:tcPr marL="63500" marR="63500" marT="0" marB="0" vert="vert270"/>
                </a:tc>
                <a:tc>
                  <a:txBody>
                    <a:bodyPr/>
                    <a:lstStyle/>
                    <a:p>
                      <a:pPr>
                        <a:lnSpc>
                          <a:spcPct val="120000"/>
                        </a:lnSpc>
                        <a:spcAft>
                          <a:spcPts val="0"/>
                        </a:spcAft>
                      </a:pPr>
                      <a:endParaRPr lang="ru-RU" sz="1800" dirty="0">
                        <a:latin typeface="Calibri" pitchFamily="34" charset="0"/>
                      </a:endParaRPr>
                    </a:p>
                    <a:p>
                      <a:pPr>
                        <a:lnSpc>
                          <a:spcPct val="120000"/>
                        </a:lnSpc>
                        <a:spcAft>
                          <a:spcPts val="0"/>
                        </a:spcAft>
                      </a:pPr>
                      <a:endParaRPr lang="ru-RU" sz="1800" dirty="0" smtClean="0">
                        <a:latin typeface="Calibri" pitchFamily="34" charset="0"/>
                      </a:endParaRPr>
                    </a:p>
                    <a:p>
                      <a:pPr>
                        <a:lnSpc>
                          <a:spcPct val="120000"/>
                        </a:lnSpc>
                        <a:spcAft>
                          <a:spcPts val="0"/>
                        </a:spcAft>
                      </a:pPr>
                      <a:endParaRPr lang="ru-RU" sz="1800" dirty="0" smtClean="0">
                        <a:latin typeface="Calibri" pitchFamily="34" charset="0"/>
                      </a:endParaRPr>
                    </a:p>
                    <a:p>
                      <a:pPr>
                        <a:lnSpc>
                          <a:spcPct val="120000"/>
                        </a:lnSpc>
                        <a:spcAft>
                          <a:spcPts val="0"/>
                        </a:spcAft>
                      </a:pPr>
                      <a:endParaRPr lang="ru-RU" sz="1800" dirty="0" smtClean="0">
                        <a:latin typeface="Calibri" pitchFamily="34" charset="0"/>
                      </a:endParaRPr>
                    </a:p>
                    <a:p>
                      <a:pPr>
                        <a:lnSpc>
                          <a:spcPct val="120000"/>
                        </a:lnSpc>
                        <a:spcAft>
                          <a:spcPts val="0"/>
                        </a:spcAft>
                      </a:pPr>
                      <a:r>
                        <a:rPr lang="ru-RU" sz="1800" dirty="0" smtClean="0">
                          <a:latin typeface="Calibri" pitchFamily="34" charset="0"/>
                        </a:rPr>
                        <a:t>Вопрос </a:t>
                      </a:r>
                      <a:r>
                        <a:rPr lang="ru-RU" sz="1800" dirty="0">
                          <a:latin typeface="Calibri" pitchFamily="34" charset="0"/>
                        </a:rPr>
                        <a:t>на «ошибку»</a:t>
                      </a:r>
                    </a:p>
                    <a:p>
                      <a:pPr>
                        <a:lnSpc>
                          <a:spcPct val="120000"/>
                        </a:lnSpc>
                        <a:spcAft>
                          <a:spcPts val="0"/>
                        </a:spcAft>
                      </a:pPr>
                      <a:endParaRPr lang="ru-RU" sz="1800" dirty="0" smtClean="0">
                        <a:latin typeface="Calibri" pitchFamily="34" charset="0"/>
                      </a:endParaRPr>
                    </a:p>
                    <a:p>
                      <a:pPr>
                        <a:lnSpc>
                          <a:spcPct val="120000"/>
                        </a:lnSpc>
                        <a:spcAft>
                          <a:spcPts val="0"/>
                        </a:spcAft>
                      </a:pPr>
                      <a:endParaRPr lang="ru-RU" sz="1800" dirty="0" smtClean="0">
                        <a:latin typeface="Calibri" pitchFamily="34" charset="0"/>
                      </a:endParaRPr>
                    </a:p>
                    <a:p>
                      <a:pPr>
                        <a:lnSpc>
                          <a:spcPct val="120000"/>
                        </a:lnSpc>
                        <a:spcAft>
                          <a:spcPts val="0"/>
                        </a:spcAft>
                      </a:pPr>
                      <a:endParaRPr lang="ru-RU" sz="1800" dirty="0" smtClean="0">
                        <a:latin typeface="Calibri" pitchFamily="34" charset="0"/>
                      </a:endParaRPr>
                    </a:p>
                    <a:p>
                      <a:pPr>
                        <a:lnSpc>
                          <a:spcPct val="120000"/>
                        </a:lnSpc>
                        <a:spcAft>
                          <a:spcPts val="0"/>
                        </a:spcAft>
                      </a:pPr>
                      <a:endParaRPr lang="ru-RU" sz="1800" dirty="0" smtClean="0">
                        <a:latin typeface="Calibri" pitchFamily="34" charset="0"/>
                      </a:endParaRPr>
                    </a:p>
                    <a:p>
                      <a:pPr>
                        <a:lnSpc>
                          <a:spcPct val="120000"/>
                        </a:lnSpc>
                        <a:spcAft>
                          <a:spcPts val="0"/>
                        </a:spcAft>
                      </a:pPr>
                      <a:endParaRPr lang="ru-RU" sz="1800" dirty="0" smtClean="0">
                        <a:latin typeface="Calibri" pitchFamily="34" charset="0"/>
                      </a:endParaRPr>
                    </a:p>
                    <a:p>
                      <a:pPr>
                        <a:lnSpc>
                          <a:spcPct val="120000"/>
                        </a:lnSpc>
                        <a:spcAft>
                          <a:spcPts val="0"/>
                        </a:spcAft>
                      </a:pPr>
                      <a:r>
                        <a:rPr lang="ru-RU" sz="1800" dirty="0" smtClean="0">
                          <a:latin typeface="Calibri" pitchFamily="34" charset="0"/>
                        </a:rPr>
                        <a:t>Предъявление </a:t>
                      </a:r>
                      <a:r>
                        <a:rPr lang="ru-RU" sz="1800" dirty="0">
                          <a:latin typeface="Calibri" pitchFamily="34" charset="0"/>
                        </a:rPr>
                        <a:t>научного факта</a:t>
                      </a:r>
                      <a:endParaRPr lang="ru-RU" sz="1800" i="0" dirty="0">
                        <a:latin typeface="Calibri" pitchFamily="34" charset="0"/>
                        <a:ea typeface="Calibri"/>
                        <a:cs typeface="Times New Roman"/>
                      </a:endParaRPr>
                    </a:p>
                  </a:txBody>
                  <a:tcPr marL="63500" marR="63500" marT="0" marB="0"/>
                </a:tc>
                <a:tc>
                  <a:txBody>
                    <a:bodyPr/>
                    <a:lstStyle/>
                    <a:p>
                      <a:pPr>
                        <a:lnSpc>
                          <a:spcPct val="120000"/>
                        </a:lnSpc>
                        <a:spcAft>
                          <a:spcPts val="0"/>
                        </a:spcAft>
                      </a:pPr>
                      <a:r>
                        <a:rPr lang="ru-RU" sz="1800" dirty="0">
                          <a:latin typeface="Calibri" pitchFamily="34" charset="0"/>
                        </a:rPr>
                        <a:t>- Сегодня нужно помочь </a:t>
                      </a:r>
                      <a:r>
                        <a:rPr lang="ru-RU" sz="1800" dirty="0" err="1">
                          <a:latin typeface="Calibri" pitchFamily="34" charset="0"/>
                        </a:rPr>
                        <a:t>Муравьишке</a:t>
                      </a:r>
                      <a:r>
                        <a:rPr lang="ru-RU" sz="1800" dirty="0">
                          <a:latin typeface="Calibri" pitchFamily="34" charset="0"/>
                        </a:rPr>
                        <a:t> ответить на волнующие его вопросы. Кто-то сказал ему, что он – насекомое. </a:t>
                      </a:r>
                    </a:p>
                    <a:p>
                      <a:pPr>
                        <a:lnSpc>
                          <a:spcPct val="120000"/>
                        </a:lnSpc>
                        <a:spcAft>
                          <a:spcPts val="0"/>
                        </a:spcAft>
                      </a:pPr>
                      <a:r>
                        <a:rPr lang="ru-RU" sz="1800" dirty="0">
                          <a:latin typeface="Calibri" pitchFamily="34" charset="0"/>
                        </a:rPr>
                        <a:t>- Кто такие насекомые? – заинтересовался </a:t>
                      </a:r>
                      <a:r>
                        <a:rPr lang="ru-RU" sz="1800" dirty="0" err="1">
                          <a:latin typeface="Calibri" pitchFamily="34" charset="0"/>
                        </a:rPr>
                        <a:t>Муравьишка</a:t>
                      </a:r>
                      <a:r>
                        <a:rPr lang="ru-RU" sz="1800" dirty="0">
                          <a:latin typeface="Calibri" pitchFamily="34" charset="0"/>
                        </a:rPr>
                        <a:t>. – И правда ли, что я - насекомое? С этим вопросом он обращается к нам. Ребята, что вы думаете об этом. Вспомните, каких насекомых вы знаете? Запомните, какие примеры были приведены.</a:t>
                      </a:r>
                    </a:p>
                    <a:p>
                      <a:pPr>
                        <a:lnSpc>
                          <a:spcPct val="120000"/>
                        </a:lnSpc>
                        <a:spcAft>
                          <a:spcPts val="0"/>
                        </a:spcAft>
                      </a:pPr>
                      <a:r>
                        <a:rPr lang="ru-RU" sz="1800" dirty="0">
                          <a:latin typeface="Calibri" pitchFamily="34" charset="0"/>
                        </a:rPr>
                        <a:t>- В своих путешествиях по родному краю, по берегам рек, на зеленых полянах Муравей Вопросик нередко встречал удивительных животных. Рассмотрите их на стр. 32 учебника. Как думаете, какое из них - насекомое?</a:t>
                      </a:r>
                      <a:endParaRPr lang="ru-RU" sz="1800" i="0" dirty="0">
                        <a:latin typeface="Calibri" pitchFamily="34" charset="0"/>
                        <a:ea typeface="Calibri"/>
                        <a:cs typeface="Times New Roman"/>
                      </a:endParaRPr>
                    </a:p>
                  </a:txBody>
                  <a:tcPr marL="63500" marR="63500" marT="0" marB="0"/>
                </a:tc>
                <a:tc>
                  <a:txBody>
                    <a:bodyPr/>
                    <a:lstStyle/>
                    <a:p>
                      <a:pPr>
                        <a:lnSpc>
                          <a:spcPct val="120000"/>
                        </a:lnSpc>
                        <a:spcAft>
                          <a:spcPts val="0"/>
                        </a:spcAft>
                      </a:pPr>
                      <a:endParaRPr lang="ru-RU" sz="1800" dirty="0" smtClean="0">
                        <a:latin typeface="Calibri" pitchFamily="34" charset="0"/>
                      </a:endParaRPr>
                    </a:p>
                    <a:p>
                      <a:pPr>
                        <a:lnSpc>
                          <a:spcPct val="120000"/>
                        </a:lnSpc>
                        <a:spcAft>
                          <a:spcPts val="0"/>
                        </a:spcAft>
                      </a:pPr>
                      <a:endParaRPr lang="ru-RU" sz="1800" dirty="0" smtClean="0">
                        <a:latin typeface="Calibri" pitchFamily="34" charset="0"/>
                      </a:endParaRPr>
                    </a:p>
                    <a:p>
                      <a:pPr>
                        <a:lnSpc>
                          <a:spcPct val="120000"/>
                        </a:lnSpc>
                        <a:spcAft>
                          <a:spcPts val="0"/>
                        </a:spcAft>
                      </a:pPr>
                      <a:endParaRPr lang="ru-RU" sz="1800" dirty="0" smtClean="0">
                        <a:latin typeface="Calibri" pitchFamily="34" charset="0"/>
                      </a:endParaRPr>
                    </a:p>
                    <a:p>
                      <a:pPr>
                        <a:lnSpc>
                          <a:spcPct val="120000"/>
                        </a:lnSpc>
                        <a:spcAft>
                          <a:spcPts val="0"/>
                        </a:spcAft>
                      </a:pPr>
                      <a:r>
                        <a:rPr lang="ru-RU" sz="1800" dirty="0" smtClean="0">
                          <a:latin typeface="Calibri" pitchFamily="34" charset="0"/>
                        </a:rPr>
                        <a:t>Произвольные </a:t>
                      </a:r>
                      <a:r>
                        <a:rPr lang="ru-RU" sz="1800" dirty="0">
                          <a:latin typeface="Calibri" pitchFamily="34" charset="0"/>
                        </a:rPr>
                        <a:t>ответы детей (могут быть ошибочные)</a:t>
                      </a:r>
                    </a:p>
                    <a:p>
                      <a:pPr>
                        <a:lnSpc>
                          <a:spcPct val="120000"/>
                        </a:lnSpc>
                        <a:spcAft>
                          <a:spcPts val="0"/>
                        </a:spcAft>
                      </a:pPr>
                      <a:endParaRPr lang="ru-RU" sz="1800" dirty="0" smtClean="0">
                        <a:latin typeface="Calibri" pitchFamily="34" charset="0"/>
                      </a:endParaRPr>
                    </a:p>
                    <a:p>
                      <a:pPr>
                        <a:lnSpc>
                          <a:spcPct val="120000"/>
                        </a:lnSpc>
                        <a:spcAft>
                          <a:spcPts val="0"/>
                        </a:spcAft>
                      </a:pPr>
                      <a:endParaRPr lang="ru-RU" sz="1800" dirty="0" smtClean="0">
                        <a:latin typeface="Calibri" pitchFamily="34" charset="0"/>
                      </a:endParaRPr>
                    </a:p>
                    <a:p>
                      <a:pPr>
                        <a:lnSpc>
                          <a:spcPct val="120000"/>
                        </a:lnSpc>
                        <a:spcAft>
                          <a:spcPts val="0"/>
                        </a:spcAft>
                      </a:pPr>
                      <a:endParaRPr lang="ru-RU" sz="1800" dirty="0" smtClean="0">
                        <a:latin typeface="Calibri" pitchFamily="34" charset="0"/>
                      </a:endParaRPr>
                    </a:p>
                    <a:p>
                      <a:pPr>
                        <a:lnSpc>
                          <a:spcPct val="120000"/>
                        </a:lnSpc>
                        <a:spcAft>
                          <a:spcPts val="0"/>
                        </a:spcAft>
                      </a:pPr>
                      <a:endParaRPr lang="ru-RU" sz="1800" dirty="0" smtClean="0">
                        <a:latin typeface="Calibri" pitchFamily="34" charset="0"/>
                      </a:endParaRPr>
                    </a:p>
                    <a:p>
                      <a:pPr>
                        <a:lnSpc>
                          <a:spcPct val="120000"/>
                        </a:lnSpc>
                        <a:spcAft>
                          <a:spcPts val="0"/>
                        </a:spcAft>
                      </a:pPr>
                      <a:r>
                        <a:rPr lang="ru-RU" sz="1800" dirty="0" smtClean="0">
                          <a:latin typeface="Calibri" pitchFamily="34" charset="0"/>
                        </a:rPr>
                        <a:t>- </a:t>
                      </a:r>
                      <a:r>
                        <a:rPr lang="ru-RU" sz="1800" dirty="0">
                          <a:latin typeface="Calibri" pitchFamily="34" charset="0"/>
                        </a:rPr>
                        <a:t>Высказывания детей. (Проблемная ситуация)</a:t>
                      </a:r>
                      <a:endParaRPr lang="ru-RU" sz="1800" i="0" dirty="0">
                        <a:latin typeface="Calibri" pitchFamily="34" charset="0"/>
                        <a:ea typeface="Calibri"/>
                        <a:cs typeface="Times New Roman"/>
                      </a:endParaRPr>
                    </a:p>
                  </a:txBody>
                  <a:tcPr marL="63500" marR="63500" marT="0" marB="0"/>
                </a:tc>
              </a:tr>
            </a:tbl>
          </a:graphicData>
        </a:graphic>
      </p:graphicFrame>
      <p:sp>
        <p:nvSpPr>
          <p:cNvPr id="31745" name="Rectangle 1"/>
          <p:cNvSpPr>
            <a:spLocks noChangeArrowheads="1"/>
          </p:cNvSpPr>
          <p:nvPr/>
        </p:nvSpPr>
        <p:spPr bwMode="auto">
          <a:xfrm>
            <a:off x="1043608" y="-183299"/>
            <a:ext cx="7416824" cy="12618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ctr" defTabSz="914400" rtl="0" eaLnBrk="1" fontAlgn="base" latinLnBrk="0" hangingPunct="1">
              <a:lnSpc>
                <a:spcPct val="100000"/>
              </a:lnSpc>
              <a:spcBef>
                <a:spcPct val="0"/>
              </a:spcBef>
              <a:spcAft>
                <a:spcPct val="0"/>
              </a:spcAft>
              <a:buClrTx/>
              <a:buSzTx/>
              <a:buFontTx/>
              <a:buNone/>
              <a:tabLst>
                <a:tab pos="628650" algn="l"/>
                <a:tab pos="944563" algn="ctr"/>
              </a:tabLst>
            </a:pPr>
            <a:endParaRPr kumimoji="0" lang="ru-RU"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449263" algn="ctr" defTabSz="914400" rtl="0" eaLnBrk="1" fontAlgn="base" latinLnBrk="0" hangingPunct="1">
              <a:lnSpc>
                <a:spcPct val="100000"/>
              </a:lnSpc>
              <a:spcBef>
                <a:spcPct val="0"/>
              </a:spcBef>
              <a:spcAft>
                <a:spcPct val="0"/>
              </a:spcAft>
              <a:buClrTx/>
              <a:buSzTx/>
              <a:buFontTx/>
              <a:buNone/>
              <a:tabLst>
                <a:tab pos="628650" algn="l"/>
                <a:tab pos="944563" algn="ctr"/>
              </a:tabLst>
            </a:pPr>
            <a:r>
              <a:rPr kumimoji="0" lang="ru-RU"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Прием 3.</a:t>
            </a:r>
            <a:r>
              <a:rPr kumimoji="0" lang="ru-RU"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Урок окружающего мира в 1 классе</a:t>
            </a:r>
          </a:p>
          <a:p>
            <a:pPr marL="0" marR="0" lvl="0" indent="449263" algn="ctr" defTabSz="914400" rtl="0" eaLnBrk="1" fontAlgn="base" latinLnBrk="0" hangingPunct="1">
              <a:lnSpc>
                <a:spcPct val="100000"/>
              </a:lnSpc>
              <a:spcBef>
                <a:spcPct val="0"/>
              </a:spcBef>
              <a:spcAft>
                <a:spcPct val="0"/>
              </a:spcAft>
              <a:buClrTx/>
              <a:buSzTx/>
              <a:buFontTx/>
              <a:buNone/>
              <a:tabLst>
                <a:tab pos="628650" algn="l"/>
                <a:tab pos="944563" algn="ctr"/>
              </a:tabLst>
            </a:pPr>
            <a:r>
              <a:rPr kumimoji="0" lang="ru-RU"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«Кто такие насекомые?»</a:t>
            </a:r>
            <a:endParaRPr kumimoji="0" lang="ru-RU" sz="2000" b="0" i="0" u="none" strike="noStrike" cap="none" normalizeH="0" baseline="0" dirty="0" smtClean="0">
              <a:ln>
                <a:noFill/>
              </a:ln>
              <a:solidFill>
                <a:schemeClr val="tx1"/>
              </a:solidFill>
              <a:effectLst/>
              <a:latin typeface="Calibri" pitchFamily="34" charset="0"/>
              <a:cs typeface="Arial" pitchFamily="34" charset="0"/>
            </a:endParaRPr>
          </a:p>
          <a:p>
            <a:pPr marL="0" marR="0" lvl="0" indent="449263" algn="ctr" defTabSz="914400" rtl="0" eaLnBrk="0" fontAlgn="base" latinLnBrk="0" hangingPunct="0">
              <a:lnSpc>
                <a:spcPct val="100000"/>
              </a:lnSpc>
              <a:spcBef>
                <a:spcPct val="0"/>
              </a:spcBef>
              <a:spcAft>
                <a:spcPct val="0"/>
              </a:spcAft>
              <a:buClrTx/>
              <a:buSzTx/>
              <a:buFontTx/>
              <a:buNone/>
              <a:tabLst>
                <a:tab pos="628650" algn="l"/>
                <a:tab pos="944563" algn="ctr"/>
              </a:tabLst>
            </a:pPr>
            <a:endParaRPr kumimoji="0" lang="ru-RU" b="0" i="0" u="none" strike="noStrike" cap="none" normalizeH="0" baseline="0" dirty="0" smtClean="0">
              <a:ln>
                <a:noFill/>
              </a:ln>
              <a:solidFill>
                <a:schemeClr val="tx1"/>
              </a:solidFill>
              <a:effectLst/>
              <a:latin typeface="Calibri"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611560" y="1052736"/>
          <a:ext cx="8136904" cy="5447727"/>
        </p:xfrm>
        <a:graphic>
          <a:graphicData uri="http://schemas.openxmlformats.org/drawingml/2006/table">
            <a:tbl>
              <a:tblPr>
                <a:tableStyleId>{8A107856-5554-42FB-B03E-39F5DBC370BA}</a:tableStyleId>
              </a:tblPr>
              <a:tblGrid>
                <a:gridCol w="694582"/>
                <a:gridCol w="1681682"/>
                <a:gridCol w="3384376"/>
                <a:gridCol w="2376264"/>
              </a:tblGrid>
              <a:tr h="245481">
                <a:tc>
                  <a:txBody>
                    <a:bodyPr/>
                    <a:lstStyle/>
                    <a:p>
                      <a:pPr>
                        <a:lnSpc>
                          <a:spcPct val="120000"/>
                        </a:lnSpc>
                        <a:spcAft>
                          <a:spcPts val="0"/>
                        </a:spcAft>
                      </a:pPr>
                      <a:endParaRPr lang="ru-RU" sz="1600" i="0" dirty="0">
                        <a:latin typeface="Calibri" pitchFamily="34" charset="0"/>
                        <a:ea typeface="Calibri"/>
                        <a:cs typeface="Times New Roman"/>
                      </a:endParaRPr>
                    </a:p>
                  </a:txBody>
                  <a:tcPr marL="57727" marR="57727" marT="0" marB="0"/>
                </a:tc>
                <a:tc>
                  <a:txBody>
                    <a:bodyPr/>
                    <a:lstStyle/>
                    <a:p>
                      <a:pPr>
                        <a:lnSpc>
                          <a:spcPct val="120000"/>
                        </a:lnSpc>
                        <a:spcAft>
                          <a:spcPts val="0"/>
                        </a:spcAft>
                      </a:pPr>
                      <a:r>
                        <a:rPr lang="ru-RU" sz="1600" dirty="0">
                          <a:latin typeface="Calibri" pitchFamily="34" charset="0"/>
                        </a:rPr>
                        <a:t>Анализ</a:t>
                      </a:r>
                      <a:endParaRPr lang="ru-RU" sz="1600" i="0" dirty="0">
                        <a:latin typeface="Calibri" pitchFamily="34" charset="0"/>
                        <a:ea typeface="Calibri"/>
                        <a:cs typeface="Times New Roman"/>
                      </a:endParaRPr>
                    </a:p>
                  </a:txBody>
                  <a:tcPr marL="57727" marR="57727" marT="0" marB="0"/>
                </a:tc>
                <a:tc>
                  <a:txBody>
                    <a:bodyPr/>
                    <a:lstStyle/>
                    <a:p>
                      <a:pPr algn="ctr">
                        <a:lnSpc>
                          <a:spcPct val="120000"/>
                        </a:lnSpc>
                        <a:spcAft>
                          <a:spcPts val="0"/>
                        </a:spcAft>
                      </a:pPr>
                      <a:r>
                        <a:rPr lang="ru-RU" sz="1600" dirty="0">
                          <a:latin typeface="Calibri" pitchFamily="34" charset="0"/>
                        </a:rPr>
                        <a:t>Учитель</a:t>
                      </a:r>
                      <a:endParaRPr lang="ru-RU" sz="1600" i="0" dirty="0">
                        <a:latin typeface="Calibri" pitchFamily="34" charset="0"/>
                        <a:ea typeface="Calibri"/>
                        <a:cs typeface="Times New Roman"/>
                      </a:endParaRPr>
                    </a:p>
                  </a:txBody>
                  <a:tcPr marL="57727" marR="57727" marT="0" marB="0"/>
                </a:tc>
                <a:tc>
                  <a:txBody>
                    <a:bodyPr/>
                    <a:lstStyle/>
                    <a:p>
                      <a:pPr algn="ctr">
                        <a:lnSpc>
                          <a:spcPct val="120000"/>
                        </a:lnSpc>
                        <a:spcAft>
                          <a:spcPts val="0"/>
                        </a:spcAft>
                      </a:pPr>
                      <a:r>
                        <a:rPr lang="ru-RU" sz="1600">
                          <a:latin typeface="Calibri" pitchFamily="34" charset="0"/>
                        </a:rPr>
                        <a:t>Ученик</a:t>
                      </a:r>
                      <a:endParaRPr lang="ru-RU" sz="1600" i="0">
                        <a:latin typeface="Calibri" pitchFamily="34" charset="0"/>
                        <a:ea typeface="Calibri"/>
                        <a:cs typeface="Times New Roman"/>
                      </a:endParaRPr>
                    </a:p>
                  </a:txBody>
                  <a:tcPr marL="57727" marR="57727" marT="0" marB="0"/>
                </a:tc>
              </a:tr>
              <a:tr h="5155119">
                <a:tc>
                  <a:txBody>
                    <a:bodyPr/>
                    <a:lstStyle/>
                    <a:p>
                      <a:pPr marR="71755" algn="ctr">
                        <a:lnSpc>
                          <a:spcPct val="120000"/>
                        </a:lnSpc>
                        <a:spcAft>
                          <a:spcPts val="0"/>
                        </a:spcAft>
                      </a:pPr>
                      <a:r>
                        <a:rPr lang="ru-RU" sz="1600">
                          <a:latin typeface="Calibri" pitchFamily="34" charset="0"/>
                        </a:rPr>
                        <a:t>Постановка проблемы</a:t>
                      </a:r>
                      <a:endParaRPr lang="ru-RU" sz="1600" i="0">
                        <a:latin typeface="Calibri" pitchFamily="34" charset="0"/>
                        <a:ea typeface="Calibri"/>
                        <a:cs typeface="Times New Roman"/>
                      </a:endParaRPr>
                    </a:p>
                  </a:txBody>
                  <a:tcPr marL="57727" marR="57727" marT="0" marB="0" vert="vert270"/>
                </a:tc>
                <a:tc>
                  <a:txBody>
                    <a:bodyPr/>
                    <a:lstStyle/>
                    <a:p>
                      <a:pPr>
                        <a:lnSpc>
                          <a:spcPct val="100000"/>
                        </a:lnSpc>
                        <a:spcAft>
                          <a:spcPts val="0"/>
                        </a:spcAft>
                      </a:pPr>
                      <a:r>
                        <a:rPr lang="ru-RU" sz="1600" dirty="0">
                          <a:latin typeface="Calibri" pitchFamily="34" charset="0"/>
                        </a:rPr>
                        <a:t>Задание на известный материал</a:t>
                      </a:r>
                    </a:p>
                    <a:p>
                      <a:pPr>
                        <a:lnSpc>
                          <a:spcPct val="120000"/>
                        </a:lnSpc>
                        <a:spcAft>
                          <a:spcPts val="0"/>
                        </a:spcAft>
                      </a:pPr>
                      <a:endParaRPr lang="ru-RU" sz="1600" dirty="0" smtClean="0">
                        <a:latin typeface="Calibri" pitchFamily="34" charset="0"/>
                      </a:endParaRPr>
                    </a:p>
                    <a:p>
                      <a:pPr>
                        <a:lnSpc>
                          <a:spcPct val="100000"/>
                        </a:lnSpc>
                        <a:spcAft>
                          <a:spcPts val="0"/>
                        </a:spcAft>
                      </a:pPr>
                      <a:endParaRPr lang="ru-RU" sz="1600" dirty="0" smtClean="0">
                        <a:latin typeface="Calibri" pitchFamily="34" charset="0"/>
                      </a:endParaRPr>
                    </a:p>
                    <a:p>
                      <a:pPr>
                        <a:lnSpc>
                          <a:spcPct val="100000"/>
                        </a:lnSpc>
                        <a:spcAft>
                          <a:spcPts val="0"/>
                        </a:spcAft>
                      </a:pPr>
                      <a:r>
                        <a:rPr lang="ru-RU" sz="1600" dirty="0" smtClean="0">
                          <a:latin typeface="Calibri" pitchFamily="34" charset="0"/>
                        </a:rPr>
                        <a:t>Задание </a:t>
                      </a:r>
                      <a:r>
                        <a:rPr lang="ru-RU" sz="1600" dirty="0">
                          <a:latin typeface="Calibri" pitchFamily="34" charset="0"/>
                        </a:rPr>
                        <a:t>на новый материал</a:t>
                      </a:r>
                    </a:p>
                    <a:p>
                      <a:pPr>
                        <a:lnSpc>
                          <a:spcPct val="100000"/>
                        </a:lnSpc>
                        <a:spcAft>
                          <a:spcPts val="0"/>
                        </a:spcAft>
                      </a:pPr>
                      <a:endParaRPr lang="ru-RU" sz="1600" dirty="0" smtClean="0">
                        <a:latin typeface="Calibri" pitchFamily="34" charset="0"/>
                      </a:endParaRPr>
                    </a:p>
                    <a:p>
                      <a:pPr>
                        <a:lnSpc>
                          <a:spcPct val="100000"/>
                        </a:lnSpc>
                        <a:spcAft>
                          <a:spcPts val="0"/>
                        </a:spcAft>
                      </a:pPr>
                      <a:r>
                        <a:rPr lang="ru-RU" sz="1600" dirty="0" smtClean="0">
                          <a:latin typeface="Calibri" pitchFamily="34" charset="0"/>
                        </a:rPr>
                        <a:t>Побуждение </a:t>
                      </a:r>
                      <a:r>
                        <a:rPr lang="ru-RU" sz="1600" dirty="0">
                          <a:latin typeface="Calibri" pitchFamily="34" charset="0"/>
                        </a:rPr>
                        <a:t>к осознанию проблемы</a:t>
                      </a:r>
                    </a:p>
                    <a:p>
                      <a:pPr>
                        <a:lnSpc>
                          <a:spcPct val="100000"/>
                        </a:lnSpc>
                        <a:spcAft>
                          <a:spcPts val="0"/>
                        </a:spcAft>
                      </a:pPr>
                      <a:endParaRPr lang="ru-RU" sz="1600" dirty="0" smtClean="0">
                        <a:latin typeface="Calibri" pitchFamily="34" charset="0"/>
                      </a:endParaRPr>
                    </a:p>
                    <a:p>
                      <a:pPr>
                        <a:lnSpc>
                          <a:spcPct val="100000"/>
                        </a:lnSpc>
                        <a:spcAft>
                          <a:spcPts val="0"/>
                        </a:spcAft>
                      </a:pPr>
                      <a:endParaRPr lang="ru-RU" sz="1600" dirty="0" smtClean="0">
                        <a:latin typeface="Calibri" pitchFamily="34" charset="0"/>
                      </a:endParaRPr>
                    </a:p>
                    <a:p>
                      <a:pPr>
                        <a:lnSpc>
                          <a:spcPct val="100000"/>
                        </a:lnSpc>
                        <a:spcAft>
                          <a:spcPts val="0"/>
                        </a:spcAft>
                      </a:pPr>
                      <a:endParaRPr lang="ru-RU" sz="1600" dirty="0" smtClean="0">
                        <a:latin typeface="Calibri" pitchFamily="34" charset="0"/>
                      </a:endParaRPr>
                    </a:p>
                    <a:p>
                      <a:pPr>
                        <a:lnSpc>
                          <a:spcPct val="100000"/>
                        </a:lnSpc>
                        <a:spcAft>
                          <a:spcPts val="0"/>
                        </a:spcAft>
                      </a:pPr>
                      <a:endParaRPr lang="ru-RU" sz="1600" dirty="0" smtClean="0">
                        <a:latin typeface="Calibri" pitchFamily="34" charset="0"/>
                      </a:endParaRPr>
                    </a:p>
                    <a:p>
                      <a:pPr>
                        <a:lnSpc>
                          <a:spcPct val="100000"/>
                        </a:lnSpc>
                        <a:spcAft>
                          <a:spcPts val="0"/>
                        </a:spcAft>
                      </a:pPr>
                      <a:endParaRPr lang="ru-RU" sz="1600" dirty="0" smtClean="0">
                        <a:latin typeface="Calibri" pitchFamily="34" charset="0"/>
                      </a:endParaRPr>
                    </a:p>
                    <a:p>
                      <a:pPr>
                        <a:lnSpc>
                          <a:spcPct val="100000"/>
                        </a:lnSpc>
                        <a:spcAft>
                          <a:spcPts val="0"/>
                        </a:spcAft>
                      </a:pPr>
                      <a:r>
                        <a:rPr lang="ru-RU" sz="1600" dirty="0" smtClean="0">
                          <a:latin typeface="Calibri" pitchFamily="34" charset="0"/>
                        </a:rPr>
                        <a:t>Побуждение </a:t>
                      </a:r>
                      <a:r>
                        <a:rPr lang="ru-RU" sz="1600" dirty="0">
                          <a:latin typeface="Calibri" pitchFamily="34" charset="0"/>
                        </a:rPr>
                        <a:t>к проблеме</a:t>
                      </a:r>
                    </a:p>
                    <a:p>
                      <a:pPr>
                        <a:lnSpc>
                          <a:spcPct val="100000"/>
                        </a:lnSpc>
                        <a:spcAft>
                          <a:spcPts val="0"/>
                        </a:spcAft>
                      </a:pPr>
                      <a:endParaRPr lang="ru-RU" sz="1600" dirty="0" smtClean="0">
                        <a:latin typeface="Calibri" pitchFamily="34" charset="0"/>
                      </a:endParaRPr>
                    </a:p>
                    <a:p>
                      <a:pPr>
                        <a:lnSpc>
                          <a:spcPct val="100000"/>
                        </a:lnSpc>
                        <a:spcAft>
                          <a:spcPts val="0"/>
                        </a:spcAft>
                      </a:pPr>
                      <a:r>
                        <a:rPr lang="ru-RU" sz="1600" dirty="0" smtClean="0">
                          <a:latin typeface="Calibri" pitchFamily="34" charset="0"/>
                        </a:rPr>
                        <a:t>Тема</a:t>
                      </a:r>
                      <a:endParaRPr lang="ru-RU" sz="1600" i="0" dirty="0">
                        <a:latin typeface="Calibri" pitchFamily="34" charset="0"/>
                        <a:ea typeface="Calibri"/>
                        <a:cs typeface="Times New Roman"/>
                      </a:endParaRPr>
                    </a:p>
                  </a:txBody>
                  <a:tcPr marL="57727" marR="57727" marT="0" marB="0"/>
                </a:tc>
                <a:tc>
                  <a:txBody>
                    <a:bodyPr/>
                    <a:lstStyle/>
                    <a:p>
                      <a:pPr>
                        <a:lnSpc>
                          <a:spcPct val="120000"/>
                        </a:lnSpc>
                        <a:spcAft>
                          <a:spcPts val="0"/>
                        </a:spcAft>
                      </a:pPr>
                      <a:r>
                        <a:rPr lang="ru-RU" sz="1600" dirty="0">
                          <a:latin typeface="Calibri" pitchFamily="34" charset="0"/>
                        </a:rPr>
                        <a:t>-Ребята, решите данные примеры. </a:t>
                      </a:r>
                    </a:p>
                    <a:p>
                      <a:pPr>
                        <a:lnSpc>
                          <a:spcPct val="120000"/>
                        </a:lnSpc>
                        <a:spcAft>
                          <a:spcPts val="0"/>
                        </a:spcAft>
                      </a:pPr>
                      <a:endParaRPr lang="ru-RU" sz="1600" dirty="0" smtClean="0">
                        <a:latin typeface="Calibri" pitchFamily="34" charset="0"/>
                      </a:endParaRPr>
                    </a:p>
                    <a:p>
                      <a:pPr>
                        <a:lnSpc>
                          <a:spcPct val="120000"/>
                        </a:lnSpc>
                        <a:spcAft>
                          <a:spcPts val="0"/>
                        </a:spcAft>
                      </a:pPr>
                      <a:endParaRPr lang="ru-RU" sz="1600" dirty="0" smtClean="0">
                        <a:latin typeface="Calibri" pitchFamily="34" charset="0"/>
                      </a:endParaRPr>
                    </a:p>
                    <a:p>
                      <a:pPr>
                        <a:lnSpc>
                          <a:spcPct val="100000"/>
                        </a:lnSpc>
                        <a:spcAft>
                          <a:spcPts val="0"/>
                        </a:spcAft>
                      </a:pPr>
                      <a:endParaRPr lang="ru-RU" sz="1600" dirty="0" smtClean="0">
                        <a:latin typeface="Calibri" pitchFamily="34" charset="0"/>
                      </a:endParaRPr>
                    </a:p>
                    <a:p>
                      <a:pPr>
                        <a:lnSpc>
                          <a:spcPct val="100000"/>
                        </a:lnSpc>
                        <a:spcAft>
                          <a:spcPts val="0"/>
                        </a:spcAft>
                      </a:pPr>
                      <a:endParaRPr lang="ru-RU" sz="1600" dirty="0" smtClean="0">
                        <a:latin typeface="Calibri" pitchFamily="34" charset="0"/>
                      </a:endParaRPr>
                    </a:p>
                    <a:p>
                      <a:pPr>
                        <a:lnSpc>
                          <a:spcPct val="100000"/>
                        </a:lnSpc>
                        <a:spcAft>
                          <a:spcPts val="0"/>
                        </a:spcAft>
                      </a:pPr>
                      <a:r>
                        <a:rPr lang="ru-RU" sz="1600" dirty="0" smtClean="0">
                          <a:latin typeface="Calibri" pitchFamily="34" charset="0"/>
                        </a:rPr>
                        <a:t>-</a:t>
                      </a:r>
                      <a:r>
                        <a:rPr lang="ru-RU" sz="1600" dirty="0">
                          <a:latin typeface="Calibri" pitchFamily="34" charset="0"/>
                        </a:rPr>
                        <a:t>А теперь решите эти примеры: 8+3      9+2</a:t>
                      </a:r>
                    </a:p>
                    <a:p>
                      <a:pPr>
                        <a:lnSpc>
                          <a:spcPct val="100000"/>
                        </a:lnSpc>
                        <a:spcAft>
                          <a:spcPts val="0"/>
                        </a:spcAft>
                      </a:pPr>
                      <a:endParaRPr lang="ru-RU" sz="1600" dirty="0" smtClean="0">
                        <a:latin typeface="Calibri" pitchFamily="34" charset="0"/>
                      </a:endParaRPr>
                    </a:p>
                    <a:p>
                      <a:pPr>
                        <a:lnSpc>
                          <a:spcPct val="100000"/>
                        </a:lnSpc>
                        <a:spcAft>
                          <a:spcPts val="0"/>
                        </a:spcAft>
                      </a:pPr>
                      <a:r>
                        <a:rPr lang="ru-RU" sz="1600" dirty="0" smtClean="0">
                          <a:latin typeface="Calibri" pitchFamily="34" charset="0"/>
                        </a:rPr>
                        <a:t>- </a:t>
                      </a:r>
                      <a:r>
                        <a:rPr lang="ru-RU" sz="1600" dirty="0">
                          <a:latin typeface="Calibri" pitchFamily="34" charset="0"/>
                        </a:rPr>
                        <a:t>Смогли выполнить задание?</a:t>
                      </a:r>
                    </a:p>
                    <a:p>
                      <a:pPr>
                        <a:lnSpc>
                          <a:spcPct val="100000"/>
                        </a:lnSpc>
                        <a:spcAft>
                          <a:spcPts val="0"/>
                        </a:spcAft>
                      </a:pPr>
                      <a:r>
                        <a:rPr lang="ru-RU" sz="1600" dirty="0">
                          <a:latin typeface="Calibri" pitchFamily="34" charset="0"/>
                        </a:rPr>
                        <a:t>- В чем затруднение?</a:t>
                      </a:r>
                    </a:p>
                    <a:p>
                      <a:pPr>
                        <a:lnSpc>
                          <a:spcPct val="100000"/>
                        </a:lnSpc>
                        <a:spcAft>
                          <a:spcPts val="0"/>
                        </a:spcAft>
                      </a:pPr>
                      <a:r>
                        <a:rPr lang="ru-RU" sz="1600" dirty="0">
                          <a:latin typeface="Calibri" pitchFamily="34" charset="0"/>
                        </a:rPr>
                        <a:t>- Чем эти примеры отличаются от предыдущих?</a:t>
                      </a:r>
                    </a:p>
                    <a:p>
                      <a:pPr>
                        <a:lnSpc>
                          <a:spcPct val="100000"/>
                        </a:lnSpc>
                        <a:spcAft>
                          <a:spcPts val="0"/>
                        </a:spcAft>
                      </a:pPr>
                      <a:endParaRPr lang="ru-RU" sz="1600" dirty="0" smtClean="0">
                        <a:latin typeface="Calibri" pitchFamily="34" charset="0"/>
                      </a:endParaRPr>
                    </a:p>
                    <a:p>
                      <a:pPr>
                        <a:lnSpc>
                          <a:spcPct val="100000"/>
                        </a:lnSpc>
                        <a:spcAft>
                          <a:spcPts val="0"/>
                        </a:spcAft>
                      </a:pPr>
                      <a:endParaRPr lang="ru-RU" sz="1600" dirty="0" smtClean="0">
                        <a:latin typeface="Calibri" pitchFamily="34" charset="0"/>
                      </a:endParaRPr>
                    </a:p>
                    <a:p>
                      <a:pPr>
                        <a:lnSpc>
                          <a:spcPct val="100000"/>
                        </a:lnSpc>
                        <a:spcAft>
                          <a:spcPts val="0"/>
                        </a:spcAft>
                      </a:pPr>
                      <a:endParaRPr lang="ru-RU" sz="1600" dirty="0" smtClean="0">
                        <a:latin typeface="Calibri" pitchFamily="34" charset="0"/>
                      </a:endParaRPr>
                    </a:p>
                    <a:p>
                      <a:pPr>
                        <a:lnSpc>
                          <a:spcPct val="100000"/>
                        </a:lnSpc>
                        <a:spcAft>
                          <a:spcPts val="0"/>
                        </a:spcAft>
                      </a:pPr>
                      <a:endParaRPr lang="ru-RU" sz="1600" dirty="0" smtClean="0">
                        <a:latin typeface="Calibri" pitchFamily="34" charset="0"/>
                      </a:endParaRPr>
                    </a:p>
                    <a:p>
                      <a:pPr>
                        <a:lnSpc>
                          <a:spcPct val="100000"/>
                        </a:lnSpc>
                        <a:spcAft>
                          <a:spcPts val="0"/>
                        </a:spcAft>
                      </a:pPr>
                      <a:r>
                        <a:rPr lang="ru-RU" sz="1600" dirty="0" smtClean="0">
                          <a:latin typeface="Calibri" pitchFamily="34" charset="0"/>
                        </a:rPr>
                        <a:t>-</a:t>
                      </a:r>
                      <a:r>
                        <a:rPr lang="ru-RU" sz="1600" dirty="0">
                          <a:latin typeface="Calibri" pitchFamily="34" charset="0"/>
                        </a:rPr>
                        <a:t>Какова же тема урока?</a:t>
                      </a:r>
                    </a:p>
                    <a:p>
                      <a:pPr>
                        <a:lnSpc>
                          <a:spcPct val="100000"/>
                        </a:lnSpc>
                        <a:spcAft>
                          <a:spcPts val="0"/>
                        </a:spcAft>
                      </a:pPr>
                      <a:endParaRPr lang="ru-RU" sz="1600" dirty="0" smtClean="0">
                        <a:latin typeface="Calibri" pitchFamily="34" charset="0"/>
                      </a:endParaRPr>
                    </a:p>
                    <a:p>
                      <a:pPr>
                        <a:lnSpc>
                          <a:spcPct val="100000"/>
                        </a:lnSpc>
                        <a:spcAft>
                          <a:spcPts val="0"/>
                        </a:spcAft>
                      </a:pPr>
                      <a:endParaRPr lang="ru-RU" sz="1600" dirty="0" smtClean="0">
                        <a:latin typeface="Calibri" pitchFamily="34" charset="0"/>
                      </a:endParaRPr>
                    </a:p>
                    <a:p>
                      <a:pPr>
                        <a:lnSpc>
                          <a:spcPct val="100000"/>
                        </a:lnSpc>
                        <a:spcAft>
                          <a:spcPts val="0"/>
                        </a:spcAft>
                      </a:pPr>
                      <a:r>
                        <a:rPr lang="ru-RU" sz="1600" dirty="0" smtClean="0">
                          <a:latin typeface="Calibri" pitchFamily="34" charset="0"/>
                        </a:rPr>
                        <a:t>Фиксирует </a:t>
                      </a:r>
                      <a:r>
                        <a:rPr lang="ru-RU" sz="1600" dirty="0">
                          <a:latin typeface="Calibri" pitchFamily="34" charset="0"/>
                        </a:rPr>
                        <a:t>тему на доске.</a:t>
                      </a:r>
                      <a:endParaRPr lang="ru-RU" sz="1600" i="0" dirty="0">
                        <a:latin typeface="Calibri" pitchFamily="34" charset="0"/>
                        <a:ea typeface="Calibri"/>
                        <a:cs typeface="Times New Roman"/>
                      </a:endParaRPr>
                    </a:p>
                  </a:txBody>
                  <a:tcPr marL="57727" marR="57727" marT="0" marB="0"/>
                </a:tc>
                <a:tc>
                  <a:txBody>
                    <a:bodyPr/>
                    <a:lstStyle/>
                    <a:p>
                      <a:pPr>
                        <a:lnSpc>
                          <a:spcPct val="100000"/>
                        </a:lnSpc>
                        <a:spcAft>
                          <a:spcPts val="0"/>
                        </a:spcAft>
                      </a:pPr>
                      <a:r>
                        <a:rPr lang="ru-RU" sz="1600" dirty="0">
                          <a:latin typeface="Calibri" pitchFamily="34" charset="0"/>
                        </a:rPr>
                        <a:t>На доске:</a:t>
                      </a:r>
                    </a:p>
                    <a:p>
                      <a:pPr>
                        <a:lnSpc>
                          <a:spcPct val="100000"/>
                        </a:lnSpc>
                        <a:spcAft>
                          <a:spcPts val="0"/>
                        </a:spcAft>
                      </a:pPr>
                      <a:r>
                        <a:rPr lang="ru-RU" sz="1600" dirty="0">
                          <a:latin typeface="Calibri" pitchFamily="34" charset="0"/>
                        </a:rPr>
                        <a:t>2+3     4+4</a:t>
                      </a:r>
                    </a:p>
                    <a:p>
                      <a:pPr>
                        <a:lnSpc>
                          <a:spcPct val="100000"/>
                        </a:lnSpc>
                        <a:spcAft>
                          <a:spcPts val="0"/>
                        </a:spcAft>
                      </a:pPr>
                      <a:r>
                        <a:rPr lang="ru-RU" sz="1600" dirty="0">
                          <a:latin typeface="Calibri" pitchFamily="34" charset="0"/>
                        </a:rPr>
                        <a:t>5+5     6+2</a:t>
                      </a:r>
                    </a:p>
                    <a:p>
                      <a:pPr>
                        <a:lnSpc>
                          <a:spcPct val="100000"/>
                        </a:lnSpc>
                        <a:spcAft>
                          <a:spcPts val="0"/>
                        </a:spcAft>
                      </a:pPr>
                      <a:r>
                        <a:rPr lang="ru-RU" sz="1600" dirty="0">
                          <a:latin typeface="Calibri" pitchFamily="34" charset="0"/>
                        </a:rPr>
                        <a:t>6+3     7+1</a:t>
                      </a:r>
                    </a:p>
                    <a:p>
                      <a:pPr>
                        <a:lnSpc>
                          <a:spcPct val="100000"/>
                        </a:lnSpc>
                        <a:spcAft>
                          <a:spcPts val="0"/>
                        </a:spcAft>
                      </a:pPr>
                      <a:r>
                        <a:rPr lang="ru-RU" sz="1600" dirty="0">
                          <a:latin typeface="Calibri" pitchFamily="34" charset="0"/>
                        </a:rPr>
                        <a:t>Решают.</a:t>
                      </a:r>
                    </a:p>
                    <a:p>
                      <a:pPr>
                        <a:lnSpc>
                          <a:spcPct val="100000"/>
                        </a:lnSpc>
                        <a:spcAft>
                          <a:spcPts val="0"/>
                        </a:spcAft>
                      </a:pPr>
                      <a:r>
                        <a:rPr lang="ru-RU" sz="1600" dirty="0" smtClean="0">
                          <a:latin typeface="Calibri" pitchFamily="34" charset="0"/>
                        </a:rPr>
                        <a:t>Испытывают </a:t>
                      </a:r>
                      <a:r>
                        <a:rPr lang="ru-RU" sz="1600" dirty="0">
                          <a:latin typeface="Calibri" pitchFamily="34" charset="0"/>
                        </a:rPr>
                        <a:t>затруднения (проблемная ситуация)</a:t>
                      </a:r>
                    </a:p>
                    <a:p>
                      <a:pPr>
                        <a:lnSpc>
                          <a:spcPct val="100000"/>
                        </a:lnSpc>
                        <a:spcAft>
                          <a:spcPts val="0"/>
                        </a:spcAft>
                      </a:pPr>
                      <a:endParaRPr lang="ru-RU" sz="1600" dirty="0" smtClean="0">
                        <a:latin typeface="Calibri" pitchFamily="34" charset="0"/>
                      </a:endParaRPr>
                    </a:p>
                    <a:p>
                      <a:pPr>
                        <a:lnSpc>
                          <a:spcPct val="100000"/>
                        </a:lnSpc>
                        <a:spcAft>
                          <a:spcPts val="0"/>
                        </a:spcAft>
                      </a:pPr>
                      <a:r>
                        <a:rPr lang="ru-RU" sz="1600" dirty="0" smtClean="0">
                          <a:latin typeface="Calibri" pitchFamily="34" charset="0"/>
                        </a:rPr>
                        <a:t>-</a:t>
                      </a:r>
                      <a:r>
                        <a:rPr lang="ru-RU" sz="1600" dirty="0">
                          <a:latin typeface="Calibri" pitchFamily="34" charset="0"/>
                        </a:rPr>
                        <a:t>Нет, не смогли.</a:t>
                      </a:r>
                    </a:p>
                    <a:p>
                      <a:pPr>
                        <a:lnSpc>
                          <a:spcPct val="100000"/>
                        </a:lnSpc>
                        <a:spcAft>
                          <a:spcPts val="0"/>
                        </a:spcAft>
                      </a:pPr>
                      <a:r>
                        <a:rPr lang="ru-RU" sz="1600" dirty="0">
                          <a:latin typeface="Calibri" pitchFamily="34" charset="0"/>
                        </a:rPr>
                        <a:t>- Мы такие примеры еще не решали?</a:t>
                      </a:r>
                    </a:p>
                    <a:p>
                      <a:pPr>
                        <a:lnSpc>
                          <a:spcPct val="100000"/>
                        </a:lnSpc>
                        <a:spcAft>
                          <a:spcPts val="0"/>
                        </a:spcAft>
                      </a:pPr>
                      <a:r>
                        <a:rPr lang="ru-RU" sz="1600" dirty="0">
                          <a:latin typeface="Calibri" pitchFamily="34" charset="0"/>
                        </a:rPr>
                        <a:t>- Вначале были случаи сложения в пределах 10, а теперь больше 10.</a:t>
                      </a:r>
                    </a:p>
                    <a:p>
                      <a:pPr>
                        <a:lnSpc>
                          <a:spcPct val="100000"/>
                        </a:lnSpc>
                        <a:spcAft>
                          <a:spcPts val="0"/>
                        </a:spcAft>
                      </a:pPr>
                      <a:r>
                        <a:rPr lang="ru-RU" sz="1600" dirty="0">
                          <a:latin typeface="Calibri" pitchFamily="34" charset="0"/>
                        </a:rPr>
                        <a:t>(Осознание проблемы)</a:t>
                      </a:r>
                    </a:p>
                    <a:p>
                      <a:pPr>
                        <a:lnSpc>
                          <a:spcPct val="100000"/>
                        </a:lnSpc>
                        <a:spcAft>
                          <a:spcPts val="0"/>
                        </a:spcAft>
                      </a:pPr>
                      <a:endParaRPr lang="ru-RU" sz="1600" dirty="0" smtClean="0">
                        <a:latin typeface="Calibri" pitchFamily="34" charset="0"/>
                      </a:endParaRPr>
                    </a:p>
                    <a:p>
                      <a:pPr>
                        <a:lnSpc>
                          <a:spcPct val="100000"/>
                        </a:lnSpc>
                        <a:spcAft>
                          <a:spcPts val="0"/>
                        </a:spcAft>
                      </a:pPr>
                      <a:r>
                        <a:rPr lang="ru-RU" sz="1600" dirty="0" smtClean="0">
                          <a:latin typeface="Calibri" pitchFamily="34" charset="0"/>
                        </a:rPr>
                        <a:t>- </a:t>
                      </a:r>
                      <a:r>
                        <a:rPr lang="ru-RU" sz="1600" dirty="0">
                          <a:latin typeface="Calibri" pitchFamily="34" charset="0"/>
                        </a:rPr>
                        <a:t>Сложение с переходом через десяток. (Тема)</a:t>
                      </a:r>
                      <a:endParaRPr lang="ru-RU" sz="1600" i="0" dirty="0">
                        <a:latin typeface="Calibri" pitchFamily="34" charset="0"/>
                        <a:ea typeface="Calibri"/>
                        <a:cs typeface="Times New Roman"/>
                      </a:endParaRPr>
                    </a:p>
                  </a:txBody>
                  <a:tcPr marL="57727" marR="57727" marT="0" marB="0"/>
                </a:tc>
              </a:tr>
            </a:tbl>
          </a:graphicData>
        </a:graphic>
      </p:graphicFrame>
      <p:sp>
        <p:nvSpPr>
          <p:cNvPr id="32769" name="Rectangle 1"/>
          <p:cNvSpPr>
            <a:spLocks noChangeArrowheads="1"/>
          </p:cNvSpPr>
          <p:nvPr/>
        </p:nvSpPr>
        <p:spPr bwMode="auto">
          <a:xfrm>
            <a:off x="683568" y="238374"/>
            <a:ext cx="7776864"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Прием 4. </a:t>
            </a:r>
            <a:r>
              <a:rPr kumimoji="0" lang="ru-RU"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Урок математики в 1 классе по теме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«Сложение чисел с переходом через десяток»</a:t>
            </a:r>
            <a:endParaRPr kumimoji="0" lang="ru-RU" sz="2000" b="0" i="0" u="none" strike="noStrike" cap="none" normalizeH="0" baseline="0" dirty="0" smtClean="0">
              <a:ln>
                <a:noFill/>
              </a:ln>
              <a:solidFill>
                <a:schemeClr val="tx1"/>
              </a:solidFill>
              <a:effectLst/>
              <a:latin typeface="Calibri"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548681"/>
            <a:ext cx="8229600" cy="4464495"/>
          </a:xfrm>
          <a:ln w="38100">
            <a:solidFill>
              <a:schemeClr val="accent1">
                <a:lumMod val="75000"/>
              </a:schemeClr>
            </a:solidFill>
          </a:ln>
        </p:spPr>
        <p:txBody>
          <a:bodyPr>
            <a:normAutofit fontScale="92500" lnSpcReduction="20000"/>
          </a:bodyPr>
          <a:lstStyle/>
          <a:p>
            <a:pPr>
              <a:lnSpc>
                <a:spcPct val="160000"/>
              </a:lnSpc>
              <a:buNone/>
            </a:pPr>
            <a:r>
              <a:rPr lang="ru-RU" b="1" dirty="0" smtClean="0">
                <a:latin typeface="Calibri" pitchFamily="34" charset="0"/>
              </a:rPr>
              <a:t>    Подводящий </a:t>
            </a:r>
            <a:r>
              <a:rPr lang="ru-RU" b="1" dirty="0">
                <a:latin typeface="Calibri" pitchFamily="34" charset="0"/>
              </a:rPr>
              <a:t>к теме диалог </a:t>
            </a:r>
            <a:r>
              <a:rPr lang="ru-RU" dirty="0">
                <a:latin typeface="Calibri" pitchFamily="34" charset="0"/>
              </a:rPr>
              <a:t>представляет собой систему вопросов и заданий, обеспечивающих формулирование темы урока учениками. Вопросы и задания могут различаться по характеру и степени трудности, но должны быть посильными для учеников. Последний вопрос  содержит обобщение и позволяет ученикам сформулировать тему урока. По ходу диалога необходимо обеспечивать </a:t>
            </a:r>
            <a:r>
              <a:rPr lang="ru-RU" dirty="0" err="1">
                <a:latin typeface="Calibri" pitchFamily="34" charset="0"/>
              </a:rPr>
              <a:t>безоценочное</a:t>
            </a:r>
            <a:r>
              <a:rPr lang="ru-RU" dirty="0">
                <a:latin typeface="Calibri" pitchFamily="34" charset="0"/>
              </a:rPr>
              <a:t> </a:t>
            </a:r>
            <a:r>
              <a:rPr lang="ru-RU" dirty="0" smtClean="0">
                <a:latin typeface="Calibri" pitchFamily="34" charset="0"/>
              </a:rPr>
              <a:t>принятие ошибочных </a:t>
            </a:r>
            <a:r>
              <a:rPr lang="ru-RU" dirty="0">
                <a:latin typeface="Calibri" pitchFamily="34" charset="0"/>
              </a:rPr>
              <a:t>ответов учащихся.</a:t>
            </a:r>
          </a:p>
          <a:p>
            <a:pPr>
              <a:lnSpc>
                <a:spcPct val="160000"/>
              </a:lnSpc>
              <a:buNone/>
            </a:pPr>
            <a:r>
              <a:rPr lang="ru-RU" b="1" dirty="0"/>
              <a:t> </a:t>
            </a:r>
            <a:endParaRPr lang="ru-RU" dirty="0"/>
          </a:p>
          <a:p>
            <a:endParaRPr lang="ru-RU" dirty="0"/>
          </a:p>
        </p:txBody>
      </p:sp>
      <p:pic>
        <p:nvPicPr>
          <p:cNvPr id="10242" name="Picture 2" descr="http://snimifilm.com/sites/default/files/imagecache/upload_800x800/conversation1.jpg"/>
          <p:cNvPicPr>
            <a:picLocks noChangeAspect="1" noChangeArrowheads="1"/>
          </p:cNvPicPr>
          <p:nvPr/>
        </p:nvPicPr>
        <p:blipFill>
          <a:blip r:embed="rId2" cstate="print"/>
          <a:srcRect/>
          <a:stretch>
            <a:fillRect/>
          </a:stretch>
        </p:blipFill>
        <p:spPr bwMode="auto">
          <a:xfrm>
            <a:off x="5724128" y="4293096"/>
            <a:ext cx="2498951" cy="2298205"/>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539551" y="836712"/>
          <a:ext cx="8136904" cy="5815584"/>
        </p:xfrm>
        <a:graphic>
          <a:graphicData uri="http://schemas.openxmlformats.org/drawingml/2006/table">
            <a:tbl>
              <a:tblPr>
                <a:tableStyleId>{8A107856-5554-42FB-B03E-39F5DBC370BA}</a:tableStyleId>
              </a:tblPr>
              <a:tblGrid>
                <a:gridCol w="694582"/>
                <a:gridCol w="2410210"/>
                <a:gridCol w="2943881"/>
                <a:gridCol w="2088231"/>
              </a:tblGrid>
              <a:tr h="266828">
                <a:tc>
                  <a:txBody>
                    <a:bodyPr/>
                    <a:lstStyle/>
                    <a:p>
                      <a:pPr>
                        <a:lnSpc>
                          <a:spcPct val="120000"/>
                        </a:lnSpc>
                        <a:spcAft>
                          <a:spcPts val="0"/>
                        </a:spcAft>
                      </a:pPr>
                      <a:endParaRPr lang="ru-RU" sz="1800" i="0" dirty="0">
                        <a:latin typeface="Calibri" pitchFamily="34" charset="0"/>
                        <a:ea typeface="Calibri"/>
                        <a:cs typeface="Times New Roman"/>
                      </a:endParaRPr>
                    </a:p>
                  </a:txBody>
                  <a:tcPr marL="60476" marR="60476" marT="0" marB="0"/>
                </a:tc>
                <a:tc>
                  <a:txBody>
                    <a:bodyPr/>
                    <a:lstStyle/>
                    <a:p>
                      <a:pPr>
                        <a:lnSpc>
                          <a:spcPct val="120000"/>
                        </a:lnSpc>
                        <a:spcAft>
                          <a:spcPts val="0"/>
                        </a:spcAft>
                      </a:pPr>
                      <a:r>
                        <a:rPr lang="ru-RU" sz="1800" dirty="0">
                          <a:latin typeface="Calibri" pitchFamily="34" charset="0"/>
                        </a:rPr>
                        <a:t>Анализ</a:t>
                      </a:r>
                      <a:endParaRPr lang="ru-RU" sz="1800" i="0" dirty="0">
                        <a:latin typeface="Calibri" pitchFamily="34" charset="0"/>
                        <a:ea typeface="Calibri"/>
                        <a:cs typeface="Times New Roman"/>
                      </a:endParaRPr>
                    </a:p>
                  </a:txBody>
                  <a:tcPr marL="60476" marR="60476" marT="0" marB="0"/>
                </a:tc>
                <a:tc>
                  <a:txBody>
                    <a:bodyPr/>
                    <a:lstStyle/>
                    <a:p>
                      <a:pPr algn="ctr">
                        <a:lnSpc>
                          <a:spcPct val="120000"/>
                        </a:lnSpc>
                        <a:spcAft>
                          <a:spcPts val="0"/>
                        </a:spcAft>
                      </a:pPr>
                      <a:r>
                        <a:rPr lang="ru-RU" sz="1800" dirty="0">
                          <a:latin typeface="Calibri" pitchFamily="34" charset="0"/>
                        </a:rPr>
                        <a:t>Учитель</a:t>
                      </a:r>
                      <a:endParaRPr lang="ru-RU" sz="1800" i="0" dirty="0">
                        <a:latin typeface="Calibri" pitchFamily="34" charset="0"/>
                        <a:ea typeface="Calibri"/>
                        <a:cs typeface="Times New Roman"/>
                      </a:endParaRPr>
                    </a:p>
                  </a:txBody>
                  <a:tcPr marL="60476" marR="60476" marT="0" marB="0"/>
                </a:tc>
                <a:tc>
                  <a:txBody>
                    <a:bodyPr/>
                    <a:lstStyle/>
                    <a:p>
                      <a:pPr algn="ctr">
                        <a:lnSpc>
                          <a:spcPct val="120000"/>
                        </a:lnSpc>
                        <a:spcAft>
                          <a:spcPts val="0"/>
                        </a:spcAft>
                      </a:pPr>
                      <a:r>
                        <a:rPr lang="ru-RU" sz="1800">
                          <a:latin typeface="Calibri" pitchFamily="34" charset="0"/>
                        </a:rPr>
                        <a:t>Ученик</a:t>
                      </a:r>
                      <a:endParaRPr lang="ru-RU" sz="1800" i="0">
                        <a:latin typeface="Calibri" pitchFamily="34" charset="0"/>
                        <a:ea typeface="Calibri"/>
                        <a:cs typeface="Times New Roman"/>
                      </a:endParaRPr>
                    </a:p>
                  </a:txBody>
                  <a:tcPr marL="60476" marR="60476" marT="0" marB="0"/>
                </a:tc>
              </a:tr>
              <a:tr h="5133772">
                <a:tc>
                  <a:txBody>
                    <a:bodyPr/>
                    <a:lstStyle/>
                    <a:p>
                      <a:pPr marR="71755" algn="ctr">
                        <a:lnSpc>
                          <a:spcPct val="120000"/>
                        </a:lnSpc>
                        <a:spcAft>
                          <a:spcPts val="0"/>
                        </a:spcAft>
                      </a:pPr>
                      <a:r>
                        <a:rPr lang="ru-RU" sz="1800">
                          <a:latin typeface="Calibri" pitchFamily="34" charset="0"/>
                        </a:rPr>
                        <a:t>Постановка проблемы</a:t>
                      </a:r>
                      <a:endParaRPr lang="ru-RU" sz="1800" i="0">
                        <a:latin typeface="Calibri" pitchFamily="34" charset="0"/>
                        <a:ea typeface="Calibri"/>
                        <a:cs typeface="Times New Roman"/>
                      </a:endParaRPr>
                    </a:p>
                  </a:txBody>
                  <a:tcPr marL="60476" marR="60476" marT="0" marB="0" vert="vert270"/>
                </a:tc>
                <a:tc>
                  <a:txBody>
                    <a:bodyPr/>
                    <a:lstStyle/>
                    <a:p>
                      <a:pPr>
                        <a:lnSpc>
                          <a:spcPct val="100000"/>
                        </a:lnSpc>
                        <a:spcAft>
                          <a:spcPts val="0"/>
                        </a:spcAft>
                      </a:pPr>
                      <a:r>
                        <a:rPr lang="ru-RU" sz="1800" dirty="0">
                          <a:latin typeface="Calibri" pitchFamily="34" charset="0"/>
                        </a:rPr>
                        <a:t>Подводящий к теме диалог</a:t>
                      </a:r>
                    </a:p>
                    <a:p>
                      <a:pPr>
                        <a:lnSpc>
                          <a:spcPct val="100000"/>
                        </a:lnSpc>
                        <a:spcAft>
                          <a:spcPts val="0"/>
                        </a:spcAft>
                      </a:pPr>
                      <a:endParaRPr lang="ru-RU" sz="1800" dirty="0" smtClean="0">
                        <a:latin typeface="Calibri" pitchFamily="34" charset="0"/>
                      </a:endParaRPr>
                    </a:p>
                    <a:p>
                      <a:pPr>
                        <a:lnSpc>
                          <a:spcPct val="100000"/>
                        </a:lnSpc>
                        <a:spcAft>
                          <a:spcPts val="0"/>
                        </a:spcAft>
                      </a:pPr>
                      <a:endParaRPr lang="ru-RU" sz="1800" dirty="0" smtClean="0">
                        <a:latin typeface="Calibri" pitchFamily="34" charset="0"/>
                      </a:endParaRPr>
                    </a:p>
                    <a:p>
                      <a:pPr>
                        <a:lnSpc>
                          <a:spcPct val="100000"/>
                        </a:lnSpc>
                        <a:spcAft>
                          <a:spcPts val="0"/>
                        </a:spcAft>
                      </a:pPr>
                      <a:endParaRPr lang="ru-RU" sz="1800" dirty="0" smtClean="0">
                        <a:latin typeface="Calibri" pitchFamily="34" charset="0"/>
                      </a:endParaRPr>
                    </a:p>
                    <a:p>
                      <a:pPr>
                        <a:lnSpc>
                          <a:spcPct val="100000"/>
                        </a:lnSpc>
                        <a:spcAft>
                          <a:spcPts val="0"/>
                        </a:spcAft>
                      </a:pPr>
                      <a:endParaRPr lang="ru-RU" sz="1800" dirty="0" smtClean="0">
                        <a:latin typeface="Calibri" pitchFamily="34" charset="0"/>
                      </a:endParaRPr>
                    </a:p>
                    <a:p>
                      <a:pPr>
                        <a:lnSpc>
                          <a:spcPct val="100000"/>
                        </a:lnSpc>
                        <a:spcAft>
                          <a:spcPts val="0"/>
                        </a:spcAft>
                      </a:pPr>
                      <a:endParaRPr lang="ru-RU" sz="1800" dirty="0" smtClean="0">
                        <a:latin typeface="Calibri" pitchFamily="34" charset="0"/>
                      </a:endParaRPr>
                    </a:p>
                    <a:p>
                      <a:pPr>
                        <a:lnSpc>
                          <a:spcPct val="100000"/>
                        </a:lnSpc>
                        <a:spcAft>
                          <a:spcPts val="0"/>
                        </a:spcAft>
                      </a:pPr>
                      <a:endParaRPr lang="ru-RU" sz="1800" dirty="0" smtClean="0">
                        <a:latin typeface="Calibri" pitchFamily="34" charset="0"/>
                      </a:endParaRPr>
                    </a:p>
                    <a:p>
                      <a:pPr>
                        <a:lnSpc>
                          <a:spcPct val="100000"/>
                        </a:lnSpc>
                        <a:spcAft>
                          <a:spcPts val="0"/>
                        </a:spcAft>
                      </a:pPr>
                      <a:endParaRPr lang="ru-RU" sz="1800" dirty="0" smtClean="0">
                        <a:latin typeface="Calibri" pitchFamily="34" charset="0"/>
                      </a:endParaRPr>
                    </a:p>
                    <a:p>
                      <a:pPr>
                        <a:lnSpc>
                          <a:spcPct val="100000"/>
                        </a:lnSpc>
                        <a:spcAft>
                          <a:spcPts val="0"/>
                        </a:spcAft>
                      </a:pPr>
                      <a:endParaRPr lang="ru-RU" sz="1800" dirty="0" smtClean="0">
                        <a:latin typeface="Calibri" pitchFamily="34" charset="0"/>
                      </a:endParaRPr>
                    </a:p>
                    <a:p>
                      <a:pPr>
                        <a:lnSpc>
                          <a:spcPct val="100000"/>
                        </a:lnSpc>
                        <a:spcAft>
                          <a:spcPts val="0"/>
                        </a:spcAft>
                      </a:pPr>
                      <a:endParaRPr lang="ru-RU" sz="1800" dirty="0" smtClean="0">
                        <a:latin typeface="Calibri" pitchFamily="34" charset="0"/>
                      </a:endParaRPr>
                    </a:p>
                    <a:p>
                      <a:pPr>
                        <a:lnSpc>
                          <a:spcPct val="100000"/>
                        </a:lnSpc>
                        <a:spcAft>
                          <a:spcPts val="0"/>
                        </a:spcAft>
                      </a:pPr>
                      <a:endParaRPr lang="ru-RU" sz="1800" dirty="0" smtClean="0">
                        <a:latin typeface="Calibri" pitchFamily="34" charset="0"/>
                      </a:endParaRPr>
                    </a:p>
                    <a:p>
                      <a:pPr>
                        <a:lnSpc>
                          <a:spcPct val="100000"/>
                        </a:lnSpc>
                        <a:spcAft>
                          <a:spcPts val="0"/>
                        </a:spcAft>
                      </a:pPr>
                      <a:endParaRPr lang="ru-RU" sz="1800" dirty="0" smtClean="0">
                        <a:latin typeface="Calibri" pitchFamily="34" charset="0"/>
                      </a:endParaRPr>
                    </a:p>
                    <a:p>
                      <a:pPr>
                        <a:lnSpc>
                          <a:spcPct val="100000"/>
                        </a:lnSpc>
                        <a:spcAft>
                          <a:spcPts val="0"/>
                        </a:spcAft>
                      </a:pPr>
                      <a:endParaRPr lang="ru-RU" sz="1800" dirty="0" smtClean="0">
                        <a:latin typeface="Calibri" pitchFamily="34" charset="0"/>
                      </a:endParaRPr>
                    </a:p>
                    <a:p>
                      <a:pPr>
                        <a:lnSpc>
                          <a:spcPct val="100000"/>
                        </a:lnSpc>
                        <a:spcAft>
                          <a:spcPts val="0"/>
                        </a:spcAft>
                      </a:pPr>
                      <a:endParaRPr lang="ru-RU" sz="1800" dirty="0" smtClean="0">
                        <a:latin typeface="Calibri" pitchFamily="34" charset="0"/>
                      </a:endParaRPr>
                    </a:p>
                    <a:p>
                      <a:pPr>
                        <a:lnSpc>
                          <a:spcPct val="100000"/>
                        </a:lnSpc>
                        <a:spcAft>
                          <a:spcPts val="0"/>
                        </a:spcAft>
                      </a:pPr>
                      <a:endParaRPr lang="ru-RU" sz="1800" dirty="0" smtClean="0">
                        <a:latin typeface="Calibri" pitchFamily="34" charset="0"/>
                      </a:endParaRPr>
                    </a:p>
                    <a:p>
                      <a:pPr>
                        <a:lnSpc>
                          <a:spcPct val="100000"/>
                        </a:lnSpc>
                        <a:spcAft>
                          <a:spcPts val="0"/>
                        </a:spcAft>
                      </a:pPr>
                      <a:endParaRPr lang="ru-RU" sz="1800" dirty="0" smtClean="0">
                        <a:latin typeface="Calibri" pitchFamily="34" charset="0"/>
                      </a:endParaRPr>
                    </a:p>
                    <a:p>
                      <a:pPr>
                        <a:lnSpc>
                          <a:spcPct val="100000"/>
                        </a:lnSpc>
                        <a:spcAft>
                          <a:spcPts val="0"/>
                        </a:spcAft>
                      </a:pPr>
                      <a:endParaRPr lang="ru-RU" sz="1800" dirty="0" smtClean="0">
                        <a:latin typeface="Calibri" pitchFamily="34" charset="0"/>
                      </a:endParaRPr>
                    </a:p>
                    <a:p>
                      <a:pPr>
                        <a:lnSpc>
                          <a:spcPct val="100000"/>
                        </a:lnSpc>
                        <a:spcAft>
                          <a:spcPts val="0"/>
                        </a:spcAft>
                      </a:pPr>
                      <a:endParaRPr lang="ru-RU" sz="1800" dirty="0" smtClean="0">
                        <a:latin typeface="Calibri" pitchFamily="34" charset="0"/>
                      </a:endParaRPr>
                    </a:p>
                    <a:p>
                      <a:pPr>
                        <a:lnSpc>
                          <a:spcPct val="100000"/>
                        </a:lnSpc>
                        <a:spcAft>
                          <a:spcPts val="0"/>
                        </a:spcAft>
                      </a:pPr>
                      <a:r>
                        <a:rPr lang="ru-RU" sz="1800" dirty="0" smtClean="0">
                          <a:latin typeface="Calibri" pitchFamily="34" charset="0"/>
                        </a:rPr>
                        <a:t>Тема</a:t>
                      </a:r>
                      <a:endParaRPr lang="ru-RU" sz="1800" i="0" dirty="0">
                        <a:latin typeface="Calibri" pitchFamily="34" charset="0"/>
                        <a:ea typeface="Calibri"/>
                        <a:cs typeface="Times New Roman"/>
                      </a:endParaRPr>
                    </a:p>
                  </a:txBody>
                  <a:tcPr marL="60476" marR="60476" marT="0" marB="0"/>
                </a:tc>
                <a:tc>
                  <a:txBody>
                    <a:bodyPr/>
                    <a:lstStyle/>
                    <a:p>
                      <a:pPr>
                        <a:lnSpc>
                          <a:spcPct val="100000"/>
                        </a:lnSpc>
                        <a:spcAft>
                          <a:spcPts val="0"/>
                        </a:spcAft>
                      </a:pPr>
                      <a:r>
                        <a:rPr lang="ru-RU" sz="1800" dirty="0">
                          <a:latin typeface="Calibri" pitchFamily="34" charset="0"/>
                        </a:rPr>
                        <a:t>- Посмотрите на два столбика слов на доске.</a:t>
                      </a:r>
                    </a:p>
                    <a:p>
                      <a:pPr>
                        <a:lnSpc>
                          <a:spcPct val="100000"/>
                        </a:lnSpc>
                        <a:spcAft>
                          <a:spcPts val="0"/>
                        </a:spcAft>
                      </a:pPr>
                      <a:endParaRPr lang="ru-RU" sz="1800" dirty="0" smtClean="0">
                        <a:latin typeface="Calibri" pitchFamily="34" charset="0"/>
                      </a:endParaRPr>
                    </a:p>
                    <a:p>
                      <a:pPr>
                        <a:lnSpc>
                          <a:spcPct val="100000"/>
                        </a:lnSpc>
                        <a:spcAft>
                          <a:spcPts val="0"/>
                        </a:spcAft>
                      </a:pPr>
                      <a:endParaRPr lang="ru-RU" sz="1800" dirty="0" smtClean="0">
                        <a:latin typeface="Calibri" pitchFamily="34" charset="0"/>
                      </a:endParaRPr>
                    </a:p>
                    <a:p>
                      <a:pPr>
                        <a:lnSpc>
                          <a:spcPct val="100000"/>
                        </a:lnSpc>
                        <a:spcAft>
                          <a:spcPts val="0"/>
                        </a:spcAft>
                      </a:pPr>
                      <a:r>
                        <a:rPr lang="ru-RU" sz="1800" dirty="0" smtClean="0">
                          <a:latin typeface="Calibri" pitchFamily="34" charset="0"/>
                        </a:rPr>
                        <a:t>- </a:t>
                      </a:r>
                      <a:r>
                        <a:rPr lang="ru-RU" sz="1800" dirty="0">
                          <a:latin typeface="Calibri" pitchFamily="34" charset="0"/>
                        </a:rPr>
                        <a:t>Что заметили?</a:t>
                      </a:r>
                    </a:p>
                    <a:p>
                      <a:pPr>
                        <a:lnSpc>
                          <a:spcPct val="100000"/>
                        </a:lnSpc>
                        <a:spcAft>
                          <a:spcPts val="0"/>
                        </a:spcAft>
                      </a:pPr>
                      <a:endParaRPr lang="ru-RU" sz="1800" dirty="0" smtClean="0">
                        <a:latin typeface="Calibri" pitchFamily="34" charset="0"/>
                      </a:endParaRPr>
                    </a:p>
                    <a:p>
                      <a:pPr>
                        <a:lnSpc>
                          <a:spcPct val="100000"/>
                        </a:lnSpc>
                        <a:spcAft>
                          <a:spcPts val="0"/>
                        </a:spcAft>
                      </a:pPr>
                      <a:r>
                        <a:rPr lang="ru-RU" sz="1800" dirty="0" smtClean="0">
                          <a:latin typeface="Calibri" pitchFamily="34" charset="0"/>
                        </a:rPr>
                        <a:t>- </a:t>
                      </a:r>
                      <a:r>
                        <a:rPr lang="ru-RU" sz="1800" dirty="0">
                          <a:latin typeface="Calibri" pitchFamily="34" charset="0"/>
                        </a:rPr>
                        <a:t>В чем разница?</a:t>
                      </a:r>
                    </a:p>
                    <a:p>
                      <a:pPr>
                        <a:lnSpc>
                          <a:spcPct val="100000"/>
                        </a:lnSpc>
                        <a:spcAft>
                          <a:spcPts val="0"/>
                        </a:spcAft>
                      </a:pPr>
                      <a:endParaRPr lang="ru-RU" sz="1800" dirty="0" smtClean="0">
                        <a:latin typeface="Calibri" pitchFamily="34" charset="0"/>
                      </a:endParaRPr>
                    </a:p>
                    <a:p>
                      <a:pPr>
                        <a:lnSpc>
                          <a:spcPct val="100000"/>
                        </a:lnSpc>
                        <a:spcAft>
                          <a:spcPts val="0"/>
                        </a:spcAft>
                      </a:pPr>
                      <a:endParaRPr lang="ru-RU" sz="1800" dirty="0" smtClean="0">
                        <a:latin typeface="Calibri" pitchFamily="34" charset="0"/>
                      </a:endParaRPr>
                    </a:p>
                    <a:p>
                      <a:pPr>
                        <a:lnSpc>
                          <a:spcPct val="100000"/>
                        </a:lnSpc>
                        <a:spcAft>
                          <a:spcPts val="0"/>
                        </a:spcAft>
                      </a:pPr>
                      <a:endParaRPr lang="ru-RU" sz="1800" dirty="0" smtClean="0">
                        <a:latin typeface="Calibri" pitchFamily="34" charset="0"/>
                      </a:endParaRPr>
                    </a:p>
                    <a:p>
                      <a:pPr>
                        <a:lnSpc>
                          <a:spcPct val="100000"/>
                        </a:lnSpc>
                        <a:spcAft>
                          <a:spcPts val="0"/>
                        </a:spcAft>
                      </a:pPr>
                      <a:endParaRPr lang="ru-RU" sz="1800" dirty="0" smtClean="0">
                        <a:latin typeface="Calibri" pitchFamily="34" charset="0"/>
                      </a:endParaRPr>
                    </a:p>
                    <a:p>
                      <a:pPr>
                        <a:lnSpc>
                          <a:spcPct val="100000"/>
                        </a:lnSpc>
                        <a:spcAft>
                          <a:spcPts val="0"/>
                        </a:spcAft>
                      </a:pPr>
                      <a:endParaRPr lang="ru-RU" sz="1800" dirty="0" smtClean="0">
                        <a:latin typeface="Calibri" pitchFamily="34" charset="0"/>
                      </a:endParaRPr>
                    </a:p>
                    <a:p>
                      <a:pPr>
                        <a:lnSpc>
                          <a:spcPct val="100000"/>
                        </a:lnSpc>
                        <a:spcAft>
                          <a:spcPts val="0"/>
                        </a:spcAft>
                      </a:pPr>
                      <a:endParaRPr lang="ru-RU" sz="1800" dirty="0" smtClean="0">
                        <a:latin typeface="Calibri" pitchFamily="34" charset="0"/>
                      </a:endParaRPr>
                    </a:p>
                    <a:p>
                      <a:pPr>
                        <a:lnSpc>
                          <a:spcPct val="100000"/>
                        </a:lnSpc>
                        <a:spcAft>
                          <a:spcPts val="0"/>
                        </a:spcAft>
                      </a:pPr>
                      <a:endParaRPr lang="ru-RU" sz="1800" dirty="0" smtClean="0">
                        <a:latin typeface="Calibri" pitchFamily="34" charset="0"/>
                      </a:endParaRPr>
                    </a:p>
                    <a:p>
                      <a:pPr>
                        <a:lnSpc>
                          <a:spcPct val="100000"/>
                        </a:lnSpc>
                        <a:spcAft>
                          <a:spcPts val="0"/>
                        </a:spcAft>
                      </a:pPr>
                      <a:r>
                        <a:rPr lang="ru-RU" sz="1800" dirty="0" smtClean="0">
                          <a:latin typeface="Calibri" pitchFamily="34" charset="0"/>
                        </a:rPr>
                        <a:t>- </a:t>
                      </a:r>
                      <a:r>
                        <a:rPr lang="ru-RU" sz="1800" dirty="0">
                          <a:latin typeface="Calibri" pitchFamily="34" charset="0"/>
                        </a:rPr>
                        <a:t>В первом столбике, чем являются слова за, у, от?</a:t>
                      </a:r>
                    </a:p>
                    <a:p>
                      <a:pPr>
                        <a:lnSpc>
                          <a:spcPct val="100000"/>
                        </a:lnSpc>
                        <a:spcAft>
                          <a:spcPts val="0"/>
                        </a:spcAft>
                      </a:pPr>
                      <a:r>
                        <a:rPr lang="ru-RU" sz="1800" dirty="0">
                          <a:latin typeface="Calibri" pitchFamily="34" charset="0"/>
                        </a:rPr>
                        <a:t>- А во втором?</a:t>
                      </a:r>
                    </a:p>
                    <a:p>
                      <a:pPr>
                        <a:lnSpc>
                          <a:spcPct val="100000"/>
                        </a:lnSpc>
                        <a:spcAft>
                          <a:spcPts val="0"/>
                        </a:spcAft>
                      </a:pPr>
                      <a:r>
                        <a:rPr lang="ru-RU" sz="1800" dirty="0" smtClean="0">
                          <a:latin typeface="Calibri" pitchFamily="34" charset="0"/>
                        </a:rPr>
                        <a:t>- </a:t>
                      </a:r>
                      <a:r>
                        <a:rPr lang="ru-RU" sz="1800" dirty="0">
                          <a:latin typeface="Calibri" pitchFamily="34" charset="0"/>
                        </a:rPr>
                        <a:t>Значит, какая сегодня будет тема урока? </a:t>
                      </a:r>
                    </a:p>
                    <a:p>
                      <a:pPr>
                        <a:lnSpc>
                          <a:spcPct val="100000"/>
                        </a:lnSpc>
                        <a:spcAft>
                          <a:spcPts val="0"/>
                        </a:spcAft>
                      </a:pPr>
                      <a:r>
                        <a:rPr lang="ru-RU" sz="1800" dirty="0">
                          <a:latin typeface="Calibri" pitchFamily="34" charset="0"/>
                        </a:rPr>
                        <a:t>Фиксирует тему на доске.</a:t>
                      </a:r>
                      <a:endParaRPr lang="ru-RU" sz="1800" i="0" dirty="0">
                        <a:latin typeface="Calibri" pitchFamily="34" charset="0"/>
                        <a:ea typeface="Calibri"/>
                        <a:cs typeface="Times New Roman"/>
                      </a:endParaRPr>
                    </a:p>
                  </a:txBody>
                  <a:tcPr marL="60476" marR="60476" marT="0" marB="0"/>
                </a:tc>
                <a:tc>
                  <a:txBody>
                    <a:bodyPr/>
                    <a:lstStyle/>
                    <a:p>
                      <a:pPr>
                        <a:lnSpc>
                          <a:spcPct val="100000"/>
                        </a:lnSpc>
                        <a:spcAft>
                          <a:spcPts val="0"/>
                        </a:spcAft>
                      </a:pPr>
                      <a:r>
                        <a:rPr lang="ru-RU" sz="1800" dirty="0">
                          <a:latin typeface="Calibri" pitchFamily="34" charset="0"/>
                        </a:rPr>
                        <a:t>На доске:</a:t>
                      </a:r>
                    </a:p>
                    <a:p>
                      <a:pPr>
                        <a:lnSpc>
                          <a:spcPct val="100000"/>
                        </a:lnSpc>
                        <a:spcAft>
                          <a:spcPts val="0"/>
                        </a:spcAft>
                      </a:pPr>
                      <a:r>
                        <a:rPr lang="ru-RU" sz="1800" dirty="0">
                          <a:latin typeface="Calibri" pitchFamily="34" charset="0"/>
                        </a:rPr>
                        <a:t>за столом  забрал</a:t>
                      </a:r>
                    </a:p>
                    <a:p>
                      <a:pPr>
                        <a:lnSpc>
                          <a:spcPct val="100000"/>
                        </a:lnSpc>
                        <a:spcAft>
                          <a:spcPts val="0"/>
                        </a:spcAft>
                      </a:pPr>
                      <a:r>
                        <a:rPr lang="ru-RU" sz="1800" dirty="0">
                          <a:latin typeface="Calibri" pitchFamily="34" charset="0"/>
                        </a:rPr>
                        <a:t>у подъезда уехал</a:t>
                      </a:r>
                    </a:p>
                    <a:p>
                      <a:pPr>
                        <a:lnSpc>
                          <a:spcPct val="100000"/>
                        </a:lnSpc>
                        <a:spcAft>
                          <a:spcPts val="0"/>
                        </a:spcAft>
                      </a:pPr>
                      <a:r>
                        <a:rPr lang="ru-RU" sz="1800" dirty="0">
                          <a:latin typeface="Calibri" pitchFamily="34" charset="0"/>
                        </a:rPr>
                        <a:t>от тети     отъехал</a:t>
                      </a:r>
                    </a:p>
                    <a:p>
                      <a:pPr>
                        <a:lnSpc>
                          <a:spcPct val="100000"/>
                        </a:lnSpc>
                        <a:spcAft>
                          <a:spcPts val="0"/>
                        </a:spcAft>
                      </a:pPr>
                      <a:r>
                        <a:rPr lang="ru-RU" sz="1800" dirty="0">
                          <a:latin typeface="Calibri" pitchFamily="34" charset="0"/>
                        </a:rPr>
                        <a:t>- Начинаются одинаково</a:t>
                      </a:r>
                    </a:p>
                    <a:p>
                      <a:pPr>
                        <a:lnSpc>
                          <a:spcPct val="100000"/>
                        </a:lnSpc>
                        <a:spcAft>
                          <a:spcPts val="0"/>
                        </a:spcAft>
                      </a:pPr>
                      <a:r>
                        <a:rPr lang="ru-RU" sz="1800" dirty="0">
                          <a:latin typeface="Calibri" pitchFamily="34" charset="0"/>
                        </a:rPr>
                        <a:t>- В первом столбике за, у, от пишутся отдельно и не являются частью слова, а во втором столбике – пишутся слитно и являются частью слова.</a:t>
                      </a:r>
                    </a:p>
                    <a:p>
                      <a:pPr>
                        <a:lnSpc>
                          <a:spcPct val="100000"/>
                        </a:lnSpc>
                        <a:spcAft>
                          <a:spcPts val="0"/>
                        </a:spcAft>
                      </a:pPr>
                      <a:endParaRPr lang="ru-RU" sz="1800" dirty="0" smtClean="0">
                        <a:latin typeface="Calibri" pitchFamily="34" charset="0"/>
                      </a:endParaRPr>
                    </a:p>
                    <a:p>
                      <a:pPr>
                        <a:lnSpc>
                          <a:spcPct val="100000"/>
                        </a:lnSpc>
                        <a:spcAft>
                          <a:spcPts val="0"/>
                        </a:spcAft>
                      </a:pPr>
                      <a:r>
                        <a:rPr lang="ru-RU" sz="1800" dirty="0" smtClean="0">
                          <a:latin typeface="Calibri" pitchFamily="34" charset="0"/>
                        </a:rPr>
                        <a:t>- </a:t>
                      </a:r>
                      <a:r>
                        <a:rPr lang="ru-RU" sz="1800" dirty="0">
                          <a:latin typeface="Calibri" pitchFamily="34" charset="0"/>
                        </a:rPr>
                        <a:t>Предлогом.</a:t>
                      </a:r>
                    </a:p>
                    <a:p>
                      <a:pPr>
                        <a:lnSpc>
                          <a:spcPct val="100000"/>
                        </a:lnSpc>
                        <a:spcAft>
                          <a:spcPts val="0"/>
                        </a:spcAft>
                      </a:pPr>
                      <a:r>
                        <a:rPr lang="ru-RU" sz="1800" dirty="0">
                          <a:latin typeface="Calibri" pitchFamily="34" charset="0"/>
                        </a:rPr>
                        <a:t>- Приставкой.</a:t>
                      </a:r>
                    </a:p>
                    <a:p>
                      <a:pPr>
                        <a:lnSpc>
                          <a:spcPct val="100000"/>
                        </a:lnSpc>
                        <a:spcAft>
                          <a:spcPts val="0"/>
                        </a:spcAft>
                      </a:pPr>
                      <a:r>
                        <a:rPr lang="ru-RU" sz="1800" dirty="0">
                          <a:latin typeface="Calibri" pitchFamily="34" charset="0"/>
                        </a:rPr>
                        <a:t>- Правописание приставок и предлогов</a:t>
                      </a:r>
                      <a:r>
                        <a:rPr lang="ru-RU" sz="1800" dirty="0" smtClean="0">
                          <a:latin typeface="Calibri" pitchFamily="34" charset="0"/>
                        </a:rPr>
                        <a:t>.(</a:t>
                      </a:r>
                      <a:r>
                        <a:rPr lang="ru-RU" sz="1800" dirty="0">
                          <a:latin typeface="Calibri" pitchFamily="34" charset="0"/>
                        </a:rPr>
                        <a:t>Тема)</a:t>
                      </a:r>
                      <a:endParaRPr lang="ru-RU" sz="1800" i="0" dirty="0">
                        <a:latin typeface="Calibri" pitchFamily="34" charset="0"/>
                        <a:ea typeface="Calibri"/>
                        <a:cs typeface="Times New Roman"/>
                      </a:endParaRPr>
                    </a:p>
                  </a:txBody>
                  <a:tcPr marL="60476" marR="60476" marT="0" marB="0"/>
                </a:tc>
              </a:tr>
            </a:tbl>
          </a:graphicData>
        </a:graphic>
      </p:graphicFrame>
      <p:sp>
        <p:nvSpPr>
          <p:cNvPr id="33793" name="Rectangle 1"/>
          <p:cNvSpPr>
            <a:spLocks noChangeArrowheads="1"/>
          </p:cNvSpPr>
          <p:nvPr/>
        </p:nvSpPr>
        <p:spPr bwMode="auto">
          <a:xfrm>
            <a:off x="827584" y="114331"/>
            <a:ext cx="72008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Урок русского языка в  2 классе по теме</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«Правописание приставок и предлогов»</a:t>
            </a:r>
            <a:endParaRPr kumimoji="0" lang="ru-RU" sz="20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620688"/>
            <a:ext cx="8229600" cy="5505475"/>
          </a:xfrm>
          <a:ln w="38100">
            <a:solidFill>
              <a:srgbClr val="C00000"/>
            </a:solidFill>
          </a:ln>
        </p:spPr>
        <p:txBody>
          <a:bodyPr/>
          <a:lstStyle/>
          <a:p>
            <a:pPr>
              <a:buNone/>
            </a:pPr>
            <a:r>
              <a:rPr lang="ru-RU" b="1" dirty="0" smtClean="0"/>
              <a:t>   </a:t>
            </a:r>
            <a:endParaRPr lang="ru-RU" b="1" dirty="0" smtClean="0"/>
          </a:p>
          <a:p>
            <a:pPr>
              <a:lnSpc>
                <a:spcPct val="150000"/>
              </a:lnSpc>
              <a:buNone/>
            </a:pPr>
            <a:r>
              <a:rPr lang="ru-RU" b="1" dirty="0" smtClean="0">
                <a:latin typeface="Calibri" pitchFamily="34" charset="0"/>
              </a:rPr>
              <a:t>    </a:t>
            </a:r>
            <a:r>
              <a:rPr lang="ru-RU" b="1" dirty="0" smtClean="0">
                <a:latin typeface="Calibri" pitchFamily="34" charset="0"/>
              </a:rPr>
              <a:t>Сообщение </a:t>
            </a:r>
            <a:r>
              <a:rPr lang="ru-RU" b="1" dirty="0">
                <a:latin typeface="Calibri" pitchFamily="34" charset="0"/>
              </a:rPr>
              <a:t>темы с мотивирующим приемом. </a:t>
            </a:r>
            <a:r>
              <a:rPr lang="ru-RU" dirty="0">
                <a:latin typeface="Calibri" pitchFamily="34" charset="0"/>
              </a:rPr>
              <a:t>Суть метода заключается в том, что учитель предваряет сообщение готовой темы либо интригующим материалом (прием «яркое пятно»), либо характеристикой значимости темы для самих учащихся (прием «актуальность»). В некоторых случаях оба мотивирующих приема используются одновременно.</a:t>
            </a:r>
          </a:p>
          <a:p>
            <a:pPr>
              <a:buNone/>
            </a:pP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827584" y="1052736"/>
          <a:ext cx="7632847" cy="5311833"/>
        </p:xfrm>
        <a:graphic>
          <a:graphicData uri="http://schemas.openxmlformats.org/drawingml/2006/table">
            <a:tbl>
              <a:tblPr>
                <a:tableStyleId>{8A107856-5554-42FB-B03E-39F5DBC370BA}</a:tableStyleId>
              </a:tblPr>
              <a:tblGrid>
                <a:gridCol w="651555"/>
                <a:gridCol w="2260905"/>
                <a:gridCol w="2811976"/>
                <a:gridCol w="1908411"/>
              </a:tblGrid>
              <a:tr h="396044">
                <a:tc>
                  <a:txBody>
                    <a:bodyPr/>
                    <a:lstStyle/>
                    <a:p>
                      <a:pPr>
                        <a:lnSpc>
                          <a:spcPct val="120000"/>
                        </a:lnSpc>
                        <a:spcAft>
                          <a:spcPts val="0"/>
                        </a:spcAft>
                      </a:pPr>
                      <a:endParaRPr lang="ru-RU" sz="1800" i="0" dirty="0">
                        <a:latin typeface="Calibri" pitchFamily="34" charset="0"/>
                        <a:ea typeface="Calibri"/>
                        <a:cs typeface="Times New Roman"/>
                      </a:endParaRPr>
                    </a:p>
                  </a:txBody>
                  <a:tcPr marL="68580" marR="68580" marT="0" marB="0"/>
                </a:tc>
                <a:tc>
                  <a:txBody>
                    <a:bodyPr/>
                    <a:lstStyle/>
                    <a:p>
                      <a:pPr>
                        <a:lnSpc>
                          <a:spcPct val="120000"/>
                        </a:lnSpc>
                        <a:spcAft>
                          <a:spcPts val="0"/>
                        </a:spcAft>
                      </a:pPr>
                      <a:r>
                        <a:rPr lang="ru-RU" sz="1800" dirty="0">
                          <a:latin typeface="Calibri" pitchFamily="34" charset="0"/>
                        </a:rPr>
                        <a:t>Анализ</a:t>
                      </a:r>
                      <a:endParaRPr lang="ru-RU" sz="1800" i="0" dirty="0">
                        <a:latin typeface="Calibri" pitchFamily="34" charset="0"/>
                        <a:ea typeface="Calibri"/>
                        <a:cs typeface="Times New Roman"/>
                      </a:endParaRPr>
                    </a:p>
                  </a:txBody>
                  <a:tcPr marL="68580" marR="68580" marT="0" marB="0"/>
                </a:tc>
                <a:tc>
                  <a:txBody>
                    <a:bodyPr/>
                    <a:lstStyle/>
                    <a:p>
                      <a:pPr algn="ctr">
                        <a:lnSpc>
                          <a:spcPct val="120000"/>
                        </a:lnSpc>
                        <a:spcAft>
                          <a:spcPts val="0"/>
                        </a:spcAft>
                      </a:pPr>
                      <a:r>
                        <a:rPr lang="ru-RU" sz="1800" dirty="0">
                          <a:latin typeface="Calibri" pitchFamily="34" charset="0"/>
                        </a:rPr>
                        <a:t>Учитель</a:t>
                      </a:r>
                      <a:endParaRPr lang="ru-RU" sz="1800" i="0" dirty="0">
                        <a:latin typeface="Calibri" pitchFamily="34" charset="0"/>
                        <a:ea typeface="Calibri"/>
                        <a:cs typeface="Times New Roman"/>
                      </a:endParaRPr>
                    </a:p>
                  </a:txBody>
                  <a:tcPr marL="68580" marR="68580" marT="0" marB="0"/>
                </a:tc>
                <a:tc>
                  <a:txBody>
                    <a:bodyPr/>
                    <a:lstStyle/>
                    <a:p>
                      <a:pPr algn="ctr">
                        <a:lnSpc>
                          <a:spcPct val="120000"/>
                        </a:lnSpc>
                        <a:spcAft>
                          <a:spcPts val="0"/>
                        </a:spcAft>
                      </a:pPr>
                      <a:r>
                        <a:rPr lang="ru-RU" sz="1800">
                          <a:latin typeface="Calibri" pitchFamily="34" charset="0"/>
                        </a:rPr>
                        <a:t>Ученик</a:t>
                      </a:r>
                      <a:endParaRPr lang="ru-RU" sz="1800" i="0">
                        <a:latin typeface="Calibri" pitchFamily="34" charset="0"/>
                        <a:ea typeface="Calibri"/>
                        <a:cs typeface="Times New Roman"/>
                      </a:endParaRPr>
                    </a:p>
                  </a:txBody>
                  <a:tcPr marL="68580" marR="68580" marT="0" marB="0"/>
                </a:tc>
              </a:tr>
              <a:tr h="4356484">
                <a:tc>
                  <a:txBody>
                    <a:bodyPr/>
                    <a:lstStyle/>
                    <a:p>
                      <a:pPr marR="71755" algn="ctr">
                        <a:lnSpc>
                          <a:spcPct val="120000"/>
                        </a:lnSpc>
                        <a:spcAft>
                          <a:spcPts val="0"/>
                        </a:spcAft>
                      </a:pPr>
                      <a:r>
                        <a:rPr lang="ru-RU" sz="1800" dirty="0">
                          <a:latin typeface="Calibri" pitchFamily="34" charset="0"/>
                        </a:rPr>
                        <a:t>Постановка проблемы</a:t>
                      </a:r>
                      <a:endParaRPr lang="ru-RU" sz="1800" i="0" dirty="0">
                        <a:latin typeface="Calibri" pitchFamily="34" charset="0"/>
                        <a:ea typeface="Calibri"/>
                        <a:cs typeface="Times New Roman"/>
                      </a:endParaRPr>
                    </a:p>
                  </a:txBody>
                  <a:tcPr marL="68580" marR="68580" marT="0" marB="0" vert="vert270"/>
                </a:tc>
                <a:tc>
                  <a:txBody>
                    <a:bodyPr/>
                    <a:lstStyle/>
                    <a:p>
                      <a:pPr>
                        <a:lnSpc>
                          <a:spcPct val="120000"/>
                        </a:lnSpc>
                        <a:spcAft>
                          <a:spcPts val="0"/>
                        </a:spcAft>
                      </a:pPr>
                      <a:r>
                        <a:rPr lang="ru-RU" sz="1800" dirty="0">
                          <a:latin typeface="Calibri" pitchFamily="34" charset="0"/>
                        </a:rPr>
                        <a:t>«Яркое пятно» в форме шуточного стихотворения</a:t>
                      </a:r>
                    </a:p>
                    <a:p>
                      <a:pPr>
                        <a:lnSpc>
                          <a:spcPct val="120000"/>
                        </a:lnSpc>
                        <a:spcAft>
                          <a:spcPts val="0"/>
                        </a:spcAft>
                      </a:pPr>
                      <a:endParaRPr lang="ru-RU" sz="1800" dirty="0" smtClean="0">
                        <a:latin typeface="Calibri" pitchFamily="34" charset="0"/>
                      </a:endParaRPr>
                    </a:p>
                    <a:p>
                      <a:pPr>
                        <a:lnSpc>
                          <a:spcPct val="120000"/>
                        </a:lnSpc>
                        <a:spcAft>
                          <a:spcPts val="0"/>
                        </a:spcAft>
                      </a:pPr>
                      <a:endParaRPr lang="ru-RU" sz="1800" dirty="0" smtClean="0">
                        <a:latin typeface="Calibri" pitchFamily="34" charset="0"/>
                      </a:endParaRPr>
                    </a:p>
                    <a:p>
                      <a:pPr>
                        <a:lnSpc>
                          <a:spcPct val="120000"/>
                        </a:lnSpc>
                        <a:spcAft>
                          <a:spcPts val="0"/>
                        </a:spcAft>
                      </a:pPr>
                      <a:endParaRPr lang="ru-RU" sz="1800" dirty="0" smtClean="0">
                        <a:latin typeface="Calibri" pitchFamily="34" charset="0"/>
                      </a:endParaRPr>
                    </a:p>
                    <a:p>
                      <a:pPr>
                        <a:lnSpc>
                          <a:spcPct val="120000"/>
                        </a:lnSpc>
                        <a:spcAft>
                          <a:spcPts val="0"/>
                        </a:spcAft>
                      </a:pPr>
                      <a:endParaRPr lang="ru-RU" sz="1800" dirty="0" smtClean="0">
                        <a:latin typeface="Calibri" pitchFamily="34" charset="0"/>
                      </a:endParaRPr>
                    </a:p>
                    <a:p>
                      <a:pPr>
                        <a:lnSpc>
                          <a:spcPct val="120000"/>
                        </a:lnSpc>
                        <a:spcAft>
                          <a:spcPts val="0"/>
                        </a:spcAft>
                      </a:pPr>
                      <a:endParaRPr lang="ru-RU" sz="1800" dirty="0" smtClean="0">
                        <a:latin typeface="Calibri" pitchFamily="34" charset="0"/>
                      </a:endParaRPr>
                    </a:p>
                    <a:p>
                      <a:pPr>
                        <a:lnSpc>
                          <a:spcPct val="120000"/>
                        </a:lnSpc>
                        <a:spcAft>
                          <a:spcPts val="0"/>
                        </a:spcAft>
                      </a:pPr>
                      <a:endParaRPr lang="ru-RU" sz="1800" dirty="0" smtClean="0">
                        <a:latin typeface="Calibri" pitchFamily="34" charset="0"/>
                      </a:endParaRPr>
                    </a:p>
                    <a:p>
                      <a:pPr>
                        <a:lnSpc>
                          <a:spcPct val="120000"/>
                        </a:lnSpc>
                        <a:spcAft>
                          <a:spcPts val="0"/>
                        </a:spcAft>
                      </a:pPr>
                      <a:endParaRPr lang="ru-RU" sz="1800" dirty="0" smtClean="0">
                        <a:latin typeface="Calibri" pitchFamily="34" charset="0"/>
                      </a:endParaRPr>
                    </a:p>
                    <a:p>
                      <a:pPr>
                        <a:lnSpc>
                          <a:spcPct val="120000"/>
                        </a:lnSpc>
                        <a:spcAft>
                          <a:spcPts val="0"/>
                        </a:spcAft>
                      </a:pPr>
                      <a:endParaRPr lang="ru-RU" sz="1800" dirty="0" smtClean="0">
                        <a:latin typeface="Calibri" pitchFamily="34" charset="0"/>
                      </a:endParaRPr>
                    </a:p>
                    <a:p>
                      <a:pPr>
                        <a:lnSpc>
                          <a:spcPct val="120000"/>
                        </a:lnSpc>
                        <a:spcAft>
                          <a:spcPts val="0"/>
                        </a:spcAft>
                      </a:pPr>
                      <a:endParaRPr lang="ru-RU" sz="1800" dirty="0" smtClean="0">
                        <a:latin typeface="Calibri" pitchFamily="34" charset="0"/>
                      </a:endParaRPr>
                    </a:p>
                    <a:p>
                      <a:pPr>
                        <a:lnSpc>
                          <a:spcPct val="120000"/>
                        </a:lnSpc>
                        <a:spcAft>
                          <a:spcPts val="0"/>
                        </a:spcAft>
                      </a:pPr>
                      <a:endParaRPr lang="ru-RU" sz="1800" dirty="0" smtClean="0">
                        <a:latin typeface="Calibri" pitchFamily="34" charset="0"/>
                      </a:endParaRPr>
                    </a:p>
                    <a:p>
                      <a:pPr>
                        <a:lnSpc>
                          <a:spcPct val="120000"/>
                        </a:lnSpc>
                        <a:spcAft>
                          <a:spcPts val="0"/>
                        </a:spcAft>
                      </a:pPr>
                      <a:endParaRPr lang="ru-RU" sz="1800" dirty="0" smtClean="0">
                        <a:latin typeface="Calibri" pitchFamily="34" charset="0"/>
                      </a:endParaRPr>
                    </a:p>
                    <a:p>
                      <a:pPr>
                        <a:lnSpc>
                          <a:spcPct val="120000"/>
                        </a:lnSpc>
                        <a:spcAft>
                          <a:spcPts val="0"/>
                        </a:spcAft>
                      </a:pPr>
                      <a:r>
                        <a:rPr lang="ru-RU" sz="1800" dirty="0" smtClean="0">
                          <a:latin typeface="Calibri" pitchFamily="34" charset="0"/>
                        </a:rPr>
                        <a:t>Тема</a:t>
                      </a:r>
                      <a:endParaRPr lang="ru-RU" sz="1800" i="0" dirty="0">
                        <a:latin typeface="Calibri" pitchFamily="34" charset="0"/>
                        <a:ea typeface="Calibri"/>
                        <a:cs typeface="Times New Roman"/>
                      </a:endParaRPr>
                    </a:p>
                  </a:txBody>
                  <a:tcPr marL="68580" marR="68580" marT="0" marB="0"/>
                </a:tc>
                <a:tc>
                  <a:txBody>
                    <a:bodyPr/>
                    <a:lstStyle/>
                    <a:p>
                      <a:pPr>
                        <a:lnSpc>
                          <a:spcPct val="120000"/>
                        </a:lnSpc>
                        <a:spcAft>
                          <a:spcPts val="0"/>
                        </a:spcAft>
                      </a:pPr>
                      <a:r>
                        <a:rPr lang="ru-RU" sz="1800" dirty="0">
                          <a:latin typeface="Calibri" pitchFamily="34" charset="0"/>
                        </a:rPr>
                        <a:t>Сегодня мы познакомимся  с новой цифрой и числом. Послушайте стихотворение:</a:t>
                      </a:r>
                    </a:p>
                    <a:p>
                      <a:pPr>
                        <a:lnSpc>
                          <a:spcPct val="120000"/>
                        </a:lnSpc>
                        <a:spcAft>
                          <a:spcPts val="0"/>
                        </a:spcAft>
                      </a:pPr>
                      <a:r>
                        <a:rPr lang="ru-RU" sz="1800" dirty="0" smtClean="0">
                          <a:latin typeface="Calibri" pitchFamily="34" charset="0"/>
                        </a:rPr>
                        <a:t>Стол </a:t>
                      </a:r>
                      <a:r>
                        <a:rPr lang="ru-RU" sz="1800" dirty="0">
                          <a:latin typeface="Calibri" pitchFamily="34" charset="0"/>
                        </a:rPr>
                        <a:t>стоит у нас в квартире,</a:t>
                      </a:r>
                    </a:p>
                    <a:p>
                      <a:pPr>
                        <a:lnSpc>
                          <a:spcPct val="120000"/>
                        </a:lnSpc>
                        <a:spcAft>
                          <a:spcPts val="0"/>
                        </a:spcAft>
                      </a:pPr>
                      <a:r>
                        <a:rPr lang="ru-RU" sz="1800" dirty="0">
                          <a:latin typeface="Calibri" pitchFamily="34" charset="0"/>
                        </a:rPr>
                        <a:t>Сколько ножек у него-</a:t>
                      </a:r>
                    </a:p>
                    <a:p>
                      <a:pPr marL="0" marR="0" indent="0" algn="l" defTabSz="914400" rtl="0" eaLnBrk="1" fontAlgn="auto" latinLnBrk="0" hangingPunct="1">
                        <a:lnSpc>
                          <a:spcPct val="120000"/>
                        </a:lnSpc>
                        <a:spcBef>
                          <a:spcPts val="0"/>
                        </a:spcBef>
                        <a:spcAft>
                          <a:spcPts val="0"/>
                        </a:spcAft>
                        <a:buClrTx/>
                        <a:buSzTx/>
                        <a:buFontTx/>
                        <a:buNone/>
                        <a:tabLst/>
                        <a:defRPr/>
                      </a:pPr>
                      <a:r>
                        <a:rPr lang="ru-RU" sz="1800" dirty="0">
                          <a:latin typeface="Calibri" pitchFamily="34" charset="0"/>
                        </a:rPr>
                        <a:t>У стола у твоего? (</a:t>
                      </a:r>
                      <a:r>
                        <a:rPr lang="ru-RU" sz="1800" dirty="0" smtClean="0">
                          <a:latin typeface="Calibri" pitchFamily="34" charset="0"/>
                        </a:rPr>
                        <a:t>С. </a:t>
                      </a:r>
                      <a:r>
                        <a:rPr lang="ru-RU" sz="1800" dirty="0">
                          <a:latin typeface="Calibri" pitchFamily="34" charset="0"/>
                        </a:rPr>
                        <a:t>Маршак</a:t>
                      </a:r>
                      <a:r>
                        <a:rPr lang="ru-RU" sz="1800" dirty="0" smtClean="0">
                          <a:latin typeface="Calibri" pitchFamily="34" charset="0"/>
                        </a:rPr>
                        <a:t>)</a:t>
                      </a:r>
                      <a:r>
                        <a:rPr lang="ru-RU" sz="1800" dirty="0" smtClean="0">
                          <a:latin typeface="Calibri" pitchFamily="34" charset="0"/>
                        </a:rPr>
                        <a:t> </a:t>
                      </a:r>
                    </a:p>
                    <a:p>
                      <a:pPr marL="0" marR="0" indent="0" algn="l" defTabSz="914400" rtl="0" eaLnBrk="1" fontAlgn="auto" latinLnBrk="0" hangingPunct="1">
                        <a:lnSpc>
                          <a:spcPct val="120000"/>
                        </a:lnSpc>
                        <a:spcBef>
                          <a:spcPts val="0"/>
                        </a:spcBef>
                        <a:spcAft>
                          <a:spcPts val="0"/>
                        </a:spcAft>
                        <a:buClrTx/>
                        <a:buSzTx/>
                        <a:buFontTx/>
                        <a:buNone/>
                        <a:tabLst/>
                        <a:defRPr/>
                      </a:pPr>
                      <a:r>
                        <a:rPr lang="ru-RU" sz="1800" dirty="0" smtClean="0">
                          <a:latin typeface="Calibri" pitchFamily="34" charset="0"/>
                        </a:rPr>
                        <a:t>Цифра новая-…</a:t>
                      </a:r>
                    </a:p>
                    <a:p>
                      <a:pPr>
                        <a:lnSpc>
                          <a:spcPct val="120000"/>
                        </a:lnSpc>
                        <a:spcAft>
                          <a:spcPts val="0"/>
                        </a:spcAft>
                      </a:pPr>
                      <a:r>
                        <a:rPr lang="ru-RU" sz="1800" dirty="0" smtClean="0">
                          <a:latin typeface="Calibri" pitchFamily="34" charset="0"/>
                        </a:rPr>
                        <a:t>- </a:t>
                      </a:r>
                      <a:r>
                        <a:rPr lang="ru-RU" sz="1800" dirty="0">
                          <a:latin typeface="Calibri" pitchFamily="34" charset="0"/>
                        </a:rPr>
                        <a:t>Кто догадался, о каком числе пойдет речь?</a:t>
                      </a:r>
                    </a:p>
                    <a:p>
                      <a:pPr>
                        <a:lnSpc>
                          <a:spcPct val="120000"/>
                        </a:lnSpc>
                        <a:spcAft>
                          <a:spcPts val="0"/>
                        </a:spcAft>
                      </a:pPr>
                      <a:r>
                        <a:rPr lang="ru-RU" sz="1800" dirty="0">
                          <a:latin typeface="Calibri" pitchFamily="34" charset="0"/>
                        </a:rPr>
                        <a:t>- Значит, тема нашего урока? </a:t>
                      </a:r>
                    </a:p>
                    <a:p>
                      <a:pPr>
                        <a:lnSpc>
                          <a:spcPct val="120000"/>
                        </a:lnSpc>
                        <a:spcAft>
                          <a:spcPts val="0"/>
                        </a:spcAft>
                      </a:pPr>
                      <a:r>
                        <a:rPr lang="ru-RU" sz="1800" dirty="0">
                          <a:latin typeface="Calibri" pitchFamily="34" charset="0"/>
                        </a:rPr>
                        <a:t>Фиксирует тему на доске.</a:t>
                      </a:r>
                      <a:endParaRPr lang="ru-RU" sz="1800" i="0" dirty="0">
                        <a:latin typeface="Calibri" pitchFamily="34" charset="0"/>
                        <a:ea typeface="Calibri"/>
                        <a:cs typeface="Times New Roman"/>
                      </a:endParaRPr>
                    </a:p>
                  </a:txBody>
                  <a:tcPr marL="68580" marR="68580" marT="0" marB="0"/>
                </a:tc>
                <a:tc>
                  <a:txBody>
                    <a:bodyPr/>
                    <a:lstStyle/>
                    <a:p>
                      <a:pPr>
                        <a:lnSpc>
                          <a:spcPct val="120000"/>
                        </a:lnSpc>
                        <a:spcAft>
                          <a:spcPts val="0"/>
                        </a:spcAft>
                      </a:pPr>
                      <a:endParaRPr lang="ru-RU" sz="1800" dirty="0">
                        <a:latin typeface="Calibri" pitchFamily="34" charset="0"/>
                      </a:endParaRPr>
                    </a:p>
                    <a:p>
                      <a:pPr>
                        <a:lnSpc>
                          <a:spcPct val="120000"/>
                        </a:lnSpc>
                        <a:spcAft>
                          <a:spcPts val="0"/>
                        </a:spcAft>
                      </a:pPr>
                      <a:endParaRPr lang="ru-RU" sz="1800" dirty="0" smtClean="0">
                        <a:latin typeface="Calibri" pitchFamily="34" charset="0"/>
                      </a:endParaRPr>
                    </a:p>
                    <a:p>
                      <a:pPr>
                        <a:lnSpc>
                          <a:spcPct val="120000"/>
                        </a:lnSpc>
                        <a:spcAft>
                          <a:spcPts val="0"/>
                        </a:spcAft>
                      </a:pPr>
                      <a:endParaRPr lang="ru-RU" sz="1800" dirty="0" smtClean="0">
                        <a:latin typeface="Calibri" pitchFamily="34" charset="0"/>
                      </a:endParaRPr>
                    </a:p>
                    <a:p>
                      <a:pPr>
                        <a:lnSpc>
                          <a:spcPct val="120000"/>
                        </a:lnSpc>
                        <a:spcAft>
                          <a:spcPts val="0"/>
                        </a:spcAft>
                      </a:pPr>
                      <a:endParaRPr lang="ru-RU" sz="1800" dirty="0" smtClean="0">
                        <a:latin typeface="Calibri" pitchFamily="34" charset="0"/>
                      </a:endParaRPr>
                    </a:p>
                    <a:p>
                      <a:pPr>
                        <a:lnSpc>
                          <a:spcPct val="120000"/>
                        </a:lnSpc>
                        <a:spcAft>
                          <a:spcPts val="0"/>
                        </a:spcAft>
                      </a:pPr>
                      <a:endParaRPr lang="ru-RU" sz="1800" dirty="0" smtClean="0">
                        <a:latin typeface="Calibri" pitchFamily="34" charset="0"/>
                      </a:endParaRPr>
                    </a:p>
                    <a:p>
                      <a:pPr>
                        <a:lnSpc>
                          <a:spcPct val="120000"/>
                        </a:lnSpc>
                        <a:spcAft>
                          <a:spcPts val="0"/>
                        </a:spcAft>
                      </a:pPr>
                      <a:endParaRPr lang="ru-RU" sz="1800" dirty="0" smtClean="0">
                        <a:latin typeface="Calibri" pitchFamily="34" charset="0"/>
                      </a:endParaRPr>
                    </a:p>
                    <a:p>
                      <a:pPr>
                        <a:lnSpc>
                          <a:spcPct val="120000"/>
                        </a:lnSpc>
                        <a:spcAft>
                          <a:spcPts val="0"/>
                        </a:spcAft>
                      </a:pPr>
                      <a:endParaRPr lang="ru-RU" sz="1800" dirty="0" smtClean="0">
                        <a:latin typeface="Calibri" pitchFamily="34" charset="0"/>
                      </a:endParaRPr>
                    </a:p>
                    <a:p>
                      <a:pPr>
                        <a:lnSpc>
                          <a:spcPct val="120000"/>
                        </a:lnSpc>
                        <a:spcAft>
                          <a:spcPts val="0"/>
                        </a:spcAft>
                      </a:pPr>
                      <a:r>
                        <a:rPr lang="ru-RU" sz="1800" dirty="0" smtClean="0">
                          <a:latin typeface="Calibri" pitchFamily="34" charset="0"/>
                        </a:rPr>
                        <a:t>- </a:t>
                      </a:r>
                      <a:r>
                        <a:rPr lang="ru-RU" sz="1800" dirty="0">
                          <a:latin typeface="Calibri" pitchFamily="34" charset="0"/>
                        </a:rPr>
                        <a:t>Четыре.</a:t>
                      </a:r>
                    </a:p>
                    <a:p>
                      <a:pPr>
                        <a:lnSpc>
                          <a:spcPct val="120000"/>
                        </a:lnSpc>
                        <a:spcAft>
                          <a:spcPts val="0"/>
                        </a:spcAft>
                      </a:pPr>
                      <a:endParaRPr lang="ru-RU" sz="1800" dirty="0" smtClean="0">
                        <a:latin typeface="Calibri" pitchFamily="34" charset="0"/>
                      </a:endParaRPr>
                    </a:p>
                    <a:p>
                      <a:pPr>
                        <a:lnSpc>
                          <a:spcPct val="120000"/>
                        </a:lnSpc>
                        <a:spcAft>
                          <a:spcPts val="0"/>
                        </a:spcAft>
                      </a:pPr>
                      <a:endParaRPr lang="ru-RU" sz="1800" dirty="0" smtClean="0">
                        <a:latin typeface="Calibri" pitchFamily="34" charset="0"/>
                      </a:endParaRPr>
                    </a:p>
                    <a:p>
                      <a:pPr>
                        <a:lnSpc>
                          <a:spcPct val="120000"/>
                        </a:lnSpc>
                        <a:spcAft>
                          <a:spcPts val="0"/>
                        </a:spcAft>
                      </a:pPr>
                      <a:r>
                        <a:rPr lang="ru-RU" sz="1800" dirty="0" smtClean="0">
                          <a:latin typeface="Calibri" pitchFamily="34" charset="0"/>
                        </a:rPr>
                        <a:t>- </a:t>
                      </a:r>
                      <a:r>
                        <a:rPr lang="ru-RU" sz="1800" dirty="0">
                          <a:latin typeface="Calibri" pitchFamily="34" charset="0"/>
                        </a:rPr>
                        <a:t>О 4.</a:t>
                      </a:r>
                    </a:p>
                    <a:p>
                      <a:pPr>
                        <a:lnSpc>
                          <a:spcPct val="120000"/>
                        </a:lnSpc>
                        <a:spcAft>
                          <a:spcPts val="0"/>
                        </a:spcAft>
                      </a:pPr>
                      <a:endParaRPr lang="ru-RU" sz="1800" dirty="0" smtClean="0">
                        <a:latin typeface="Calibri" pitchFamily="34" charset="0"/>
                      </a:endParaRPr>
                    </a:p>
                    <a:p>
                      <a:pPr>
                        <a:lnSpc>
                          <a:spcPct val="120000"/>
                        </a:lnSpc>
                        <a:spcAft>
                          <a:spcPts val="0"/>
                        </a:spcAft>
                      </a:pPr>
                      <a:r>
                        <a:rPr lang="ru-RU" sz="1800" dirty="0" smtClean="0">
                          <a:latin typeface="Calibri" pitchFamily="34" charset="0"/>
                        </a:rPr>
                        <a:t>- </a:t>
                      </a:r>
                      <a:r>
                        <a:rPr lang="ru-RU" sz="1800" dirty="0">
                          <a:latin typeface="Calibri" pitchFamily="34" charset="0"/>
                        </a:rPr>
                        <a:t>Число и цифра 4.</a:t>
                      </a:r>
                      <a:endParaRPr lang="ru-RU" sz="1800" i="0" dirty="0">
                        <a:latin typeface="Calibri" pitchFamily="34" charset="0"/>
                        <a:ea typeface="Calibri"/>
                        <a:cs typeface="Times New Roman"/>
                      </a:endParaRPr>
                    </a:p>
                  </a:txBody>
                  <a:tcPr marL="68580" marR="68580" marT="0" marB="0"/>
                </a:tc>
              </a:tr>
            </a:tbl>
          </a:graphicData>
        </a:graphic>
      </p:graphicFrame>
      <p:sp>
        <p:nvSpPr>
          <p:cNvPr id="34817" name="Rectangle 1"/>
          <p:cNvSpPr>
            <a:spLocks noChangeArrowheads="1"/>
          </p:cNvSpPr>
          <p:nvPr/>
        </p:nvSpPr>
        <p:spPr bwMode="auto">
          <a:xfrm>
            <a:off x="971600" y="244433"/>
            <a:ext cx="6912768"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Урок математики в 1 классе по теме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«Число 4. Письмо цифры 4»</a:t>
            </a:r>
            <a:endParaRPr kumimoji="0" lang="ru-RU" sz="20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720080"/>
          </a:xfrm>
        </p:spPr>
        <p:txBody>
          <a:bodyPr>
            <a:normAutofit fontScale="90000"/>
          </a:bodyPr>
          <a:lstStyle/>
          <a:p>
            <a:pPr algn="ctr"/>
            <a:r>
              <a:rPr lang="ru-RU" sz="3100" b="1" dirty="0" smtClean="0"/>
              <a:t/>
            </a:r>
            <a:br>
              <a:rPr lang="ru-RU" sz="3100" b="1" dirty="0" smtClean="0"/>
            </a:br>
            <a:r>
              <a:rPr lang="ru-RU" sz="3100" b="1" dirty="0" smtClean="0"/>
              <a:t/>
            </a:r>
            <a:br>
              <a:rPr lang="ru-RU" sz="3100" b="1" dirty="0" smtClean="0"/>
            </a:br>
            <a:r>
              <a:rPr lang="ru-RU" sz="3100" b="1" dirty="0" smtClean="0"/>
              <a:t/>
            </a:r>
            <a:br>
              <a:rPr lang="ru-RU" sz="3100" b="1" dirty="0" smtClean="0"/>
            </a:br>
            <a:r>
              <a:rPr lang="ru-RU" sz="3100" b="1" dirty="0" smtClean="0"/>
              <a:t/>
            </a:r>
            <a:br>
              <a:rPr lang="ru-RU" sz="3100" b="1" dirty="0" smtClean="0"/>
            </a:br>
            <a:r>
              <a:rPr lang="ru-RU" sz="3100" b="1" dirty="0" smtClean="0"/>
              <a:t/>
            </a:r>
            <a:br>
              <a:rPr lang="ru-RU" sz="3100" b="1" dirty="0" smtClean="0"/>
            </a:br>
            <a:r>
              <a:rPr lang="ru-RU" sz="3100" b="1" dirty="0" smtClean="0"/>
              <a:t/>
            </a:r>
            <a:br>
              <a:rPr lang="ru-RU" sz="3100" b="1" dirty="0" smtClean="0"/>
            </a:br>
            <a:r>
              <a:rPr lang="ru-RU" sz="3100" b="1" dirty="0" smtClean="0"/>
              <a:t/>
            </a:r>
            <a:br>
              <a:rPr lang="ru-RU" sz="3100" b="1" dirty="0" smtClean="0"/>
            </a:br>
            <a:r>
              <a:rPr lang="ru-RU" sz="3100" b="1" dirty="0" smtClean="0"/>
              <a:t/>
            </a:r>
            <a:br>
              <a:rPr lang="ru-RU" sz="3100" b="1" dirty="0" smtClean="0"/>
            </a:br>
            <a:r>
              <a:rPr lang="ru-RU" sz="3100" b="1" dirty="0" smtClean="0"/>
              <a:t>    </a:t>
            </a:r>
            <a:br>
              <a:rPr lang="ru-RU" sz="3100" b="1" dirty="0" smtClean="0"/>
            </a:br>
            <a:r>
              <a:rPr lang="ru-RU" sz="3100" b="1" dirty="0" smtClean="0"/>
              <a:t/>
            </a:r>
            <a:br>
              <a:rPr lang="ru-RU" sz="3100" b="1" dirty="0" smtClean="0"/>
            </a:br>
            <a:r>
              <a:rPr lang="ru-RU" sz="3100" b="1" dirty="0" smtClean="0"/>
              <a:t/>
            </a:r>
            <a:br>
              <a:rPr lang="ru-RU" sz="3100" b="1" dirty="0" smtClean="0"/>
            </a:br>
            <a:r>
              <a:rPr lang="ru-RU" sz="3100" b="1" dirty="0" smtClean="0"/>
              <a:t/>
            </a:r>
            <a:br>
              <a:rPr lang="ru-RU" sz="3100" b="1" dirty="0" smtClean="0"/>
            </a:br>
            <a:r>
              <a:rPr lang="ru-RU" sz="3100" b="1" dirty="0" smtClean="0"/>
              <a:t/>
            </a:r>
            <a:br>
              <a:rPr lang="ru-RU" sz="3100" b="1" dirty="0" smtClean="0"/>
            </a:br>
            <a:r>
              <a:rPr lang="ru-RU" sz="2700" dirty="0"/>
              <a:t/>
            </a:r>
            <a:br>
              <a:rPr lang="ru-RU" sz="2700" dirty="0"/>
            </a:br>
            <a:endParaRPr lang="ru-RU" dirty="0"/>
          </a:p>
        </p:txBody>
      </p:sp>
      <p:graphicFrame>
        <p:nvGraphicFramePr>
          <p:cNvPr id="4" name="Содержимое 3"/>
          <p:cNvGraphicFramePr>
            <a:graphicFrameLocks noGrp="1"/>
          </p:cNvGraphicFramePr>
          <p:nvPr>
            <p:ph sz="quarter" idx="1"/>
          </p:nvPr>
        </p:nvGraphicFramePr>
        <p:xfrm>
          <a:off x="457200" y="1412775"/>
          <a:ext cx="8229600" cy="4994708"/>
        </p:xfrm>
        <a:graphic>
          <a:graphicData uri="http://schemas.openxmlformats.org/drawingml/2006/table">
            <a:tbl>
              <a:tblPr firstRow="1" bandRow="1">
                <a:tableStyleId>{8A107856-5554-42FB-B03E-39F5DBC370BA}</a:tableStyleId>
              </a:tblPr>
              <a:tblGrid>
                <a:gridCol w="2057400"/>
                <a:gridCol w="2057400"/>
                <a:gridCol w="2057400"/>
                <a:gridCol w="2057400"/>
              </a:tblGrid>
              <a:tr h="275731">
                <a:tc rowSpan="2">
                  <a:txBody>
                    <a:bodyPr/>
                    <a:lstStyle/>
                    <a:p>
                      <a:pPr algn="ctr">
                        <a:spcAft>
                          <a:spcPts val="0"/>
                        </a:spcAft>
                      </a:pPr>
                      <a:r>
                        <a:rPr lang="ru-RU" sz="1800" dirty="0">
                          <a:latin typeface="Calibri" pitchFamily="34" charset="0"/>
                        </a:rPr>
                        <a:t>Структура диалога</a:t>
                      </a:r>
                      <a:endParaRPr lang="ru-RU" sz="1600" dirty="0">
                        <a:latin typeface="Calibri" pitchFamily="34" charset="0"/>
                        <a:ea typeface="Calibri"/>
                        <a:cs typeface="Times New Roman"/>
                      </a:endParaRPr>
                    </a:p>
                  </a:txBody>
                  <a:tcPr marL="68580" marR="68580" marT="0" marB="0"/>
                </a:tc>
                <a:tc rowSpan="2">
                  <a:txBody>
                    <a:bodyPr/>
                    <a:lstStyle/>
                    <a:p>
                      <a:pPr algn="ctr">
                        <a:spcAft>
                          <a:spcPts val="0"/>
                        </a:spcAft>
                      </a:pPr>
                      <a:r>
                        <a:rPr lang="ru-RU" sz="1800" dirty="0">
                          <a:latin typeface="Calibri" pitchFamily="34" charset="0"/>
                        </a:rPr>
                        <a:t>Побуждение к выдвижению гипотез</a:t>
                      </a:r>
                      <a:endParaRPr lang="ru-RU" sz="1600" dirty="0">
                        <a:latin typeface="Calibri" pitchFamily="34" charset="0"/>
                        <a:ea typeface="Calibri"/>
                        <a:cs typeface="Times New Roman"/>
                      </a:endParaRPr>
                    </a:p>
                  </a:txBody>
                  <a:tcPr marL="68580" marR="68580" marT="0" marB="0"/>
                </a:tc>
                <a:tc gridSpan="2">
                  <a:txBody>
                    <a:bodyPr/>
                    <a:lstStyle/>
                    <a:p>
                      <a:pPr algn="ctr">
                        <a:spcAft>
                          <a:spcPts val="0"/>
                        </a:spcAft>
                      </a:pPr>
                      <a:r>
                        <a:rPr lang="ru-RU" sz="1800" dirty="0">
                          <a:latin typeface="Calibri" pitchFamily="34" charset="0"/>
                        </a:rPr>
                        <a:t>Побуждение к проверке гипотез</a:t>
                      </a:r>
                      <a:endParaRPr lang="ru-RU" sz="1600" dirty="0">
                        <a:latin typeface="Calibri" pitchFamily="34" charset="0"/>
                        <a:ea typeface="Calibri"/>
                        <a:cs typeface="Times New Roman"/>
                      </a:endParaRPr>
                    </a:p>
                  </a:txBody>
                  <a:tcPr marL="68580" marR="68580" marT="0" marB="0"/>
                </a:tc>
                <a:tc hMerge="1">
                  <a:txBody>
                    <a:bodyPr/>
                    <a:lstStyle/>
                    <a:p>
                      <a:endParaRPr lang="ru-RU"/>
                    </a:p>
                  </a:txBody>
                  <a:tcPr/>
                </a:tc>
              </a:tr>
              <a:tr h="876398">
                <a:tc vMerge="1">
                  <a:txBody>
                    <a:bodyPr/>
                    <a:lstStyle/>
                    <a:p>
                      <a:endParaRPr lang="ru-RU"/>
                    </a:p>
                  </a:txBody>
                  <a:tcPr/>
                </a:tc>
                <a:tc vMerge="1">
                  <a:txBody>
                    <a:bodyPr/>
                    <a:lstStyle/>
                    <a:p>
                      <a:endParaRPr lang="ru-RU"/>
                    </a:p>
                  </a:txBody>
                  <a:tcPr/>
                </a:tc>
                <a:tc>
                  <a:txBody>
                    <a:bodyPr/>
                    <a:lstStyle/>
                    <a:p>
                      <a:pPr algn="ctr">
                        <a:spcAft>
                          <a:spcPts val="0"/>
                        </a:spcAft>
                      </a:pPr>
                      <a:r>
                        <a:rPr lang="ru-RU" sz="1800" dirty="0">
                          <a:latin typeface="Calibri" pitchFamily="34" charset="0"/>
                        </a:rPr>
                        <a:t>устной</a:t>
                      </a:r>
                      <a:endParaRPr lang="ru-RU" sz="1600" dirty="0">
                        <a:latin typeface="Calibri" pitchFamily="34" charset="0"/>
                        <a:ea typeface="Calibri"/>
                        <a:cs typeface="Times New Roman"/>
                      </a:endParaRPr>
                    </a:p>
                  </a:txBody>
                  <a:tcPr marL="68580" marR="68580" marT="0" marB="0"/>
                </a:tc>
                <a:tc>
                  <a:txBody>
                    <a:bodyPr/>
                    <a:lstStyle/>
                    <a:p>
                      <a:pPr algn="ctr">
                        <a:spcAft>
                          <a:spcPts val="0"/>
                        </a:spcAft>
                      </a:pPr>
                      <a:r>
                        <a:rPr lang="ru-RU" sz="1800" dirty="0">
                          <a:latin typeface="Calibri" pitchFamily="34" charset="0"/>
                        </a:rPr>
                        <a:t>практической</a:t>
                      </a:r>
                      <a:endParaRPr lang="ru-RU" sz="1600" dirty="0">
                        <a:latin typeface="Calibri" pitchFamily="34" charset="0"/>
                        <a:ea typeface="Calibri"/>
                        <a:cs typeface="Times New Roman"/>
                      </a:endParaRPr>
                    </a:p>
                  </a:txBody>
                  <a:tcPr marL="68580" marR="68580" marT="0" marB="0"/>
                </a:tc>
              </a:tr>
              <a:tr h="1512168">
                <a:tc>
                  <a:txBody>
                    <a:bodyPr/>
                    <a:lstStyle/>
                    <a:p>
                      <a:pPr algn="l">
                        <a:spcAft>
                          <a:spcPts val="0"/>
                        </a:spcAft>
                      </a:pPr>
                      <a:r>
                        <a:rPr lang="ru-RU" sz="1800" dirty="0">
                          <a:latin typeface="Calibri" pitchFamily="34" charset="0"/>
                        </a:rPr>
                        <a:t>Общее побуждение</a:t>
                      </a:r>
                      <a:endParaRPr lang="ru-RU" sz="1600" dirty="0">
                        <a:latin typeface="Calibri" pitchFamily="34" charset="0"/>
                        <a:ea typeface="Calibri"/>
                        <a:cs typeface="Times New Roman"/>
                      </a:endParaRPr>
                    </a:p>
                  </a:txBody>
                  <a:tcPr marL="68580" marR="68580" marT="0" marB="0"/>
                </a:tc>
                <a:tc>
                  <a:txBody>
                    <a:bodyPr/>
                    <a:lstStyle/>
                    <a:p>
                      <a:pPr algn="l">
                        <a:spcAft>
                          <a:spcPts val="0"/>
                        </a:spcAft>
                      </a:pPr>
                      <a:r>
                        <a:rPr lang="ru-RU" sz="1800">
                          <a:latin typeface="Calibri" pitchFamily="34" charset="0"/>
                        </a:rPr>
                        <a:t>К любым гипотезам:</a:t>
                      </a:r>
                      <a:endParaRPr lang="ru-RU" sz="1600">
                        <a:latin typeface="Calibri" pitchFamily="34" charset="0"/>
                      </a:endParaRPr>
                    </a:p>
                    <a:p>
                      <a:pPr algn="l">
                        <a:spcAft>
                          <a:spcPts val="0"/>
                        </a:spcAft>
                      </a:pPr>
                      <a:r>
                        <a:rPr lang="ru-RU" sz="1800">
                          <a:latin typeface="Calibri" pitchFamily="34" charset="0"/>
                        </a:rPr>
                        <a:t>-Какие есть гипотезы?</a:t>
                      </a:r>
                      <a:endParaRPr lang="ru-RU" sz="1600">
                        <a:latin typeface="Calibri" pitchFamily="34" charset="0"/>
                        <a:ea typeface="Calibri"/>
                        <a:cs typeface="Times New Roman"/>
                      </a:endParaRPr>
                    </a:p>
                  </a:txBody>
                  <a:tcPr marL="68580" marR="68580" marT="0" marB="0"/>
                </a:tc>
                <a:tc>
                  <a:txBody>
                    <a:bodyPr/>
                    <a:lstStyle/>
                    <a:p>
                      <a:pPr algn="l">
                        <a:spcAft>
                          <a:spcPts val="0"/>
                        </a:spcAft>
                      </a:pPr>
                      <a:r>
                        <a:rPr lang="ru-RU" sz="1800" dirty="0">
                          <a:latin typeface="Calibri" pitchFamily="34" charset="0"/>
                        </a:rPr>
                        <a:t>К аргументу/ контраргументу:- Согласны с этой гипотезой? Почему?</a:t>
                      </a:r>
                      <a:endParaRPr lang="ru-RU" sz="1600" dirty="0">
                        <a:latin typeface="Calibri" pitchFamily="34" charset="0"/>
                        <a:ea typeface="Calibri"/>
                        <a:cs typeface="Times New Roman"/>
                      </a:endParaRPr>
                    </a:p>
                  </a:txBody>
                  <a:tcPr marL="68580" marR="68580" marT="0" marB="0"/>
                </a:tc>
                <a:tc>
                  <a:txBody>
                    <a:bodyPr/>
                    <a:lstStyle/>
                    <a:p>
                      <a:pPr algn="l">
                        <a:spcAft>
                          <a:spcPts val="0"/>
                        </a:spcAft>
                      </a:pPr>
                      <a:r>
                        <a:rPr lang="ru-RU" sz="1800" dirty="0">
                          <a:latin typeface="Calibri" pitchFamily="34" charset="0"/>
                        </a:rPr>
                        <a:t>К плану проверки:- Как можно проверить эту гипотезу?</a:t>
                      </a:r>
                      <a:endParaRPr lang="ru-RU" sz="1600" dirty="0">
                        <a:latin typeface="Calibri" pitchFamily="34" charset="0"/>
                        <a:ea typeface="Calibri"/>
                        <a:cs typeface="Times New Roman"/>
                      </a:endParaRPr>
                    </a:p>
                  </a:txBody>
                  <a:tcPr marL="68580" marR="68580" marT="0" marB="0"/>
                </a:tc>
              </a:tr>
              <a:tr h="1008112">
                <a:tc>
                  <a:txBody>
                    <a:bodyPr/>
                    <a:lstStyle/>
                    <a:p>
                      <a:pPr algn="l">
                        <a:spcAft>
                          <a:spcPts val="0"/>
                        </a:spcAft>
                      </a:pPr>
                      <a:r>
                        <a:rPr lang="ru-RU" sz="1800">
                          <a:latin typeface="Calibri" pitchFamily="34" charset="0"/>
                        </a:rPr>
                        <a:t>Подсказка</a:t>
                      </a:r>
                      <a:endParaRPr lang="ru-RU" sz="1600">
                        <a:latin typeface="Calibri" pitchFamily="34" charset="0"/>
                        <a:ea typeface="Calibri"/>
                        <a:cs typeface="Times New Roman"/>
                      </a:endParaRPr>
                    </a:p>
                  </a:txBody>
                  <a:tcPr marL="68580" marR="68580" marT="0" marB="0"/>
                </a:tc>
                <a:tc>
                  <a:txBody>
                    <a:bodyPr/>
                    <a:lstStyle/>
                    <a:p>
                      <a:pPr algn="l">
                        <a:spcAft>
                          <a:spcPts val="0"/>
                        </a:spcAft>
                      </a:pPr>
                      <a:r>
                        <a:rPr lang="ru-RU" sz="1800">
                          <a:latin typeface="Calibri" pitchFamily="34" charset="0"/>
                        </a:rPr>
                        <a:t>К решающей гипотезе</a:t>
                      </a:r>
                      <a:endParaRPr lang="ru-RU" sz="1600">
                        <a:latin typeface="Calibri" pitchFamily="34" charset="0"/>
                        <a:ea typeface="Calibri"/>
                        <a:cs typeface="Times New Roman"/>
                      </a:endParaRPr>
                    </a:p>
                  </a:txBody>
                  <a:tcPr marL="68580" marR="68580" marT="0" marB="0"/>
                </a:tc>
                <a:tc>
                  <a:txBody>
                    <a:bodyPr/>
                    <a:lstStyle/>
                    <a:p>
                      <a:pPr algn="l">
                        <a:spcAft>
                          <a:spcPts val="0"/>
                        </a:spcAft>
                      </a:pPr>
                      <a:r>
                        <a:rPr lang="ru-RU" sz="1800">
                          <a:latin typeface="Calibri" pitchFamily="34" charset="0"/>
                        </a:rPr>
                        <a:t>К аргументу/ контраргументу</a:t>
                      </a:r>
                      <a:endParaRPr lang="ru-RU" sz="1600">
                        <a:latin typeface="Calibri" pitchFamily="34" charset="0"/>
                        <a:ea typeface="Calibri"/>
                        <a:cs typeface="Times New Roman"/>
                      </a:endParaRPr>
                    </a:p>
                  </a:txBody>
                  <a:tcPr marL="68580" marR="68580" marT="0" marB="0"/>
                </a:tc>
                <a:tc>
                  <a:txBody>
                    <a:bodyPr/>
                    <a:lstStyle/>
                    <a:p>
                      <a:pPr algn="l">
                        <a:spcAft>
                          <a:spcPts val="0"/>
                        </a:spcAft>
                      </a:pPr>
                      <a:r>
                        <a:rPr lang="ru-RU" sz="1800" dirty="0">
                          <a:latin typeface="Calibri" pitchFamily="34" charset="0"/>
                        </a:rPr>
                        <a:t>К плану проверки</a:t>
                      </a:r>
                      <a:endParaRPr lang="ru-RU" sz="1600" dirty="0">
                        <a:latin typeface="Calibri" pitchFamily="34" charset="0"/>
                        <a:ea typeface="Calibri"/>
                        <a:cs typeface="Times New Roman"/>
                      </a:endParaRPr>
                    </a:p>
                  </a:txBody>
                  <a:tcPr marL="68580" marR="68580" marT="0" marB="0"/>
                </a:tc>
              </a:tr>
              <a:tr h="1322299">
                <a:tc>
                  <a:txBody>
                    <a:bodyPr/>
                    <a:lstStyle/>
                    <a:p>
                      <a:pPr algn="l">
                        <a:spcAft>
                          <a:spcPts val="0"/>
                        </a:spcAft>
                      </a:pPr>
                      <a:r>
                        <a:rPr lang="ru-RU" sz="1800">
                          <a:latin typeface="Calibri" pitchFamily="34" charset="0"/>
                        </a:rPr>
                        <a:t>Сообщение</a:t>
                      </a:r>
                      <a:endParaRPr lang="ru-RU" sz="1600">
                        <a:latin typeface="Calibri" pitchFamily="34" charset="0"/>
                        <a:ea typeface="Calibri"/>
                        <a:cs typeface="Times New Roman"/>
                      </a:endParaRPr>
                    </a:p>
                  </a:txBody>
                  <a:tcPr marL="68580" marR="68580" marT="0" marB="0"/>
                </a:tc>
                <a:tc>
                  <a:txBody>
                    <a:bodyPr/>
                    <a:lstStyle/>
                    <a:p>
                      <a:pPr algn="l">
                        <a:spcAft>
                          <a:spcPts val="0"/>
                        </a:spcAft>
                      </a:pPr>
                      <a:r>
                        <a:rPr lang="ru-RU" sz="1800" dirty="0">
                          <a:latin typeface="Calibri" pitchFamily="34" charset="0"/>
                        </a:rPr>
                        <a:t>Решающей гипотезы</a:t>
                      </a:r>
                      <a:endParaRPr lang="ru-RU" sz="1600" dirty="0">
                        <a:latin typeface="Calibri" pitchFamily="34" charset="0"/>
                        <a:ea typeface="Calibri"/>
                        <a:cs typeface="Times New Roman"/>
                      </a:endParaRPr>
                    </a:p>
                  </a:txBody>
                  <a:tcPr marL="68580" marR="68580" marT="0" marB="0"/>
                </a:tc>
                <a:tc>
                  <a:txBody>
                    <a:bodyPr/>
                    <a:lstStyle/>
                    <a:p>
                      <a:pPr algn="l">
                        <a:spcAft>
                          <a:spcPts val="0"/>
                        </a:spcAft>
                      </a:pPr>
                      <a:r>
                        <a:rPr lang="ru-RU" sz="1600">
                          <a:latin typeface="Calibri" pitchFamily="34" charset="0"/>
                        </a:rPr>
                        <a:t>аргумента/ контраргумента</a:t>
                      </a:r>
                      <a:endParaRPr lang="ru-RU" sz="1600">
                        <a:latin typeface="Calibri" pitchFamily="34" charset="0"/>
                        <a:ea typeface="Calibri"/>
                        <a:cs typeface="Times New Roman"/>
                      </a:endParaRPr>
                    </a:p>
                  </a:txBody>
                  <a:tcPr marL="68580" marR="68580" marT="0" marB="0"/>
                </a:tc>
                <a:tc>
                  <a:txBody>
                    <a:bodyPr/>
                    <a:lstStyle/>
                    <a:p>
                      <a:pPr algn="l">
                        <a:spcAft>
                          <a:spcPts val="0"/>
                        </a:spcAft>
                      </a:pPr>
                      <a:r>
                        <a:rPr lang="ru-RU" sz="1800" dirty="0">
                          <a:latin typeface="Calibri" pitchFamily="34" charset="0"/>
                        </a:rPr>
                        <a:t>Плана проверки</a:t>
                      </a:r>
                      <a:endParaRPr lang="ru-RU" sz="1600" dirty="0">
                        <a:latin typeface="Calibri" pitchFamily="34" charset="0"/>
                        <a:ea typeface="Calibri"/>
                        <a:cs typeface="Times New Roman"/>
                      </a:endParaRPr>
                    </a:p>
                  </a:txBody>
                  <a:tcPr marL="68580" marR="68580" marT="0" marB="0"/>
                </a:tc>
              </a:tr>
            </a:tbl>
          </a:graphicData>
        </a:graphic>
      </p:graphicFrame>
      <p:sp>
        <p:nvSpPr>
          <p:cNvPr id="5" name="Прямоугольник 4"/>
          <p:cNvSpPr/>
          <p:nvPr/>
        </p:nvSpPr>
        <p:spPr>
          <a:xfrm>
            <a:off x="467544" y="332656"/>
            <a:ext cx="8208912" cy="954107"/>
          </a:xfrm>
          <a:prstGeom prst="rect">
            <a:avLst/>
          </a:prstGeom>
        </p:spPr>
        <p:txBody>
          <a:bodyPr wrap="square">
            <a:spAutoFit/>
          </a:bodyPr>
          <a:lstStyle/>
          <a:p>
            <a:pPr algn="ctr"/>
            <a:r>
              <a:rPr lang="ru-RU" sz="2800" b="1" dirty="0" smtClean="0">
                <a:latin typeface="Calibri" pitchFamily="34" charset="0"/>
              </a:rPr>
              <a:t>Побуждающий к выдвижению и </a:t>
            </a:r>
            <a:br>
              <a:rPr lang="ru-RU" sz="2800" b="1" dirty="0" smtClean="0">
                <a:latin typeface="Calibri" pitchFamily="34" charset="0"/>
              </a:rPr>
            </a:br>
            <a:r>
              <a:rPr lang="ru-RU" sz="2800" b="1" dirty="0" smtClean="0">
                <a:latin typeface="Calibri" pitchFamily="34" charset="0"/>
              </a:rPr>
              <a:t>проверке гипотез диалог</a:t>
            </a:r>
            <a:endParaRPr lang="ru-RU" sz="2800" dirty="0">
              <a:latin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864096"/>
          </a:xfrm>
        </p:spPr>
        <p:txBody>
          <a:bodyPr>
            <a:normAutofit fontScale="90000"/>
          </a:bodyPr>
          <a:lstStyle/>
          <a:p>
            <a:pPr algn="ctr"/>
            <a:r>
              <a:rPr lang="ru-RU" sz="3100" b="1" dirty="0" smtClean="0"/>
              <a:t/>
            </a:r>
            <a:br>
              <a:rPr lang="ru-RU" sz="3100" b="1" dirty="0" smtClean="0"/>
            </a:br>
            <a:r>
              <a:rPr lang="ru-RU" sz="3100" b="1" dirty="0" smtClean="0"/>
              <a:t/>
            </a:r>
            <a:br>
              <a:rPr lang="ru-RU" sz="3100" b="1" dirty="0" smtClean="0"/>
            </a:br>
            <a:r>
              <a:rPr lang="ru-RU" sz="3100" b="1" dirty="0" smtClean="0"/>
              <a:t/>
            </a:r>
            <a:br>
              <a:rPr lang="ru-RU" sz="3100" b="1" dirty="0" smtClean="0"/>
            </a:br>
            <a:r>
              <a:rPr lang="ru-RU" sz="3100" b="1" dirty="0" smtClean="0"/>
              <a:t/>
            </a:r>
            <a:br>
              <a:rPr lang="ru-RU" sz="3100" b="1" dirty="0" smtClean="0"/>
            </a:br>
            <a:r>
              <a:rPr lang="ru-RU" sz="3100" b="1" dirty="0" smtClean="0"/>
              <a:t/>
            </a:r>
            <a:br>
              <a:rPr lang="ru-RU" sz="3100" b="1" dirty="0" smtClean="0"/>
            </a:br>
            <a:r>
              <a:rPr lang="ru-RU" sz="3100" b="1" dirty="0" smtClean="0">
                <a:solidFill>
                  <a:schemeClr val="tx1"/>
                </a:solidFill>
                <a:latin typeface="Calibri" pitchFamily="34" charset="0"/>
              </a:rPr>
              <a:t/>
            </a:r>
            <a:br>
              <a:rPr lang="ru-RU" sz="3100" b="1" dirty="0" smtClean="0">
                <a:solidFill>
                  <a:schemeClr val="tx1"/>
                </a:solidFill>
                <a:latin typeface="Calibri" pitchFamily="34" charset="0"/>
              </a:rPr>
            </a:br>
            <a:r>
              <a:rPr lang="ru-RU" sz="3100" b="1" dirty="0" smtClean="0"/>
              <a:t/>
            </a:r>
            <a:br>
              <a:rPr lang="ru-RU" sz="3100" b="1" dirty="0" smtClean="0"/>
            </a:br>
            <a:r>
              <a:rPr lang="ru-RU" sz="3100" b="1" dirty="0" smtClean="0">
                <a:solidFill>
                  <a:schemeClr val="tx1"/>
                </a:solidFill>
                <a:latin typeface="Calibri" pitchFamily="34" charset="0"/>
              </a:rPr>
              <a:t>Приемы создания проблемной ситуации и формы обучения</a:t>
            </a:r>
            <a:endParaRPr lang="ru-RU" sz="3100" b="1" dirty="0">
              <a:solidFill>
                <a:schemeClr val="tx1"/>
              </a:solidFill>
              <a:latin typeface="Calibri" pitchFamily="34" charset="0"/>
            </a:endParaRPr>
          </a:p>
        </p:txBody>
      </p:sp>
      <p:graphicFrame>
        <p:nvGraphicFramePr>
          <p:cNvPr id="5" name="Содержимое 4"/>
          <p:cNvGraphicFramePr>
            <a:graphicFrameLocks noGrp="1"/>
          </p:cNvGraphicFramePr>
          <p:nvPr>
            <p:ph sz="quarter" idx="1"/>
          </p:nvPr>
        </p:nvGraphicFramePr>
        <p:xfrm>
          <a:off x="457200" y="1124744"/>
          <a:ext cx="8229600" cy="5357307"/>
        </p:xfrm>
        <a:graphic>
          <a:graphicData uri="http://schemas.openxmlformats.org/drawingml/2006/table">
            <a:tbl>
              <a:tblPr firstRow="1" bandRow="1">
                <a:tableStyleId>{8A107856-5554-42FB-B03E-39F5DBC370BA}</a:tableStyleId>
              </a:tblPr>
              <a:tblGrid>
                <a:gridCol w="2743200"/>
                <a:gridCol w="2743200"/>
                <a:gridCol w="2743200"/>
              </a:tblGrid>
              <a:tr h="504056">
                <a:tc>
                  <a:txBody>
                    <a:bodyPr/>
                    <a:lstStyle/>
                    <a:p>
                      <a:pPr algn="ctr">
                        <a:spcAft>
                          <a:spcPts val="0"/>
                        </a:spcAft>
                      </a:pPr>
                      <a:r>
                        <a:rPr lang="ru-RU" sz="2000" dirty="0">
                          <a:latin typeface="Calibri" pitchFamily="34" charset="0"/>
                        </a:rPr>
                        <a:t>Прием</a:t>
                      </a:r>
                      <a:endParaRPr lang="ru-RU" sz="1800" dirty="0">
                        <a:latin typeface="Calibri" pitchFamily="34" charset="0"/>
                        <a:ea typeface="Calibri"/>
                        <a:cs typeface="Times New Roman"/>
                      </a:endParaRPr>
                    </a:p>
                  </a:txBody>
                  <a:tcPr marL="68580" marR="68580" marT="0" marB="0"/>
                </a:tc>
                <a:tc gridSpan="2">
                  <a:txBody>
                    <a:bodyPr/>
                    <a:lstStyle/>
                    <a:p>
                      <a:pPr algn="ctr">
                        <a:spcAft>
                          <a:spcPts val="0"/>
                        </a:spcAft>
                      </a:pPr>
                      <a:r>
                        <a:rPr lang="ru-RU" sz="2000" dirty="0">
                          <a:latin typeface="Calibri" pitchFamily="34" charset="0"/>
                        </a:rPr>
                        <a:t>Форма обучения</a:t>
                      </a:r>
                      <a:endParaRPr lang="ru-RU" sz="1800" dirty="0">
                        <a:latin typeface="Calibri" pitchFamily="34" charset="0"/>
                      </a:endParaRPr>
                    </a:p>
                    <a:p>
                      <a:pPr algn="ctr">
                        <a:spcAft>
                          <a:spcPts val="0"/>
                        </a:spcAft>
                      </a:pPr>
                      <a:endParaRPr lang="ru-RU" sz="1800" dirty="0">
                        <a:latin typeface="Calibri" pitchFamily="34" charset="0"/>
                        <a:ea typeface="Calibri"/>
                        <a:cs typeface="Times New Roman"/>
                      </a:endParaRPr>
                    </a:p>
                  </a:txBody>
                  <a:tcPr marL="68580" marR="68580" marT="0" marB="0"/>
                </a:tc>
                <a:tc hMerge="1">
                  <a:txBody>
                    <a:bodyPr/>
                    <a:lstStyle/>
                    <a:p>
                      <a:pPr algn="ctr">
                        <a:spcAft>
                          <a:spcPts val="0"/>
                        </a:spcAft>
                      </a:pPr>
                      <a:endParaRPr lang="ru-RU" sz="1100" dirty="0">
                        <a:latin typeface="Calibri"/>
                        <a:ea typeface="Calibri"/>
                        <a:cs typeface="Times New Roman"/>
                      </a:endParaRPr>
                    </a:p>
                  </a:txBody>
                  <a:tcPr marL="68580" marR="68580" marT="0" marB="0"/>
                </a:tc>
              </a:tr>
              <a:tr h="637689">
                <a:tc>
                  <a:txBody>
                    <a:bodyPr/>
                    <a:lstStyle/>
                    <a:p>
                      <a:r>
                        <a:rPr lang="ru-RU" sz="1600" kern="1200" dirty="0" smtClean="0">
                          <a:latin typeface="Calibri" pitchFamily="34" charset="0"/>
                        </a:rPr>
                        <a:t>Предъявление классу противоречивых фактов, теорий, мнений</a:t>
                      </a:r>
                      <a:endParaRPr lang="ru-RU" sz="1600" dirty="0">
                        <a:solidFill>
                          <a:schemeClr val="tx1"/>
                        </a:solidFill>
                        <a:latin typeface="Calibri" pitchFamily="34" charset="0"/>
                      </a:endParaRPr>
                    </a:p>
                  </a:txBody>
                  <a:tcPr/>
                </a:tc>
                <a:tc gridSpan="2">
                  <a:txBody>
                    <a:bodyPr/>
                    <a:lstStyle/>
                    <a:p>
                      <a:r>
                        <a:rPr lang="ru-RU" sz="1600" kern="1200" dirty="0" smtClean="0">
                          <a:latin typeface="Calibri" pitchFamily="34" charset="0"/>
                        </a:rPr>
                        <a:t>Фронтальная, групповая, индивидуальная (заранее подготовленные ученики)</a:t>
                      </a:r>
                      <a:endParaRPr lang="ru-RU" sz="1600" dirty="0">
                        <a:solidFill>
                          <a:schemeClr val="tx1"/>
                        </a:solidFill>
                        <a:latin typeface="Calibri" pitchFamily="34" charset="0"/>
                      </a:endParaRPr>
                    </a:p>
                  </a:txBody>
                  <a:tcPr/>
                </a:tc>
                <a:tc hMerge="1">
                  <a:txBody>
                    <a:bodyPr/>
                    <a:lstStyle/>
                    <a:p>
                      <a:endParaRPr lang="ru-RU" dirty="0"/>
                    </a:p>
                  </a:txBody>
                  <a:tcPr/>
                </a:tc>
              </a:tr>
              <a:tr h="637689">
                <a:tc>
                  <a:txBody>
                    <a:bodyPr/>
                    <a:lstStyle/>
                    <a:p>
                      <a:r>
                        <a:rPr lang="ru-RU" sz="1600" kern="1200" dirty="0" smtClean="0">
                          <a:latin typeface="Calibri" pitchFamily="34" charset="0"/>
                        </a:rPr>
                        <a:t>Столкновение мнений учеников класса</a:t>
                      </a:r>
                      <a:endParaRPr lang="ru-RU" sz="1600" dirty="0">
                        <a:solidFill>
                          <a:schemeClr val="tx1"/>
                        </a:solidFill>
                        <a:latin typeface="Calibri" pitchFamily="34" charset="0"/>
                      </a:endParaRPr>
                    </a:p>
                  </a:txBody>
                  <a:tcPr/>
                </a:tc>
                <a:tc>
                  <a:txBody>
                    <a:bodyPr/>
                    <a:lstStyle/>
                    <a:p>
                      <a:pPr>
                        <a:spcAft>
                          <a:spcPts val="0"/>
                        </a:spcAft>
                      </a:pPr>
                      <a:r>
                        <a:rPr lang="ru-RU" sz="1600" dirty="0">
                          <a:latin typeface="Calibri" pitchFamily="34" charset="0"/>
                        </a:rPr>
                        <a:t>Вопрос</a:t>
                      </a:r>
                      <a:endParaRPr lang="ru-RU" sz="1600" dirty="0">
                        <a:solidFill>
                          <a:schemeClr val="tx1"/>
                        </a:solidFill>
                        <a:latin typeface="Calibri" pitchFamily="34" charset="0"/>
                        <a:ea typeface="Calibri"/>
                        <a:cs typeface="Times New Roman"/>
                      </a:endParaRPr>
                    </a:p>
                  </a:txBody>
                  <a:tcPr marL="68580" marR="68580" marT="0" marB="0"/>
                </a:tc>
                <a:tc>
                  <a:txBody>
                    <a:bodyPr/>
                    <a:lstStyle/>
                    <a:p>
                      <a:pPr>
                        <a:spcAft>
                          <a:spcPts val="0"/>
                        </a:spcAft>
                      </a:pPr>
                      <a:r>
                        <a:rPr lang="ru-RU" sz="1600" dirty="0">
                          <a:latin typeface="Calibri" pitchFamily="34" charset="0"/>
                        </a:rPr>
                        <a:t>фронтальная</a:t>
                      </a:r>
                      <a:endParaRPr lang="ru-RU" sz="1600" dirty="0">
                        <a:solidFill>
                          <a:schemeClr val="tx1"/>
                        </a:solidFill>
                        <a:latin typeface="Calibri" pitchFamily="34" charset="0"/>
                        <a:ea typeface="Calibri"/>
                        <a:cs typeface="Times New Roman"/>
                      </a:endParaRPr>
                    </a:p>
                  </a:txBody>
                  <a:tcPr marL="68580" marR="68580" marT="0" marB="0"/>
                </a:tc>
              </a:tr>
              <a:tr h="637689">
                <a:tc>
                  <a:txBody>
                    <a:bodyPr/>
                    <a:lstStyle/>
                    <a:p>
                      <a:endParaRPr lang="ru-RU" sz="1600" dirty="0">
                        <a:solidFill>
                          <a:schemeClr val="tx1"/>
                        </a:solidFill>
                        <a:latin typeface="Calibri" pitchFamily="34" charset="0"/>
                      </a:endParaRPr>
                    </a:p>
                  </a:txBody>
                  <a:tcPr/>
                </a:tc>
                <a:tc>
                  <a:txBody>
                    <a:bodyPr/>
                    <a:lstStyle/>
                    <a:p>
                      <a:pPr>
                        <a:spcAft>
                          <a:spcPts val="0"/>
                        </a:spcAft>
                      </a:pPr>
                      <a:r>
                        <a:rPr lang="ru-RU" sz="1600" dirty="0">
                          <a:latin typeface="Calibri" pitchFamily="34" charset="0"/>
                        </a:rPr>
                        <a:t>Практическое задание</a:t>
                      </a:r>
                      <a:endParaRPr lang="ru-RU" sz="1600" dirty="0">
                        <a:solidFill>
                          <a:schemeClr val="tx1"/>
                        </a:solidFill>
                        <a:latin typeface="Calibri" pitchFamily="34" charset="0"/>
                        <a:ea typeface="Calibri"/>
                        <a:cs typeface="Times New Roman"/>
                      </a:endParaRPr>
                    </a:p>
                  </a:txBody>
                  <a:tcPr marL="68580" marR="68580" marT="0" marB="0"/>
                </a:tc>
                <a:tc>
                  <a:txBody>
                    <a:bodyPr/>
                    <a:lstStyle/>
                    <a:p>
                      <a:pPr>
                        <a:spcAft>
                          <a:spcPts val="0"/>
                        </a:spcAft>
                      </a:pPr>
                      <a:r>
                        <a:rPr lang="ru-RU" sz="1600" dirty="0">
                          <a:latin typeface="Calibri" pitchFamily="34" charset="0"/>
                        </a:rPr>
                        <a:t>Фронтальная, парная (у доски), парная (за партой), групповая, индивидуальная ( у доски)</a:t>
                      </a:r>
                      <a:endParaRPr lang="ru-RU" sz="1600" dirty="0">
                        <a:solidFill>
                          <a:schemeClr val="tx1"/>
                        </a:solidFill>
                        <a:latin typeface="Calibri" pitchFamily="34" charset="0"/>
                        <a:ea typeface="Calibri"/>
                        <a:cs typeface="Times New Roman"/>
                      </a:endParaRPr>
                    </a:p>
                  </a:txBody>
                  <a:tcPr marL="68580" marR="68580" marT="0" marB="0"/>
                </a:tc>
              </a:tr>
              <a:tr h="6376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kern="1200" dirty="0" smtClean="0">
                          <a:latin typeface="Calibri" pitchFamily="34" charset="0"/>
                        </a:rPr>
                        <a:t>Противоречие между житейскими представлениями учеников и научным фактом.</a:t>
                      </a:r>
                      <a:endParaRPr lang="ru-RU" sz="1600" dirty="0" smtClean="0">
                        <a:solidFill>
                          <a:schemeClr val="tx1"/>
                        </a:solidFill>
                        <a:latin typeface="Calibri" pitchFamily="34" charset="0"/>
                      </a:endParaRPr>
                    </a:p>
                  </a:txBody>
                  <a:tcPr/>
                </a:tc>
                <a:tc>
                  <a:txBody>
                    <a:bodyPr/>
                    <a:lstStyle/>
                    <a:p>
                      <a:pPr>
                        <a:spcAft>
                          <a:spcPts val="0"/>
                        </a:spcAft>
                      </a:pPr>
                      <a:r>
                        <a:rPr lang="ru-RU" sz="1600" dirty="0">
                          <a:latin typeface="Calibri" pitchFamily="34" charset="0"/>
                        </a:rPr>
                        <a:t>Вопрос</a:t>
                      </a:r>
                      <a:endParaRPr lang="ru-RU" sz="1600" dirty="0">
                        <a:solidFill>
                          <a:schemeClr val="tx1"/>
                        </a:solidFill>
                        <a:latin typeface="Calibri" pitchFamily="34" charset="0"/>
                        <a:ea typeface="Calibri"/>
                        <a:cs typeface="Times New Roman"/>
                      </a:endParaRPr>
                    </a:p>
                  </a:txBody>
                  <a:tcPr marL="68580" marR="68580" marT="0" marB="0"/>
                </a:tc>
                <a:tc>
                  <a:txBody>
                    <a:bodyPr/>
                    <a:lstStyle/>
                    <a:p>
                      <a:pPr>
                        <a:spcAft>
                          <a:spcPts val="0"/>
                        </a:spcAft>
                      </a:pPr>
                      <a:r>
                        <a:rPr lang="ru-RU" sz="1600" dirty="0">
                          <a:latin typeface="Calibri" pitchFamily="34" charset="0"/>
                        </a:rPr>
                        <a:t>фронтальная</a:t>
                      </a:r>
                      <a:endParaRPr lang="ru-RU" sz="1600" dirty="0">
                        <a:solidFill>
                          <a:schemeClr val="tx1"/>
                        </a:solidFill>
                        <a:latin typeface="Calibri" pitchFamily="34" charset="0"/>
                        <a:ea typeface="Calibri"/>
                        <a:cs typeface="Times New Roman"/>
                      </a:endParaRPr>
                    </a:p>
                  </a:txBody>
                  <a:tcPr marL="68580" marR="68580" marT="0" marB="0"/>
                </a:tc>
              </a:tr>
              <a:tr h="637689">
                <a:tc>
                  <a:txBody>
                    <a:bodyPr/>
                    <a:lstStyle/>
                    <a:p>
                      <a:endParaRPr lang="ru-RU" sz="1600">
                        <a:solidFill>
                          <a:schemeClr val="tx1"/>
                        </a:solidFill>
                        <a:latin typeface="Calibri" pitchFamily="34" charset="0"/>
                      </a:endParaRPr>
                    </a:p>
                  </a:txBody>
                  <a:tcPr/>
                </a:tc>
                <a:tc>
                  <a:txBody>
                    <a:bodyPr/>
                    <a:lstStyle/>
                    <a:p>
                      <a:pPr>
                        <a:spcAft>
                          <a:spcPts val="0"/>
                        </a:spcAft>
                      </a:pPr>
                      <a:r>
                        <a:rPr lang="ru-RU" sz="1600" dirty="0">
                          <a:latin typeface="Calibri" pitchFamily="34" charset="0"/>
                        </a:rPr>
                        <a:t>Практическое задание</a:t>
                      </a:r>
                      <a:endParaRPr lang="ru-RU" sz="1600" dirty="0">
                        <a:solidFill>
                          <a:schemeClr val="tx1"/>
                        </a:solidFill>
                        <a:latin typeface="Calibri" pitchFamily="34" charset="0"/>
                        <a:ea typeface="Calibri"/>
                        <a:cs typeface="Times New Roman"/>
                      </a:endParaRPr>
                    </a:p>
                  </a:txBody>
                  <a:tcPr marL="68580" marR="68580" marT="0" marB="0"/>
                </a:tc>
                <a:tc>
                  <a:txBody>
                    <a:bodyPr/>
                    <a:lstStyle/>
                    <a:p>
                      <a:pPr>
                        <a:spcAft>
                          <a:spcPts val="0"/>
                        </a:spcAft>
                      </a:pPr>
                      <a:r>
                        <a:rPr lang="ru-RU" sz="1600" dirty="0">
                          <a:latin typeface="Calibri" pitchFamily="34" charset="0"/>
                        </a:rPr>
                        <a:t>Фронтальная, индивидуальная ( у доски)</a:t>
                      </a:r>
                      <a:endParaRPr lang="ru-RU" sz="1600" dirty="0">
                        <a:solidFill>
                          <a:schemeClr val="tx1"/>
                        </a:solidFill>
                        <a:latin typeface="Calibri" pitchFamily="34" charset="0"/>
                        <a:ea typeface="Calibri"/>
                        <a:cs typeface="Times New Roman"/>
                      </a:endParaRPr>
                    </a:p>
                  </a:txBody>
                  <a:tcPr marL="68580" marR="68580" marT="0" marB="0"/>
                </a:tc>
              </a:tr>
              <a:tr h="637689">
                <a:tc>
                  <a:txBody>
                    <a:bodyPr/>
                    <a:lstStyle/>
                    <a:p>
                      <a:r>
                        <a:rPr lang="ru-RU" sz="1600" kern="1200" dirty="0" smtClean="0">
                          <a:latin typeface="Calibri" pitchFamily="34" charset="0"/>
                        </a:rPr>
                        <a:t>Практическое задание, не сходное с предыдущими</a:t>
                      </a:r>
                      <a:endParaRPr lang="ru-RU" sz="1600" dirty="0">
                        <a:solidFill>
                          <a:schemeClr val="tx1"/>
                        </a:solidFill>
                        <a:latin typeface="Calibri" pitchFamily="34" charset="0"/>
                      </a:endParaRPr>
                    </a:p>
                  </a:txBody>
                  <a:tcPr/>
                </a:tc>
                <a:tc gridSpan="2">
                  <a:txBody>
                    <a:bodyPr/>
                    <a:lstStyle/>
                    <a:p>
                      <a:r>
                        <a:rPr lang="ru-RU" sz="1600" kern="1200" dirty="0" smtClean="0">
                          <a:latin typeface="Calibri" pitchFamily="34" charset="0"/>
                        </a:rPr>
                        <a:t>Только фронтальная</a:t>
                      </a:r>
                      <a:endParaRPr lang="ru-RU" sz="1600" dirty="0">
                        <a:solidFill>
                          <a:schemeClr val="tx1"/>
                        </a:solidFill>
                        <a:latin typeface="Calibri" pitchFamily="34" charset="0"/>
                      </a:endParaRPr>
                    </a:p>
                  </a:txBody>
                  <a:tcPr/>
                </a:tc>
                <a:tc hMerge="1">
                  <a:txBody>
                    <a:bodyPr/>
                    <a:lstStyle/>
                    <a:p>
                      <a:endParaRPr lang="ru-RU"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dirty="0">
                <a:solidFill>
                  <a:schemeClr val="tx1"/>
                </a:solidFill>
                <a:latin typeface="Calibri" pitchFamily="34" charset="0"/>
              </a:rPr>
              <a:t> </a:t>
            </a:r>
            <a:r>
              <a:rPr lang="ru-RU" sz="2800" b="1" dirty="0">
                <a:solidFill>
                  <a:schemeClr val="tx1"/>
                </a:solidFill>
                <a:latin typeface="Calibri" pitchFamily="34" charset="0"/>
              </a:rPr>
              <a:t>Методы постановки проблемы </a:t>
            </a:r>
            <a:r>
              <a:rPr lang="ru-RU" sz="2800" b="1" dirty="0" smtClean="0">
                <a:solidFill>
                  <a:schemeClr val="tx1"/>
                </a:solidFill>
                <a:latin typeface="Calibri" pitchFamily="34" charset="0"/>
              </a:rPr>
              <a:t/>
            </a:r>
            <a:br>
              <a:rPr lang="ru-RU" sz="2800" b="1" dirty="0" smtClean="0">
                <a:solidFill>
                  <a:schemeClr val="tx1"/>
                </a:solidFill>
                <a:latin typeface="Calibri" pitchFamily="34" charset="0"/>
              </a:rPr>
            </a:br>
            <a:r>
              <a:rPr lang="ru-RU" sz="2800" b="1" dirty="0" smtClean="0">
                <a:solidFill>
                  <a:schemeClr val="tx1"/>
                </a:solidFill>
                <a:latin typeface="Calibri" pitchFamily="34" charset="0"/>
              </a:rPr>
              <a:t>и</a:t>
            </a:r>
            <a:r>
              <a:rPr lang="ru-RU" sz="2800" b="1" dirty="0">
                <a:solidFill>
                  <a:schemeClr val="tx1"/>
                </a:solidFill>
                <a:latin typeface="Calibri" pitchFamily="34" charset="0"/>
              </a:rPr>
              <a:t> </a:t>
            </a:r>
            <a:r>
              <a:rPr lang="ru-RU" sz="2800" b="1" dirty="0" smtClean="0">
                <a:solidFill>
                  <a:schemeClr val="tx1"/>
                </a:solidFill>
                <a:latin typeface="Calibri" pitchFamily="34" charset="0"/>
              </a:rPr>
              <a:t>фиксация </a:t>
            </a:r>
            <a:r>
              <a:rPr lang="ru-RU" sz="2800" b="1" dirty="0">
                <a:solidFill>
                  <a:schemeClr val="tx1"/>
                </a:solidFill>
                <a:latin typeface="Calibri" pitchFamily="34" charset="0"/>
              </a:rPr>
              <a:t>темы </a:t>
            </a:r>
            <a:r>
              <a:rPr lang="ru-RU" sz="2800" b="1" dirty="0" smtClean="0">
                <a:solidFill>
                  <a:schemeClr val="tx1"/>
                </a:solidFill>
                <a:latin typeface="Calibri" pitchFamily="34" charset="0"/>
              </a:rPr>
              <a:t>урока</a:t>
            </a:r>
            <a:r>
              <a:rPr lang="ru-RU" sz="2800" dirty="0" smtClean="0">
                <a:solidFill>
                  <a:schemeClr val="tx1"/>
                </a:solidFill>
                <a:latin typeface="Calibri" pitchFamily="34" charset="0"/>
              </a:rPr>
              <a:t> </a:t>
            </a:r>
            <a:endParaRPr lang="ru-RU" sz="2800" dirty="0">
              <a:solidFill>
                <a:schemeClr val="tx1"/>
              </a:solidFill>
              <a:latin typeface="Calibri" pitchFamily="34" charset="0"/>
            </a:endParaRPr>
          </a:p>
        </p:txBody>
      </p:sp>
      <p:sp>
        <p:nvSpPr>
          <p:cNvPr id="3" name="Содержимое 2"/>
          <p:cNvSpPr>
            <a:spLocks noGrp="1"/>
          </p:cNvSpPr>
          <p:nvPr>
            <p:ph sz="quarter" idx="2"/>
          </p:nvPr>
        </p:nvSpPr>
        <p:spPr>
          <a:xfrm>
            <a:off x="457200" y="1772816"/>
            <a:ext cx="3754760" cy="4536504"/>
          </a:xfrm>
        </p:spPr>
        <p:style>
          <a:lnRef idx="2">
            <a:schemeClr val="accent3"/>
          </a:lnRef>
          <a:fillRef idx="1">
            <a:schemeClr val="lt1"/>
          </a:fillRef>
          <a:effectRef idx="0">
            <a:schemeClr val="accent3"/>
          </a:effectRef>
          <a:fontRef idx="minor">
            <a:schemeClr val="dk1"/>
          </a:fontRef>
        </p:style>
        <p:txBody>
          <a:bodyPr>
            <a:normAutofit fontScale="92500" lnSpcReduction="20000"/>
          </a:bodyPr>
          <a:lstStyle/>
          <a:p>
            <a:pPr>
              <a:lnSpc>
                <a:spcPct val="150000"/>
              </a:lnSpc>
              <a:buNone/>
            </a:pPr>
            <a:r>
              <a:rPr lang="ru-RU" sz="2600" dirty="0" smtClean="0"/>
              <a:t>   </a:t>
            </a:r>
            <a:r>
              <a:rPr lang="ru-RU" sz="2600" dirty="0" smtClean="0">
                <a:latin typeface="Calibri" pitchFamily="34" charset="0"/>
              </a:rPr>
              <a:t>При </a:t>
            </a:r>
            <a:r>
              <a:rPr lang="ru-RU" sz="2600" b="1" i="1" dirty="0">
                <a:latin typeface="Calibri" pitchFamily="34" charset="0"/>
              </a:rPr>
              <a:t>проблемно-диалогических</a:t>
            </a:r>
            <a:r>
              <a:rPr lang="ru-RU" sz="2600" b="1" dirty="0">
                <a:latin typeface="Calibri" pitchFamily="34" charset="0"/>
              </a:rPr>
              <a:t> </a:t>
            </a:r>
            <a:r>
              <a:rPr lang="ru-RU" sz="2600" dirty="0">
                <a:latin typeface="Calibri" pitchFamily="34" charset="0"/>
              </a:rPr>
              <a:t>методах обучения тему формулируют ученики либо при постановке проблемы, либо после поиска решения, а учитель фиксирует ее на доске. </a:t>
            </a:r>
          </a:p>
          <a:p>
            <a:pPr>
              <a:buNone/>
            </a:pPr>
            <a:endParaRPr lang="ru-RU" dirty="0">
              <a:latin typeface="Calibri" pitchFamily="34" charset="0"/>
            </a:endParaRPr>
          </a:p>
        </p:txBody>
      </p:sp>
      <p:sp>
        <p:nvSpPr>
          <p:cNvPr id="6" name="Содержимое 5"/>
          <p:cNvSpPr>
            <a:spLocks noGrp="1"/>
          </p:cNvSpPr>
          <p:nvPr>
            <p:ph sz="quarter" idx="4"/>
          </p:nvPr>
        </p:nvSpPr>
        <p:spPr>
          <a:xfrm>
            <a:off x="4932040" y="1772816"/>
            <a:ext cx="3657600" cy="4475584"/>
          </a:xfrm>
        </p:spPr>
        <p:style>
          <a:lnRef idx="2">
            <a:schemeClr val="accent3"/>
          </a:lnRef>
          <a:fillRef idx="1">
            <a:schemeClr val="lt1"/>
          </a:fillRef>
          <a:effectRef idx="0">
            <a:schemeClr val="accent3"/>
          </a:effectRef>
          <a:fontRef idx="minor">
            <a:schemeClr val="dk1"/>
          </a:fontRef>
        </p:style>
        <p:txBody>
          <a:bodyPr/>
          <a:lstStyle/>
          <a:p>
            <a:pPr>
              <a:lnSpc>
                <a:spcPct val="150000"/>
              </a:lnSpc>
              <a:buNone/>
            </a:pPr>
            <a:r>
              <a:rPr lang="ru-RU" dirty="0" smtClean="0">
                <a:latin typeface="Calibri" pitchFamily="34" charset="0"/>
              </a:rPr>
              <a:t>    </a:t>
            </a:r>
            <a:r>
              <a:rPr lang="ru-RU" dirty="0" smtClean="0">
                <a:latin typeface="Calibri" pitchFamily="34" charset="0"/>
              </a:rPr>
              <a:t>При </a:t>
            </a:r>
            <a:r>
              <a:rPr lang="ru-RU" b="1" i="1" dirty="0" smtClean="0">
                <a:latin typeface="Calibri" pitchFamily="34" charset="0"/>
              </a:rPr>
              <a:t>традиционном </a:t>
            </a:r>
            <a:r>
              <a:rPr lang="ru-RU" dirty="0" smtClean="0">
                <a:latin typeface="Calibri" pitchFamily="34" charset="0"/>
              </a:rPr>
              <a:t>обучении учитель лично сообщает тему, фиксируя ее на доске до начала урока или одновременно с озвучиванием.</a:t>
            </a:r>
            <a:endParaRPr lang="ru-RU" dirty="0">
              <a:latin typeface="Calibri"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800" b="1" dirty="0">
                <a:solidFill>
                  <a:schemeClr val="tx1"/>
                </a:solidFill>
                <a:latin typeface="Calibri" pitchFamily="34" charset="0"/>
              </a:rPr>
              <a:t>Методы поиска решения и фиксация опорного </a:t>
            </a:r>
            <a:r>
              <a:rPr lang="ru-RU" sz="2800" b="1" dirty="0" smtClean="0">
                <a:solidFill>
                  <a:schemeClr val="tx1"/>
                </a:solidFill>
                <a:latin typeface="Calibri" pitchFamily="34" charset="0"/>
              </a:rPr>
              <a:t>сигнала</a:t>
            </a:r>
            <a:r>
              <a:rPr lang="ru-RU" sz="2800" dirty="0" smtClean="0">
                <a:solidFill>
                  <a:schemeClr val="tx1"/>
                </a:solidFill>
                <a:latin typeface="Calibri" pitchFamily="34" charset="0"/>
              </a:rPr>
              <a:t> </a:t>
            </a:r>
            <a:endParaRPr lang="ru-RU" sz="2800" dirty="0">
              <a:solidFill>
                <a:schemeClr val="tx1"/>
              </a:solidFill>
              <a:latin typeface="Calibri" pitchFamily="34" charset="0"/>
            </a:endParaRPr>
          </a:p>
        </p:txBody>
      </p:sp>
      <p:sp>
        <p:nvSpPr>
          <p:cNvPr id="4" name="Содержимое 3"/>
          <p:cNvSpPr>
            <a:spLocks noGrp="1"/>
          </p:cNvSpPr>
          <p:nvPr>
            <p:ph sz="quarter" idx="2"/>
          </p:nvPr>
        </p:nvSpPr>
        <p:spPr>
          <a:xfrm>
            <a:off x="539552" y="1556792"/>
            <a:ext cx="4040188" cy="4392488"/>
          </a:xfrm>
        </p:spPr>
        <p:style>
          <a:lnRef idx="2">
            <a:schemeClr val="accent4"/>
          </a:lnRef>
          <a:fillRef idx="1">
            <a:schemeClr val="lt1"/>
          </a:fillRef>
          <a:effectRef idx="0">
            <a:schemeClr val="accent4"/>
          </a:effectRef>
          <a:fontRef idx="minor">
            <a:schemeClr val="dk1"/>
          </a:fontRef>
        </p:style>
        <p:txBody>
          <a:bodyPr>
            <a:normAutofit fontScale="92500" lnSpcReduction="20000"/>
          </a:bodyPr>
          <a:lstStyle/>
          <a:p>
            <a:pPr>
              <a:buNone/>
            </a:pPr>
            <a:r>
              <a:rPr lang="ru-RU" dirty="0" smtClean="0">
                <a:latin typeface="Calibri" pitchFamily="34" charset="0"/>
              </a:rPr>
              <a:t>     </a:t>
            </a:r>
            <a:r>
              <a:rPr lang="ru-RU" sz="2600" dirty="0" smtClean="0">
                <a:latin typeface="Calibri" pitchFamily="34" charset="0"/>
              </a:rPr>
              <a:t>При </a:t>
            </a:r>
            <a:r>
              <a:rPr lang="ru-RU" sz="2600" b="1" i="1" dirty="0">
                <a:latin typeface="Calibri" pitchFamily="34" charset="0"/>
              </a:rPr>
              <a:t>проблемно-диалогических</a:t>
            </a:r>
            <a:r>
              <a:rPr lang="ru-RU" sz="2600" dirty="0">
                <a:latin typeface="Calibri" pitchFamily="34" charset="0"/>
              </a:rPr>
              <a:t> методах опорный сигнал создается по ходу урока. Если он создается учителем при поиске решения, то служит средством, облегчающим ученикам «открытие» знания. Если он создается после поиска решения, то служит средством самостоятельного выражения знания учениками.</a:t>
            </a:r>
          </a:p>
        </p:txBody>
      </p:sp>
      <p:sp>
        <p:nvSpPr>
          <p:cNvPr id="6" name="Содержимое 5"/>
          <p:cNvSpPr>
            <a:spLocks noGrp="1"/>
          </p:cNvSpPr>
          <p:nvPr>
            <p:ph sz="quarter" idx="4"/>
          </p:nvPr>
        </p:nvSpPr>
        <p:spPr>
          <a:xfrm>
            <a:off x="4788024" y="1916832"/>
            <a:ext cx="4041775" cy="3744416"/>
          </a:xfrm>
        </p:spPr>
        <p:style>
          <a:lnRef idx="2">
            <a:schemeClr val="accent4"/>
          </a:lnRef>
          <a:fillRef idx="1">
            <a:schemeClr val="lt1"/>
          </a:fillRef>
          <a:effectRef idx="0">
            <a:schemeClr val="accent4"/>
          </a:effectRef>
          <a:fontRef idx="minor">
            <a:schemeClr val="dk1"/>
          </a:fontRef>
        </p:style>
        <p:txBody>
          <a:bodyPr/>
          <a:lstStyle/>
          <a:p>
            <a:pPr>
              <a:buNone/>
            </a:pPr>
            <a:r>
              <a:rPr lang="ru-RU" sz="2200" dirty="0" smtClean="0"/>
              <a:t>   </a:t>
            </a:r>
            <a:r>
              <a:rPr lang="ru-RU" sz="2200" dirty="0" smtClean="0"/>
              <a:t> </a:t>
            </a:r>
            <a:r>
              <a:rPr lang="ru-RU" dirty="0" smtClean="0">
                <a:latin typeface="Calibri" pitchFamily="34" charset="0"/>
              </a:rPr>
              <a:t>При </a:t>
            </a:r>
            <a:r>
              <a:rPr lang="ru-RU" b="1" i="1" dirty="0" smtClean="0">
                <a:latin typeface="Calibri" pitchFamily="34" charset="0"/>
              </a:rPr>
              <a:t>традиционном</a:t>
            </a:r>
            <a:r>
              <a:rPr lang="ru-RU" dirty="0" smtClean="0">
                <a:latin typeface="Calibri" pitchFamily="34" charset="0"/>
              </a:rPr>
              <a:t> обучении </a:t>
            </a:r>
            <a:r>
              <a:rPr lang="ru-RU" dirty="0">
                <a:latin typeface="Calibri" pitchFamily="34" charset="0"/>
              </a:rPr>
              <a:t>опорный сигнал предъявляется учителем в готовом виде (например, на плакате) и служит средством, облегчающим ученикам восприятие и запоминание готового знания.</a:t>
            </a:r>
          </a:p>
          <a:p>
            <a:pPr>
              <a:buNone/>
            </a:pP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Заголовок 3"/>
          <p:cNvSpPr>
            <a:spLocks noGrp="1"/>
          </p:cNvSpPr>
          <p:nvPr>
            <p:ph sz="quarter" idx="2"/>
          </p:nvPr>
        </p:nvSpPr>
        <p:spPr>
          <a:xfrm>
            <a:off x="467544" y="476672"/>
            <a:ext cx="4040188" cy="2376264"/>
          </a:xfrm>
        </p:spPr>
        <p:style>
          <a:lnRef idx="2">
            <a:schemeClr val="accent1"/>
          </a:lnRef>
          <a:fillRef idx="1">
            <a:schemeClr val="lt1"/>
          </a:fillRef>
          <a:effectRef idx="0">
            <a:schemeClr val="accent1"/>
          </a:effectRef>
          <a:fontRef idx="minor">
            <a:schemeClr val="dk1"/>
          </a:fontRef>
        </p:style>
        <p:txBody>
          <a:bodyPr/>
          <a:lstStyle/>
          <a:p>
            <a:pPr>
              <a:buNone/>
            </a:pPr>
            <a:r>
              <a:rPr lang="ru-RU" sz="2800" b="1" dirty="0" smtClean="0"/>
              <a:t>   </a:t>
            </a:r>
            <a:r>
              <a:rPr lang="ru-RU" sz="2800" b="1" dirty="0" smtClean="0">
                <a:latin typeface="Calibri" pitchFamily="34" charset="0"/>
              </a:rPr>
              <a:t>Постановка </a:t>
            </a:r>
            <a:r>
              <a:rPr lang="ru-RU" sz="2800" b="1" dirty="0">
                <a:latin typeface="Calibri" pitchFamily="34" charset="0"/>
              </a:rPr>
              <a:t>проблемы</a:t>
            </a:r>
            <a:r>
              <a:rPr lang="ru-RU" sz="2800" dirty="0">
                <a:latin typeface="Calibri" pitchFamily="34" charset="0"/>
              </a:rPr>
              <a:t> – это этап формулирования темы урока или вопроса для исследования. </a:t>
            </a:r>
          </a:p>
          <a:p>
            <a:endParaRPr lang="ru-RU" dirty="0"/>
          </a:p>
        </p:txBody>
      </p:sp>
      <p:sp>
        <p:nvSpPr>
          <p:cNvPr id="6" name="Содержимое 5"/>
          <p:cNvSpPr>
            <a:spLocks noGrp="1"/>
          </p:cNvSpPr>
          <p:nvPr>
            <p:ph sz="quarter" idx="4"/>
          </p:nvPr>
        </p:nvSpPr>
        <p:spPr>
          <a:xfrm>
            <a:off x="4644008" y="3789040"/>
            <a:ext cx="4041775" cy="1728192"/>
          </a:xfrm>
        </p:spPr>
        <p:style>
          <a:lnRef idx="2">
            <a:schemeClr val="accent1"/>
          </a:lnRef>
          <a:fillRef idx="1">
            <a:schemeClr val="lt1"/>
          </a:fillRef>
          <a:effectRef idx="0">
            <a:schemeClr val="accent1"/>
          </a:effectRef>
          <a:fontRef idx="minor">
            <a:schemeClr val="dk1"/>
          </a:fontRef>
        </p:style>
        <p:txBody>
          <a:bodyPr/>
          <a:lstStyle/>
          <a:p>
            <a:pPr>
              <a:buNone/>
            </a:pPr>
            <a:r>
              <a:rPr lang="ru-RU" sz="2800" b="1" dirty="0" smtClean="0">
                <a:latin typeface="Calibri" pitchFamily="34" charset="0"/>
              </a:rPr>
              <a:t>   Поиск </a:t>
            </a:r>
            <a:r>
              <a:rPr lang="ru-RU" sz="2800" b="1" dirty="0" smtClean="0">
                <a:latin typeface="Calibri" pitchFamily="34" charset="0"/>
              </a:rPr>
              <a:t>решения</a:t>
            </a:r>
            <a:r>
              <a:rPr lang="ru-RU" sz="2800" dirty="0" smtClean="0">
                <a:latin typeface="Calibri" pitchFamily="34" charset="0"/>
              </a:rPr>
              <a:t> – этап формулирования нового знания.</a:t>
            </a:r>
          </a:p>
          <a:p>
            <a:endParaRPr lang="ru-RU" dirty="0"/>
          </a:p>
        </p:txBody>
      </p:sp>
      <p:pic>
        <p:nvPicPr>
          <p:cNvPr id="16386" name="Picture 2" descr="http://media.englishskills.com.s3.amazonaws.com/images/scripts-for-winning-jobs-englishskills.com.jpg"/>
          <p:cNvPicPr>
            <a:picLocks noChangeAspect="1" noChangeArrowheads="1"/>
          </p:cNvPicPr>
          <p:nvPr/>
        </p:nvPicPr>
        <p:blipFill>
          <a:blip r:embed="rId2" cstate="print"/>
          <a:srcRect/>
          <a:stretch>
            <a:fillRect/>
          </a:stretch>
        </p:blipFill>
        <p:spPr bwMode="auto">
          <a:xfrm>
            <a:off x="5157709" y="620688"/>
            <a:ext cx="3351849" cy="2088232"/>
          </a:xfrm>
          <a:prstGeom prst="rect">
            <a:avLst/>
          </a:prstGeom>
          <a:noFill/>
        </p:spPr>
      </p:pic>
      <p:pic>
        <p:nvPicPr>
          <p:cNvPr id="16388" name="Picture 4" descr="http://www.timashevsk.ru/files/images/%D0%9E%D0%B1%D1%89%D0%B5%D1%80%D0%BE%D1%81%D1%81%D0%B8%D0%B9%D1%81%D0%BA%D0%B8%D0%B9%20%D0%B4%D0%B5%D0%BD%D1%8C%20%D0%BF%D1%80%D0%B8%D0%B5%D0%BC%D0%B0%20%D0%B3%D1%80%D0%B0%D0%B6%D0%B4%D0%B0%D0%BD_09122013.jpg"/>
          <p:cNvPicPr>
            <a:picLocks noChangeAspect="1" noChangeArrowheads="1"/>
          </p:cNvPicPr>
          <p:nvPr/>
        </p:nvPicPr>
        <p:blipFill>
          <a:blip r:embed="rId3" cstate="print"/>
          <a:srcRect/>
          <a:stretch>
            <a:fillRect/>
          </a:stretch>
        </p:blipFill>
        <p:spPr bwMode="auto">
          <a:xfrm>
            <a:off x="611560" y="3717032"/>
            <a:ext cx="2965140" cy="260608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04664"/>
            <a:ext cx="8229600" cy="459432"/>
          </a:xfrm>
        </p:spPr>
        <p:txBody>
          <a:bodyPr>
            <a:normAutofit fontScale="90000"/>
          </a:bodyPr>
          <a:lstStyle/>
          <a:p>
            <a:pPr algn="ctr"/>
            <a:r>
              <a:rPr lang="ru-RU" sz="3100" b="1" dirty="0" smtClean="0"/>
              <a:t/>
            </a:r>
            <a:br>
              <a:rPr lang="ru-RU" sz="3100" b="1" dirty="0" smtClean="0"/>
            </a:br>
            <a:r>
              <a:rPr lang="ru-RU" sz="3100" b="1" dirty="0" smtClean="0"/>
              <a:t/>
            </a:r>
            <a:br>
              <a:rPr lang="ru-RU" sz="3100" b="1" dirty="0" smtClean="0"/>
            </a:br>
            <a:r>
              <a:rPr lang="ru-RU" sz="3100" b="1" dirty="0" smtClean="0"/>
              <a:t/>
            </a:r>
            <a:br>
              <a:rPr lang="ru-RU" sz="3100" b="1" dirty="0" smtClean="0"/>
            </a:br>
            <a:r>
              <a:rPr lang="ru-RU" sz="3100" b="1" dirty="0" smtClean="0"/>
              <a:t/>
            </a:r>
            <a:br>
              <a:rPr lang="ru-RU" sz="3100" b="1" dirty="0" smtClean="0"/>
            </a:br>
            <a:r>
              <a:rPr lang="ru-RU" sz="3100" b="1" dirty="0" smtClean="0"/>
              <a:t/>
            </a:r>
            <a:br>
              <a:rPr lang="ru-RU" sz="3100" b="1" dirty="0" smtClean="0"/>
            </a:br>
            <a:r>
              <a:rPr lang="ru-RU" sz="3100" b="1" dirty="0" smtClean="0"/>
              <a:t/>
            </a:r>
            <a:br>
              <a:rPr lang="ru-RU" sz="3100" b="1" dirty="0" smtClean="0"/>
            </a:br>
            <a:r>
              <a:rPr lang="ru-RU" sz="3100" dirty="0"/>
              <a:t/>
            </a:r>
            <a:br>
              <a:rPr lang="ru-RU" sz="3100" dirty="0"/>
            </a:br>
            <a:r>
              <a:rPr lang="ru-RU" sz="3100" b="1" dirty="0" smtClean="0">
                <a:solidFill>
                  <a:schemeClr val="tx1"/>
                </a:solidFill>
                <a:latin typeface="Calibri" pitchFamily="34" charset="0"/>
              </a:rPr>
              <a:t>Общие выводы</a:t>
            </a:r>
            <a:endParaRPr lang="ru-RU" b="1" dirty="0">
              <a:solidFill>
                <a:schemeClr val="tx1"/>
              </a:solidFill>
              <a:latin typeface="Calibri" pitchFamily="34" charset="0"/>
            </a:endParaRPr>
          </a:p>
        </p:txBody>
      </p:sp>
      <p:sp>
        <p:nvSpPr>
          <p:cNvPr id="3" name="Содержимое 2"/>
          <p:cNvSpPr>
            <a:spLocks noGrp="1"/>
          </p:cNvSpPr>
          <p:nvPr>
            <p:ph sz="quarter" idx="1"/>
          </p:nvPr>
        </p:nvSpPr>
        <p:spPr>
          <a:xfrm>
            <a:off x="323528" y="908720"/>
            <a:ext cx="8568952" cy="5616624"/>
          </a:xfrm>
        </p:spPr>
        <p:style>
          <a:lnRef idx="2">
            <a:schemeClr val="accent6"/>
          </a:lnRef>
          <a:fillRef idx="1">
            <a:schemeClr val="lt1"/>
          </a:fillRef>
          <a:effectRef idx="0">
            <a:schemeClr val="accent6"/>
          </a:effectRef>
          <a:fontRef idx="minor">
            <a:schemeClr val="dk1"/>
          </a:fontRef>
        </p:style>
        <p:txBody>
          <a:bodyPr>
            <a:normAutofit fontScale="77500" lnSpcReduction="20000"/>
          </a:bodyPr>
          <a:lstStyle/>
          <a:p>
            <a:pPr>
              <a:buNone/>
            </a:pPr>
            <a:r>
              <a:rPr lang="ru-RU" dirty="0" smtClean="0"/>
              <a:t> </a:t>
            </a:r>
          </a:p>
          <a:p>
            <a:pPr>
              <a:buNone/>
            </a:pPr>
            <a:r>
              <a:rPr lang="ru-RU" dirty="0" smtClean="0"/>
              <a:t> </a:t>
            </a:r>
            <a:r>
              <a:rPr lang="ru-RU" dirty="0" smtClean="0">
                <a:latin typeface="Calibri" pitchFamily="34" charset="0"/>
              </a:rPr>
              <a:t>1. Технология </a:t>
            </a:r>
            <a:r>
              <a:rPr lang="ru-RU" dirty="0">
                <a:latin typeface="Calibri" pitchFamily="34" charset="0"/>
              </a:rPr>
              <a:t>проблемно-диалогического обучения позволяет учащимся самостоятельно «открывать» знания. Она представляет собой детальное описание проблемно-диалогических методов обучения, а также их взаимосвязей с формами и средствами обучения. Методы составляют центральную часть технологии, поскольку определяют</a:t>
            </a:r>
          </a:p>
          <a:p>
            <a:pPr>
              <a:buNone/>
            </a:pPr>
            <a:r>
              <a:rPr lang="ru-RU" dirty="0" smtClean="0">
                <a:latin typeface="Calibri" pitchFamily="34" charset="0"/>
              </a:rPr>
              <a:t>       выбор </a:t>
            </a:r>
            <a:r>
              <a:rPr lang="ru-RU" dirty="0">
                <a:latin typeface="Calibri" pitchFamily="34" charset="0"/>
              </a:rPr>
              <a:t>форм и средств обучения.</a:t>
            </a:r>
          </a:p>
          <a:p>
            <a:pPr>
              <a:buNone/>
            </a:pPr>
            <a:r>
              <a:rPr lang="ru-RU" dirty="0">
                <a:latin typeface="Calibri" pitchFamily="34" charset="0"/>
              </a:rPr>
              <a:t>2. </a:t>
            </a:r>
            <a:r>
              <a:rPr lang="ru-RU" dirty="0" smtClean="0">
                <a:latin typeface="Calibri" pitchFamily="34" charset="0"/>
              </a:rPr>
              <a:t>  Методы </a:t>
            </a:r>
            <a:r>
              <a:rPr lang="ru-RU" dirty="0">
                <a:latin typeface="Calibri" pitchFamily="34" charset="0"/>
              </a:rPr>
              <a:t>– это способы деятельности учителя на этапе введения  знаний. Проблемно-диалогические методы обучения обеспечивают постановку и решение учебных проблем школьниками и представляют собой определенные сочетания приемов, вопросов, заданий. Традиционные методы обучения сводятся к сообщению учителем темы и знания в готовом виде.</a:t>
            </a:r>
          </a:p>
          <a:p>
            <a:pPr>
              <a:buNone/>
            </a:pPr>
            <a:r>
              <a:rPr lang="ru-RU" dirty="0">
                <a:latin typeface="Calibri" pitchFamily="34" charset="0"/>
              </a:rPr>
              <a:t>3. </a:t>
            </a:r>
            <a:r>
              <a:rPr lang="ru-RU" dirty="0" smtClean="0">
                <a:latin typeface="Calibri" pitchFamily="34" charset="0"/>
              </a:rPr>
              <a:t>  Проблемно-диалогические </a:t>
            </a:r>
            <a:r>
              <a:rPr lang="ru-RU" dirty="0">
                <a:latin typeface="Calibri" pitchFamily="34" charset="0"/>
              </a:rPr>
              <a:t>методы дают широкие возможности варьирования форм обучения (фронтальной, групповой, парной, индивидуальной), в </a:t>
            </a:r>
            <a:r>
              <a:rPr lang="ru-RU" dirty="0" smtClean="0">
                <a:latin typeface="Calibri" pitchFamily="34" charset="0"/>
              </a:rPr>
              <a:t>то время </a:t>
            </a:r>
            <a:r>
              <a:rPr lang="ru-RU" dirty="0">
                <a:latin typeface="Calibri" pitchFamily="34" charset="0"/>
              </a:rPr>
              <a:t>как традиционные методы всегда </a:t>
            </a:r>
            <a:r>
              <a:rPr lang="ru-RU" dirty="0" err="1">
                <a:latin typeface="Calibri" pitchFamily="34" charset="0"/>
              </a:rPr>
              <a:t>фронтальны</a:t>
            </a:r>
            <a:r>
              <a:rPr lang="ru-RU" dirty="0">
                <a:latin typeface="Calibri" pitchFamily="34" charset="0"/>
              </a:rPr>
              <a:t>.</a:t>
            </a:r>
          </a:p>
          <a:p>
            <a:pPr>
              <a:buNone/>
            </a:pPr>
            <a:r>
              <a:rPr lang="ru-RU" dirty="0">
                <a:latin typeface="Calibri" pitchFamily="34" charset="0"/>
              </a:rPr>
              <a:t>4</a:t>
            </a:r>
            <a:r>
              <a:rPr lang="ru-RU" dirty="0" smtClean="0">
                <a:latin typeface="Calibri" pitchFamily="34" charset="0"/>
              </a:rPr>
              <a:t>.   </a:t>
            </a:r>
            <a:r>
              <a:rPr lang="ru-RU" dirty="0">
                <a:latin typeface="Calibri" pitchFamily="34" charset="0"/>
              </a:rPr>
              <a:t>При проблемно-диалогических методах средства обучения (опорные сигналы, учебники, наглядные и технические средства) служат вспомогательными инструментами творческого усвоения знаний, а при традиционных методах они обслуживают репродуктивное усвоение знаний.</a:t>
            </a:r>
          </a:p>
          <a:p>
            <a:pPr>
              <a:buNone/>
            </a:pPr>
            <a:r>
              <a:rPr lang="ru-RU" dirty="0">
                <a:latin typeface="Calibri" pitchFamily="34" charset="0"/>
              </a:rPr>
              <a:t> </a:t>
            </a:r>
          </a:p>
          <a:p>
            <a:pPr>
              <a:buNone/>
            </a:pPr>
            <a:endParaRPr lang="ru-RU" dirty="0">
              <a:latin typeface="Calibri"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2656"/>
            <a:ext cx="8229600" cy="864096"/>
          </a:xfrm>
        </p:spPr>
        <p:txBody>
          <a:bodyPr>
            <a:normAutofit/>
          </a:bodyPr>
          <a:lstStyle/>
          <a:p>
            <a:pPr algn="ctr"/>
            <a:r>
              <a:rPr lang="ru-RU" sz="2800" b="1" dirty="0">
                <a:solidFill>
                  <a:schemeClr val="tx1"/>
                </a:solidFill>
                <a:latin typeface="Calibri" pitchFamily="34" charset="0"/>
              </a:rPr>
              <a:t>Литература</a:t>
            </a:r>
            <a:endParaRPr lang="ru-RU" sz="2800" dirty="0">
              <a:solidFill>
                <a:schemeClr val="tx1"/>
              </a:solidFill>
              <a:latin typeface="Calibri" pitchFamily="34" charset="0"/>
            </a:endParaRPr>
          </a:p>
        </p:txBody>
      </p:sp>
      <p:sp>
        <p:nvSpPr>
          <p:cNvPr id="3" name="Содержимое 2"/>
          <p:cNvSpPr>
            <a:spLocks noGrp="1"/>
          </p:cNvSpPr>
          <p:nvPr>
            <p:ph sz="quarter" idx="1"/>
          </p:nvPr>
        </p:nvSpPr>
        <p:spPr/>
        <p:txBody>
          <a:bodyPr>
            <a:normAutofit lnSpcReduction="10000"/>
          </a:bodyPr>
          <a:lstStyle/>
          <a:p>
            <a:pPr>
              <a:buNone/>
            </a:pPr>
            <a:r>
              <a:rPr lang="ru-RU" sz="2200" dirty="0"/>
              <a:t>1. Мельникова Е.Л. Проблемный урок, или Как открывать знания с учениками: Пособие для учителя. – М., </a:t>
            </a:r>
            <a:r>
              <a:rPr lang="ru-RU" sz="2200" dirty="0" err="1"/>
              <a:t>АПКиПРО</a:t>
            </a:r>
            <a:r>
              <a:rPr lang="ru-RU" sz="2200" dirty="0"/>
              <a:t>, 2002, 2006. 168 с.</a:t>
            </a:r>
          </a:p>
          <a:p>
            <a:pPr>
              <a:buNone/>
            </a:pPr>
            <a:r>
              <a:rPr lang="ru-RU" sz="2200" dirty="0"/>
              <a:t>2. Мельникова Е.Л. Проблемно-диалогическое обучение: понятие, технология, предметная специфика // Образовательная система «Школа 2100» – качественное образование для всех. Сб. материалов. – М., </a:t>
            </a:r>
            <a:r>
              <a:rPr lang="ru-RU" sz="2200" dirty="0" err="1"/>
              <a:t>Баласс</a:t>
            </a:r>
            <a:r>
              <a:rPr lang="ru-RU" sz="2200" dirty="0"/>
              <a:t>. 2006. С. 144–180.</a:t>
            </a:r>
          </a:p>
          <a:p>
            <a:pPr>
              <a:buNone/>
            </a:pPr>
            <a:r>
              <a:rPr lang="ru-RU" sz="2200" dirty="0"/>
              <a:t>3. Мельникова Е.Л. Технология проблемно-диалогического обучения // Образовательная система «Школа 2100». Сб. программ. Дошкольное образование. Начальная школа. – М.: </a:t>
            </a:r>
            <a:r>
              <a:rPr lang="ru-RU" sz="2200" dirty="0" err="1"/>
              <a:t>Баласс</a:t>
            </a:r>
            <a:r>
              <a:rPr lang="ru-RU" sz="2200" dirty="0"/>
              <a:t>, 2008. С. 75–90.</a:t>
            </a:r>
          </a:p>
          <a:p>
            <a:pPr>
              <a:buNone/>
            </a:pPr>
            <a:r>
              <a:rPr lang="ru-RU" sz="2200" dirty="0"/>
              <a:t> </a:t>
            </a:r>
          </a:p>
          <a:p>
            <a:pPr>
              <a:buNone/>
            </a:pPr>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79512" y="1916832"/>
            <a:ext cx="8820961" cy="1754326"/>
          </a:xfrm>
          <a:prstGeom prst="rect">
            <a:avLst/>
          </a:prstGeom>
        </p:spPr>
        <p:style>
          <a:lnRef idx="2">
            <a:schemeClr val="accent2"/>
          </a:lnRef>
          <a:fillRef idx="1">
            <a:schemeClr val="lt1"/>
          </a:fillRef>
          <a:effectRef idx="0">
            <a:schemeClr val="accent2"/>
          </a:effectRef>
          <a:fontRef idx="minor">
            <a:schemeClr val="dk1"/>
          </a:fontRef>
        </p:style>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СПАСИБО </a:t>
            </a:r>
          </a:p>
          <a:p>
            <a:pPr algn="ctr"/>
            <a:r>
              <a:rPr lang="ru-RU"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ЗА ВНИМАНИЕ!</a:t>
            </a:r>
            <a:endParaRPr lang="ru-RU"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720080"/>
          </a:xfrm>
        </p:spPr>
        <p:txBody>
          <a:bodyPr/>
          <a:lstStyle/>
          <a:p>
            <a:pPr algn="ctr"/>
            <a:r>
              <a:rPr lang="ru-RU" b="1" dirty="0" smtClean="0">
                <a:solidFill>
                  <a:schemeClr val="tx1"/>
                </a:solidFill>
                <a:latin typeface="Calibri" pitchFamily="34" charset="0"/>
              </a:rPr>
              <a:t>Виды диалогов</a:t>
            </a:r>
            <a:endParaRPr lang="ru-RU" b="1" dirty="0">
              <a:solidFill>
                <a:schemeClr val="tx1"/>
              </a:solidFill>
              <a:latin typeface="Calibri" pitchFamily="34" charset="0"/>
            </a:endParaRPr>
          </a:p>
        </p:txBody>
      </p:sp>
      <p:sp>
        <p:nvSpPr>
          <p:cNvPr id="4" name="Содержимое 3"/>
          <p:cNvSpPr>
            <a:spLocks noGrp="1"/>
          </p:cNvSpPr>
          <p:nvPr>
            <p:ph sz="quarter" idx="2"/>
          </p:nvPr>
        </p:nvSpPr>
        <p:spPr>
          <a:xfrm>
            <a:off x="179512" y="1124744"/>
            <a:ext cx="4176464" cy="5400600"/>
          </a:xfrm>
          <a:ln w="19050">
            <a:solidFill>
              <a:srgbClr val="00B050"/>
            </a:solidFill>
          </a:ln>
        </p:spPr>
        <p:txBody>
          <a:bodyPr>
            <a:normAutofit fontScale="70000" lnSpcReduction="20000"/>
          </a:bodyPr>
          <a:lstStyle/>
          <a:p>
            <a:pPr>
              <a:lnSpc>
                <a:spcPct val="120000"/>
              </a:lnSpc>
              <a:buNone/>
            </a:pPr>
            <a:r>
              <a:rPr lang="ru-RU" b="1" dirty="0" smtClean="0">
                <a:latin typeface="Calibri" pitchFamily="34" charset="0"/>
              </a:rPr>
              <a:t>   </a:t>
            </a:r>
            <a:r>
              <a:rPr lang="ru-RU" b="1" dirty="0" smtClean="0">
                <a:latin typeface="Calibri" pitchFamily="34" charset="0"/>
              </a:rPr>
              <a:t>  </a:t>
            </a:r>
            <a:r>
              <a:rPr lang="ru-RU" sz="3200" b="1" dirty="0" smtClean="0">
                <a:latin typeface="Calibri" pitchFamily="34" charset="0"/>
              </a:rPr>
              <a:t>Побуждающий диалог</a:t>
            </a:r>
            <a:r>
              <a:rPr lang="ru-RU" sz="3200" dirty="0" smtClean="0">
                <a:latin typeface="Calibri" pitchFamily="34" charset="0"/>
              </a:rPr>
              <a:t> состоит </a:t>
            </a:r>
            <a:r>
              <a:rPr lang="ru-RU" sz="3200" dirty="0">
                <a:latin typeface="Calibri" pitchFamily="34" charset="0"/>
              </a:rPr>
              <a:t>из отдельных стимулирующих </a:t>
            </a:r>
            <a:r>
              <a:rPr lang="ru-RU" sz="3200" dirty="0" smtClean="0">
                <a:latin typeface="Calibri" pitchFamily="34" charset="0"/>
              </a:rPr>
              <a:t>реплик.</a:t>
            </a:r>
            <a:r>
              <a:rPr lang="ru-RU" sz="3200" dirty="0" smtClean="0">
                <a:latin typeface="Calibri" pitchFamily="34" charset="0"/>
              </a:rPr>
              <a:t> </a:t>
            </a:r>
            <a:r>
              <a:rPr lang="ru-RU" sz="3200" dirty="0" smtClean="0">
                <a:latin typeface="Calibri" pitchFamily="34" charset="0"/>
              </a:rPr>
              <a:t>На этапе постановки проблемы этот диалог применяется для того, чтобы ученики осознали противоречие, заложенное в проблемной ситуации, и сформулировали проблему. На этапе поиска решения учитель побуждает учеников выдвинуть и проверить гипотезы, т.е. обеспечивает «открытие» знаний путем проб и ошибок. </a:t>
            </a:r>
            <a:endParaRPr lang="ru-RU" sz="3200" i="1" dirty="0" smtClean="0">
              <a:latin typeface="Calibri" pitchFamily="34" charset="0"/>
            </a:endParaRPr>
          </a:p>
          <a:p>
            <a:pPr>
              <a:buNone/>
            </a:pPr>
            <a:endParaRPr lang="ru-RU" sz="3200" dirty="0"/>
          </a:p>
        </p:txBody>
      </p:sp>
      <p:sp>
        <p:nvSpPr>
          <p:cNvPr id="6" name="Содержимое 5"/>
          <p:cNvSpPr>
            <a:spLocks noGrp="1"/>
          </p:cNvSpPr>
          <p:nvPr>
            <p:ph sz="quarter" idx="4"/>
          </p:nvPr>
        </p:nvSpPr>
        <p:spPr>
          <a:xfrm>
            <a:off x="4716016" y="1124744"/>
            <a:ext cx="4104455" cy="5400600"/>
          </a:xfrm>
          <a:ln w="19050">
            <a:solidFill>
              <a:srgbClr val="00B050"/>
            </a:solidFill>
          </a:ln>
        </p:spPr>
        <p:txBody>
          <a:bodyPr>
            <a:normAutofit lnSpcReduction="10000"/>
          </a:bodyPr>
          <a:lstStyle/>
          <a:p>
            <a:pPr>
              <a:buNone/>
            </a:pPr>
            <a:r>
              <a:rPr lang="ru-RU" b="1" dirty="0" smtClean="0">
                <a:latin typeface="Calibri" pitchFamily="34" charset="0"/>
              </a:rPr>
              <a:t>   </a:t>
            </a:r>
            <a:r>
              <a:rPr lang="ru-RU" b="1" dirty="0" smtClean="0">
                <a:latin typeface="Calibri" pitchFamily="34" charset="0"/>
              </a:rPr>
              <a:t> Подводящий </a:t>
            </a:r>
            <a:r>
              <a:rPr lang="ru-RU" b="1" dirty="0">
                <a:latin typeface="Calibri" pitchFamily="34" charset="0"/>
              </a:rPr>
              <a:t>диалог</a:t>
            </a:r>
            <a:r>
              <a:rPr lang="ru-RU" dirty="0">
                <a:latin typeface="Calibri" pitchFamily="34" charset="0"/>
              </a:rPr>
              <a:t> представляет собой систему вопросов и заданий, которая активизирует и, соответственно, развивает логическое мышление учеников. </a:t>
            </a:r>
            <a:r>
              <a:rPr lang="ru-RU" dirty="0" smtClean="0">
                <a:latin typeface="Calibri" pitchFamily="34" charset="0"/>
              </a:rPr>
              <a:t>На этапе постановки проблемы учитель пошагово подводит учеников к формулированию темы. На этапе поиска решения он выстраивает логическую цепочку умозаключений, ведущих к новому знанию. </a:t>
            </a:r>
            <a:endParaRPr lang="ru-RU" i="1" dirty="0" smtClean="0">
              <a:latin typeface="Calibri" pitchFamily="34" charset="0"/>
            </a:endParaRPr>
          </a:p>
          <a:p>
            <a:pPr>
              <a:buNone/>
            </a:pP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Содержимое 7"/>
          <p:cNvSpPr>
            <a:spLocks noGrp="1"/>
          </p:cNvSpPr>
          <p:nvPr>
            <p:ph sz="quarter" idx="1"/>
          </p:nvPr>
        </p:nvSpPr>
        <p:spPr>
          <a:xfrm>
            <a:off x="467544" y="1052736"/>
            <a:ext cx="8229600" cy="2520280"/>
          </a:xfrm>
        </p:spPr>
        <p:style>
          <a:lnRef idx="1">
            <a:schemeClr val="accent4"/>
          </a:lnRef>
          <a:fillRef idx="2">
            <a:schemeClr val="accent4"/>
          </a:fillRef>
          <a:effectRef idx="1">
            <a:schemeClr val="accent4"/>
          </a:effectRef>
          <a:fontRef idx="minor">
            <a:schemeClr val="dk1"/>
          </a:fontRef>
        </p:style>
        <p:txBody>
          <a:bodyPr/>
          <a:lstStyle/>
          <a:p>
            <a:pPr>
              <a:buNone/>
            </a:pPr>
            <a:r>
              <a:rPr lang="ru-RU" b="1" dirty="0" smtClean="0"/>
              <a:t>   </a:t>
            </a:r>
            <a:endParaRPr lang="ru-RU" b="1" dirty="0" smtClean="0"/>
          </a:p>
          <a:p>
            <a:pPr>
              <a:buNone/>
            </a:pPr>
            <a:r>
              <a:rPr lang="ru-RU" b="1" dirty="0" smtClean="0"/>
              <a:t> </a:t>
            </a:r>
            <a:r>
              <a:rPr lang="ru-RU" b="1" dirty="0" smtClean="0"/>
              <a:t> </a:t>
            </a:r>
            <a:r>
              <a:rPr lang="ru-RU" b="1" dirty="0" smtClean="0"/>
              <a:t> </a:t>
            </a:r>
            <a:r>
              <a:rPr lang="ru-RU" sz="2800" b="1" dirty="0" smtClean="0">
                <a:latin typeface="Calibri" pitchFamily="34" charset="0"/>
              </a:rPr>
              <a:t>Проблемно-диалогическое </a:t>
            </a:r>
            <a:r>
              <a:rPr lang="ru-RU" sz="2800" b="1" dirty="0">
                <a:latin typeface="Calibri" pitchFamily="34" charset="0"/>
              </a:rPr>
              <a:t>обучение </a:t>
            </a:r>
            <a:r>
              <a:rPr lang="ru-RU" sz="2800" dirty="0">
                <a:latin typeface="Calibri" pitchFamily="34" charset="0"/>
              </a:rPr>
              <a:t>– это тип обучения, обеспечивающий творческое усвоение знаний учащимися посредством специально организованного учителем диалога.</a:t>
            </a:r>
          </a:p>
        </p:txBody>
      </p:sp>
      <p:pic>
        <p:nvPicPr>
          <p:cNvPr id="14338" name="Picture 2" descr="http://m-gabov.ru/files_blog/foto/kaznit.jpg"/>
          <p:cNvPicPr>
            <a:picLocks noChangeAspect="1" noChangeArrowheads="1"/>
          </p:cNvPicPr>
          <p:nvPr/>
        </p:nvPicPr>
        <p:blipFill>
          <a:blip r:embed="rId2" cstate="print"/>
          <a:srcRect/>
          <a:stretch>
            <a:fillRect/>
          </a:stretch>
        </p:blipFill>
        <p:spPr bwMode="auto">
          <a:xfrm>
            <a:off x="4427984" y="3861048"/>
            <a:ext cx="3256201" cy="2736304"/>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457200" y="274638"/>
            <a:ext cx="7467600" cy="922114"/>
          </a:xfrm>
        </p:spPr>
        <p:txBody>
          <a:bodyPr>
            <a:normAutofit/>
          </a:bodyPr>
          <a:lstStyle/>
          <a:p>
            <a:pPr algn="ctr"/>
            <a:r>
              <a:rPr lang="ru-RU" sz="2800" b="1" dirty="0" smtClean="0">
                <a:solidFill>
                  <a:schemeClr val="tx1"/>
                </a:solidFill>
                <a:latin typeface="Calibri" pitchFamily="34" charset="0"/>
              </a:rPr>
              <a:t>Цели технологии:</a:t>
            </a:r>
            <a:endParaRPr lang="ru-RU" sz="2800" b="1" dirty="0">
              <a:solidFill>
                <a:schemeClr val="tx1"/>
              </a:solidFill>
              <a:latin typeface="Calibri" pitchFamily="34" charset="0"/>
            </a:endParaRPr>
          </a:p>
        </p:txBody>
      </p:sp>
      <p:sp>
        <p:nvSpPr>
          <p:cNvPr id="8" name="Содержимое 7"/>
          <p:cNvSpPr>
            <a:spLocks noGrp="1"/>
          </p:cNvSpPr>
          <p:nvPr>
            <p:ph sz="quarter" idx="1"/>
          </p:nvPr>
        </p:nvSpPr>
        <p:spPr>
          <a:xfrm>
            <a:off x="467544" y="2132856"/>
            <a:ext cx="8229600" cy="3528391"/>
          </a:xfrm>
        </p:spPr>
        <p:style>
          <a:lnRef idx="2">
            <a:schemeClr val="accent5"/>
          </a:lnRef>
          <a:fillRef idx="1">
            <a:schemeClr val="lt1"/>
          </a:fillRef>
          <a:effectRef idx="0">
            <a:schemeClr val="accent5"/>
          </a:effectRef>
          <a:fontRef idx="minor">
            <a:schemeClr val="dk1"/>
          </a:fontRef>
        </p:style>
        <p:txBody>
          <a:bodyPr>
            <a:normAutofit/>
          </a:bodyPr>
          <a:lstStyle/>
          <a:p>
            <a:r>
              <a:rPr lang="ru-RU" dirty="0" smtClean="0"/>
              <a:t> </a:t>
            </a:r>
            <a:r>
              <a:rPr lang="ru-RU" dirty="0"/>
              <a:t>усвоение не только результатов научного познания, но и самого пути процесса получения этих результатов;</a:t>
            </a:r>
          </a:p>
          <a:p>
            <a:r>
              <a:rPr lang="ru-RU" dirty="0" smtClean="0"/>
              <a:t>формирование </a:t>
            </a:r>
            <a:r>
              <a:rPr lang="ru-RU" dirty="0"/>
              <a:t>познавательной самостоятельности ученика;</a:t>
            </a:r>
          </a:p>
          <a:p>
            <a:r>
              <a:rPr lang="ru-RU" dirty="0" smtClean="0"/>
              <a:t> </a:t>
            </a:r>
            <a:r>
              <a:rPr lang="ru-RU" dirty="0"/>
              <a:t>развитие его творческих способностей на основе овладения системой знаний, умений, навыков и формирование мировоззрения.</a:t>
            </a:r>
          </a:p>
          <a:p>
            <a:pPr>
              <a:buNone/>
            </a:pPr>
            <a:endParaRPr lang="ru-RU" dirty="0"/>
          </a:p>
        </p:txBody>
      </p:sp>
      <p:pic>
        <p:nvPicPr>
          <p:cNvPr id="13314" name="Picture 2" descr="http://www.izuminki.com/images/otnosheniya-kak-izbavitsya-ot-leni/5.jpg"/>
          <p:cNvPicPr>
            <a:picLocks noChangeAspect="1" noChangeArrowheads="1"/>
          </p:cNvPicPr>
          <p:nvPr/>
        </p:nvPicPr>
        <p:blipFill>
          <a:blip r:embed="rId2" cstate="print"/>
          <a:srcRect/>
          <a:stretch>
            <a:fillRect/>
          </a:stretch>
        </p:blipFill>
        <p:spPr bwMode="auto">
          <a:xfrm>
            <a:off x="6732240" y="332656"/>
            <a:ext cx="1635320" cy="141277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692696"/>
            <a:ext cx="8229600" cy="1080120"/>
          </a:xfrm>
        </p:spPr>
        <p:txBody>
          <a:bodyPr>
            <a:noAutofit/>
          </a:bodyPr>
          <a:lstStyle/>
          <a:p>
            <a:pPr algn="ctr"/>
            <a:r>
              <a:rPr lang="ru-RU" sz="3200" b="1" i="1" dirty="0" smtClean="0"/>
              <a:t/>
            </a:r>
            <a:br>
              <a:rPr lang="ru-RU" sz="3200" b="1" i="1" dirty="0" smtClean="0"/>
            </a:br>
            <a:r>
              <a:rPr lang="ru-RU" sz="3200" b="1" i="1" dirty="0" smtClean="0"/>
              <a:t/>
            </a:r>
            <a:br>
              <a:rPr lang="ru-RU" sz="3200" b="1" i="1" dirty="0" smtClean="0"/>
            </a:br>
            <a:r>
              <a:rPr lang="ru-RU" sz="3200" b="1" i="1" dirty="0" smtClean="0"/>
              <a:t/>
            </a:r>
            <a:br>
              <a:rPr lang="ru-RU" sz="3200" b="1" i="1" dirty="0" smtClean="0"/>
            </a:br>
            <a:r>
              <a:rPr lang="ru-RU" sz="3200" b="1" i="1" dirty="0" smtClean="0"/>
              <a:t/>
            </a:r>
            <a:br>
              <a:rPr lang="ru-RU" sz="3200" b="1" i="1" dirty="0" smtClean="0"/>
            </a:br>
            <a:r>
              <a:rPr lang="ru-RU" sz="3200" b="1" i="1" dirty="0" smtClean="0"/>
              <a:t/>
            </a:r>
            <a:br>
              <a:rPr lang="ru-RU" sz="3200" b="1" i="1" dirty="0" smtClean="0"/>
            </a:br>
            <a:r>
              <a:rPr lang="ru-RU" sz="3200" b="1" i="1" dirty="0" smtClean="0"/>
              <a:t/>
            </a:r>
            <a:br>
              <a:rPr lang="ru-RU" sz="3200" b="1" i="1" dirty="0" smtClean="0"/>
            </a:br>
            <a:r>
              <a:rPr lang="ru-RU" sz="3200" b="1" i="1" dirty="0" smtClean="0"/>
              <a:t/>
            </a:r>
            <a:br>
              <a:rPr lang="ru-RU" sz="3200" b="1" i="1" dirty="0" smtClean="0"/>
            </a:br>
            <a:r>
              <a:rPr lang="ru-RU" sz="3200" b="1" i="1" dirty="0" smtClean="0"/>
              <a:t/>
            </a:r>
            <a:br>
              <a:rPr lang="ru-RU" sz="3200" b="1" i="1" dirty="0" smtClean="0"/>
            </a:br>
            <a:r>
              <a:rPr lang="ru-RU" sz="2800" b="1" dirty="0" smtClean="0">
                <a:solidFill>
                  <a:schemeClr val="tx1"/>
                </a:solidFill>
                <a:latin typeface="Calibri" pitchFamily="34" charset="0"/>
              </a:rPr>
              <a:t>Классификация </a:t>
            </a:r>
            <a:r>
              <a:rPr lang="ru-RU" sz="2800" b="1" dirty="0">
                <a:solidFill>
                  <a:schemeClr val="tx1"/>
                </a:solidFill>
                <a:latin typeface="Calibri" pitchFamily="34" charset="0"/>
              </a:rPr>
              <a:t>методов обучения </a:t>
            </a:r>
            <a:r>
              <a:rPr lang="ru-RU" sz="2800" b="1" dirty="0" smtClean="0">
                <a:solidFill>
                  <a:schemeClr val="tx1"/>
                </a:solidFill>
                <a:latin typeface="Calibri" pitchFamily="34" charset="0"/>
              </a:rPr>
              <a:t/>
            </a:r>
            <a:br>
              <a:rPr lang="ru-RU" sz="2800" b="1" dirty="0" smtClean="0">
                <a:solidFill>
                  <a:schemeClr val="tx1"/>
                </a:solidFill>
                <a:latin typeface="Calibri" pitchFamily="34" charset="0"/>
              </a:rPr>
            </a:br>
            <a:r>
              <a:rPr lang="ru-RU" sz="2800" b="1" dirty="0" smtClean="0">
                <a:solidFill>
                  <a:schemeClr val="tx1"/>
                </a:solidFill>
                <a:latin typeface="Calibri" pitchFamily="34" charset="0"/>
              </a:rPr>
              <a:t>(</a:t>
            </a:r>
            <a:r>
              <a:rPr lang="ru-RU" sz="2800" b="1" dirty="0">
                <a:solidFill>
                  <a:schemeClr val="tx1"/>
                </a:solidFill>
                <a:latin typeface="Calibri" pitchFamily="34" charset="0"/>
              </a:rPr>
              <a:t>методов введения знаний)</a:t>
            </a:r>
            <a:r>
              <a:rPr lang="ru-RU" sz="3200" dirty="0">
                <a:latin typeface="Calibri" pitchFamily="34" charset="0"/>
              </a:rPr>
              <a:t/>
            </a:r>
            <a:br>
              <a:rPr lang="ru-RU" sz="3200" dirty="0">
                <a:latin typeface="Calibri" pitchFamily="34" charset="0"/>
              </a:rPr>
            </a:br>
            <a:endParaRPr lang="ru-RU" sz="3200" dirty="0">
              <a:latin typeface="Calibri" pitchFamily="34" charset="0"/>
            </a:endParaRPr>
          </a:p>
        </p:txBody>
      </p:sp>
      <p:graphicFrame>
        <p:nvGraphicFramePr>
          <p:cNvPr id="4" name="Содержимое 3"/>
          <p:cNvGraphicFramePr>
            <a:graphicFrameLocks noGrp="1"/>
          </p:cNvGraphicFramePr>
          <p:nvPr>
            <p:ph sz="quarter" idx="1"/>
          </p:nvPr>
        </p:nvGraphicFramePr>
        <p:xfrm>
          <a:off x="395536" y="1988840"/>
          <a:ext cx="8208913" cy="3960440"/>
        </p:xfrm>
        <a:graphic>
          <a:graphicData uri="http://schemas.openxmlformats.org/drawingml/2006/table">
            <a:tbl>
              <a:tblPr firstRow="1" bandRow="1">
                <a:tableStyleId>{21E4AEA4-8DFA-4A89-87EB-49C32662AFE0}</a:tableStyleId>
              </a:tblPr>
              <a:tblGrid>
                <a:gridCol w="1800200"/>
                <a:gridCol w="2232248"/>
                <a:gridCol w="1944216"/>
                <a:gridCol w="2232249"/>
              </a:tblGrid>
              <a:tr h="986185">
                <a:tc>
                  <a:txBody>
                    <a:bodyPr/>
                    <a:lstStyle/>
                    <a:p>
                      <a:pPr algn="ctr"/>
                      <a:r>
                        <a:rPr lang="ru-RU" sz="2000" kern="1200" dirty="0" smtClean="0">
                          <a:latin typeface="Calibri" pitchFamily="34" charset="0"/>
                        </a:rPr>
                        <a:t>Методы</a:t>
                      </a:r>
                      <a:endParaRPr lang="ru-RU" sz="2000" dirty="0">
                        <a:solidFill>
                          <a:sysClr val="windowText" lastClr="000000"/>
                        </a:solidFill>
                        <a:latin typeface="Calibri" pitchFamily="34" charset="0"/>
                      </a:endParaRPr>
                    </a:p>
                  </a:txBody>
                  <a:tcPr/>
                </a:tc>
                <a:tc gridSpan="2">
                  <a:txBody>
                    <a:bodyPr/>
                    <a:lstStyle/>
                    <a:p>
                      <a:pPr algn="ctr"/>
                      <a:r>
                        <a:rPr lang="ru-RU" sz="2000" kern="1200" dirty="0" smtClean="0">
                          <a:latin typeface="Calibri" pitchFamily="34" charset="0"/>
                        </a:rPr>
                        <a:t>Проблемно-диалогические</a:t>
                      </a:r>
                      <a:endParaRPr lang="ru-RU" sz="2000" dirty="0">
                        <a:latin typeface="Calibri" pitchFamily="34" charset="0"/>
                      </a:endParaRPr>
                    </a:p>
                  </a:txBody>
                  <a:tcPr/>
                </a:tc>
                <a:tc hMerge="1">
                  <a:txBody>
                    <a:bodyPr/>
                    <a:lstStyle/>
                    <a:p>
                      <a:endParaRPr lang="ru-RU"/>
                    </a:p>
                  </a:txBody>
                  <a:tcPr/>
                </a:tc>
                <a:tc>
                  <a:txBody>
                    <a:bodyPr/>
                    <a:lstStyle/>
                    <a:p>
                      <a:pPr algn="ctr"/>
                      <a:r>
                        <a:rPr lang="ru-RU" sz="2000" kern="1200" dirty="0" smtClean="0">
                          <a:latin typeface="Calibri" pitchFamily="34" charset="0"/>
                        </a:rPr>
                        <a:t>Традиционные</a:t>
                      </a:r>
                      <a:endParaRPr lang="ru-RU" sz="2000" dirty="0">
                        <a:latin typeface="Calibri" pitchFamily="34" charset="0"/>
                      </a:endParaRPr>
                    </a:p>
                  </a:txBody>
                  <a:tcPr/>
                </a:tc>
              </a:tr>
              <a:tr h="1448141">
                <a:tc>
                  <a:txBody>
                    <a:bodyPr/>
                    <a:lstStyle/>
                    <a:p>
                      <a:pPr algn="ctr">
                        <a:lnSpc>
                          <a:spcPct val="115000"/>
                        </a:lnSpc>
                        <a:spcAft>
                          <a:spcPts val="0"/>
                        </a:spcAft>
                      </a:pPr>
                      <a:r>
                        <a:rPr lang="ru-RU" sz="1800" dirty="0">
                          <a:latin typeface="Calibri" pitchFamily="34" charset="0"/>
                        </a:rPr>
                        <a:t>Постановка проблемы</a:t>
                      </a:r>
                      <a:endParaRPr lang="ru-RU" sz="1600" dirty="0">
                        <a:latin typeface="Calibri" pitchFamily="34" charset="0"/>
                        <a:ea typeface="Calibri"/>
                        <a:cs typeface="Times New Roman"/>
                      </a:endParaRPr>
                    </a:p>
                  </a:txBody>
                  <a:tcPr marL="47625" marR="47625" marT="47625" marB="47625"/>
                </a:tc>
                <a:tc>
                  <a:txBody>
                    <a:bodyPr/>
                    <a:lstStyle/>
                    <a:p>
                      <a:pPr algn="ctr">
                        <a:lnSpc>
                          <a:spcPct val="115000"/>
                        </a:lnSpc>
                        <a:spcAft>
                          <a:spcPts val="0"/>
                        </a:spcAft>
                      </a:pPr>
                      <a:r>
                        <a:rPr lang="ru-RU" sz="1800" dirty="0">
                          <a:latin typeface="Calibri" pitchFamily="34" charset="0"/>
                        </a:rPr>
                        <a:t>Побуждающий от проблемной ситуации диалог</a:t>
                      </a:r>
                      <a:endParaRPr lang="ru-RU" sz="1600" dirty="0">
                        <a:latin typeface="Calibri" pitchFamily="34" charset="0"/>
                        <a:ea typeface="Calibri"/>
                        <a:cs typeface="Times New Roman"/>
                      </a:endParaRPr>
                    </a:p>
                  </a:txBody>
                  <a:tcPr marL="47625" marR="47625" marT="47625" marB="47625"/>
                </a:tc>
                <a:tc>
                  <a:txBody>
                    <a:bodyPr/>
                    <a:lstStyle/>
                    <a:p>
                      <a:pPr algn="ctr">
                        <a:lnSpc>
                          <a:spcPct val="115000"/>
                        </a:lnSpc>
                        <a:spcAft>
                          <a:spcPts val="0"/>
                        </a:spcAft>
                      </a:pPr>
                      <a:r>
                        <a:rPr lang="ru-RU" sz="1800" dirty="0">
                          <a:latin typeface="Calibri" pitchFamily="34" charset="0"/>
                        </a:rPr>
                        <a:t>Подводящий к теме диалог</a:t>
                      </a:r>
                      <a:endParaRPr lang="ru-RU" sz="1600" dirty="0">
                        <a:latin typeface="Calibri" pitchFamily="34" charset="0"/>
                        <a:ea typeface="Calibri"/>
                        <a:cs typeface="Times New Roman"/>
                      </a:endParaRPr>
                    </a:p>
                  </a:txBody>
                  <a:tcPr marL="47625" marR="47625" marT="47625" marB="47625"/>
                </a:tc>
                <a:tc>
                  <a:txBody>
                    <a:bodyPr/>
                    <a:lstStyle/>
                    <a:p>
                      <a:pPr algn="ctr">
                        <a:lnSpc>
                          <a:spcPct val="115000"/>
                        </a:lnSpc>
                        <a:spcAft>
                          <a:spcPts val="0"/>
                        </a:spcAft>
                      </a:pPr>
                      <a:r>
                        <a:rPr lang="ru-RU" sz="1800" dirty="0">
                          <a:latin typeface="Calibri" pitchFamily="34" charset="0"/>
                        </a:rPr>
                        <a:t>Сообщение темы</a:t>
                      </a:r>
                      <a:endParaRPr lang="ru-RU" sz="1600" dirty="0">
                        <a:latin typeface="Calibri" pitchFamily="34" charset="0"/>
                        <a:ea typeface="Calibri"/>
                        <a:cs typeface="Times New Roman"/>
                      </a:endParaRPr>
                    </a:p>
                  </a:txBody>
                  <a:tcPr marL="47625" marR="47625" marT="47625" marB="47625"/>
                </a:tc>
              </a:tr>
              <a:tr h="1526114">
                <a:tc>
                  <a:txBody>
                    <a:bodyPr/>
                    <a:lstStyle/>
                    <a:p>
                      <a:pPr algn="ctr">
                        <a:lnSpc>
                          <a:spcPct val="115000"/>
                        </a:lnSpc>
                        <a:spcAft>
                          <a:spcPts val="0"/>
                        </a:spcAft>
                      </a:pPr>
                      <a:r>
                        <a:rPr lang="ru-RU" sz="1800" dirty="0">
                          <a:latin typeface="Calibri" pitchFamily="34" charset="0"/>
                        </a:rPr>
                        <a:t>Поиск решения</a:t>
                      </a:r>
                      <a:endParaRPr lang="ru-RU" sz="1600" dirty="0">
                        <a:latin typeface="Calibri" pitchFamily="34" charset="0"/>
                        <a:ea typeface="Calibri"/>
                        <a:cs typeface="Times New Roman"/>
                      </a:endParaRPr>
                    </a:p>
                  </a:txBody>
                  <a:tcPr marL="47625" marR="47625" marT="47625" marB="47625"/>
                </a:tc>
                <a:tc>
                  <a:txBody>
                    <a:bodyPr/>
                    <a:lstStyle/>
                    <a:p>
                      <a:pPr algn="ctr">
                        <a:lnSpc>
                          <a:spcPct val="115000"/>
                        </a:lnSpc>
                        <a:spcAft>
                          <a:spcPts val="0"/>
                        </a:spcAft>
                      </a:pPr>
                      <a:r>
                        <a:rPr lang="ru-RU" sz="1800" dirty="0">
                          <a:latin typeface="Calibri" pitchFamily="34" charset="0"/>
                        </a:rPr>
                        <a:t>Побуждающий к выдвижению и проверке гипотез диалог</a:t>
                      </a:r>
                      <a:endParaRPr lang="ru-RU" sz="1600" dirty="0">
                        <a:latin typeface="Calibri" pitchFamily="34" charset="0"/>
                        <a:ea typeface="Calibri"/>
                        <a:cs typeface="Times New Roman"/>
                      </a:endParaRPr>
                    </a:p>
                  </a:txBody>
                  <a:tcPr marL="47625" marR="47625" marT="47625" marB="47625"/>
                </a:tc>
                <a:tc>
                  <a:txBody>
                    <a:bodyPr/>
                    <a:lstStyle/>
                    <a:p>
                      <a:pPr algn="ctr">
                        <a:lnSpc>
                          <a:spcPct val="115000"/>
                        </a:lnSpc>
                        <a:spcAft>
                          <a:spcPts val="0"/>
                        </a:spcAft>
                      </a:pPr>
                      <a:r>
                        <a:rPr lang="ru-RU" sz="1800" dirty="0">
                          <a:latin typeface="Calibri" pitchFamily="34" charset="0"/>
                        </a:rPr>
                        <a:t>Подводящий к знанию диалог</a:t>
                      </a:r>
                      <a:endParaRPr lang="ru-RU" sz="1600" dirty="0">
                        <a:latin typeface="Calibri" pitchFamily="34" charset="0"/>
                        <a:ea typeface="Calibri"/>
                        <a:cs typeface="Times New Roman"/>
                      </a:endParaRPr>
                    </a:p>
                  </a:txBody>
                  <a:tcPr marL="47625" marR="47625" marT="47625" marB="47625"/>
                </a:tc>
                <a:tc>
                  <a:txBody>
                    <a:bodyPr/>
                    <a:lstStyle/>
                    <a:p>
                      <a:pPr algn="ctr">
                        <a:lnSpc>
                          <a:spcPct val="115000"/>
                        </a:lnSpc>
                        <a:spcAft>
                          <a:spcPts val="0"/>
                        </a:spcAft>
                      </a:pPr>
                      <a:r>
                        <a:rPr lang="ru-RU" sz="1800" dirty="0">
                          <a:latin typeface="Calibri" pitchFamily="34" charset="0"/>
                        </a:rPr>
                        <a:t>Сообщение знания</a:t>
                      </a:r>
                      <a:endParaRPr lang="ru-RU" sz="1600" dirty="0">
                        <a:latin typeface="Calibri" pitchFamily="34" charset="0"/>
                        <a:ea typeface="Calibri"/>
                        <a:cs typeface="Times New Roman"/>
                      </a:endParaRPr>
                    </a:p>
                  </a:txBody>
                  <a:tcPr marL="47625" marR="47625" marT="47625" marB="47625"/>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Autofit/>
          </a:bodyPr>
          <a:lstStyle/>
          <a:p>
            <a:pPr algn="ctr"/>
            <a:r>
              <a:rPr lang="ru-RU" sz="2400" b="1" dirty="0">
                <a:solidFill>
                  <a:schemeClr val="tx1"/>
                </a:solidFill>
                <a:latin typeface="Calibri" pitchFamily="34" charset="0"/>
              </a:rPr>
              <a:t>Побуждающий от проблемной ситуации </a:t>
            </a:r>
            <a:r>
              <a:rPr lang="ru-RU" sz="2400" b="1" dirty="0" smtClean="0">
                <a:solidFill>
                  <a:schemeClr val="tx1"/>
                </a:solidFill>
                <a:latin typeface="Calibri" pitchFamily="34" charset="0"/>
              </a:rPr>
              <a:t> диалог</a:t>
            </a:r>
            <a:endParaRPr lang="ru-RU" sz="2400" dirty="0">
              <a:solidFill>
                <a:schemeClr val="tx1"/>
              </a:solidFill>
              <a:latin typeface="Calibri" pitchFamily="34" charset="0"/>
            </a:endParaRPr>
          </a:p>
        </p:txBody>
      </p:sp>
      <p:graphicFrame>
        <p:nvGraphicFramePr>
          <p:cNvPr id="4" name="Содержимое 3"/>
          <p:cNvGraphicFramePr>
            <a:graphicFrameLocks noGrp="1"/>
          </p:cNvGraphicFramePr>
          <p:nvPr>
            <p:ph sz="quarter" idx="1"/>
          </p:nvPr>
        </p:nvGraphicFramePr>
        <p:xfrm>
          <a:off x="457200" y="1177632"/>
          <a:ext cx="8435280" cy="5470465"/>
        </p:xfrm>
        <a:graphic>
          <a:graphicData uri="http://schemas.openxmlformats.org/drawingml/2006/table">
            <a:tbl>
              <a:tblPr firstRow="1" bandRow="1">
                <a:tableStyleId>{8A107856-5554-42FB-B03E-39F5DBC370BA}</a:tableStyleId>
              </a:tblPr>
              <a:tblGrid>
                <a:gridCol w="2811760"/>
                <a:gridCol w="3620110"/>
                <a:gridCol w="2003410"/>
              </a:tblGrid>
              <a:tr h="716939">
                <a:tc>
                  <a:txBody>
                    <a:bodyPr/>
                    <a:lstStyle/>
                    <a:p>
                      <a:pPr algn="ctr">
                        <a:spcAft>
                          <a:spcPts val="0"/>
                        </a:spcAft>
                      </a:pPr>
                      <a:r>
                        <a:rPr lang="ru-RU" sz="1600" dirty="0">
                          <a:latin typeface="Calibri" pitchFamily="34" charset="0"/>
                        </a:rPr>
                        <a:t>Приемы создания проблемной ситуации</a:t>
                      </a:r>
                      <a:endParaRPr lang="ru-RU" sz="1400" b="1" dirty="0">
                        <a:latin typeface="Calibri" pitchFamily="34" charset="0"/>
                        <a:ea typeface="Calibri"/>
                        <a:cs typeface="Times New Roman"/>
                      </a:endParaRPr>
                    </a:p>
                  </a:txBody>
                  <a:tcPr marL="68580" marR="68580" marT="0" marB="0"/>
                </a:tc>
                <a:tc>
                  <a:txBody>
                    <a:bodyPr/>
                    <a:lstStyle/>
                    <a:p>
                      <a:pPr algn="ctr">
                        <a:spcAft>
                          <a:spcPts val="0"/>
                        </a:spcAft>
                      </a:pPr>
                      <a:r>
                        <a:rPr lang="ru-RU" sz="1600" dirty="0">
                          <a:latin typeface="Calibri" pitchFamily="34" charset="0"/>
                        </a:rPr>
                        <a:t>Побуждение к созданию противоречия</a:t>
                      </a:r>
                      <a:endParaRPr lang="ru-RU" sz="1400" b="1" dirty="0">
                        <a:latin typeface="Calibri" pitchFamily="34" charset="0"/>
                        <a:ea typeface="Calibri"/>
                        <a:cs typeface="Times New Roman"/>
                      </a:endParaRPr>
                    </a:p>
                  </a:txBody>
                  <a:tcPr marL="68580" marR="68580" marT="0" marB="0"/>
                </a:tc>
                <a:tc>
                  <a:txBody>
                    <a:bodyPr/>
                    <a:lstStyle/>
                    <a:p>
                      <a:pPr algn="ctr">
                        <a:spcAft>
                          <a:spcPts val="0"/>
                        </a:spcAft>
                      </a:pPr>
                      <a:r>
                        <a:rPr lang="ru-RU" sz="1600" dirty="0">
                          <a:latin typeface="Calibri" pitchFamily="34" charset="0"/>
                        </a:rPr>
                        <a:t>Побуждение к формулированию проблемы</a:t>
                      </a:r>
                      <a:endParaRPr lang="ru-RU" sz="1400" b="1" dirty="0">
                        <a:latin typeface="Calibri" pitchFamily="34" charset="0"/>
                        <a:ea typeface="Calibri"/>
                        <a:cs typeface="Times New Roman"/>
                      </a:endParaRPr>
                    </a:p>
                  </a:txBody>
                  <a:tcPr marL="68580" marR="68580" marT="0" marB="0"/>
                </a:tc>
              </a:tr>
              <a:tr h="1254645">
                <a:tc>
                  <a:txBody>
                    <a:bodyPr/>
                    <a:lstStyle/>
                    <a:p>
                      <a:pPr>
                        <a:spcAft>
                          <a:spcPts val="0"/>
                        </a:spcAft>
                      </a:pPr>
                      <a:r>
                        <a:rPr lang="ru-RU" sz="1400" dirty="0">
                          <a:latin typeface="Calibri" pitchFamily="34" charset="0"/>
                        </a:rPr>
                        <a:t>1.Одновременно предъявить ученикам противоречивые факты (единичная научная информация), теории (система научных взглядов), мнения (позиция одного человека).</a:t>
                      </a:r>
                      <a:endParaRPr lang="ru-RU" sz="1200" dirty="0">
                        <a:latin typeface="Calibri" pitchFamily="34" charset="0"/>
                        <a:ea typeface="Calibri"/>
                        <a:cs typeface="Times New Roman"/>
                      </a:endParaRPr>
                    </a:p>
                  </a:txBody>
                  <a:tcPr marL="68580" marR="68580" marT="0" marB="0"/>
                </a:tc>
                <a:tc>
                  <a:txBody>
                    <a:bodyPr/>
                    <a:lstStyle/>
                    <a:p>
                      <a:pPr>
                        <a:spcAft>
                          <a:spcPts val="0"/>
                        </a:spcAft>
                      </a:pPr>
                      <a:r>
                        <a:rPr lang="ru-RU" sz="1400" dirty="0">
                          <a:latin typeface="Calibri" pitchFamily="34" charset="0"/>
                        </a:rPr>
                        <a:t>- Что вас удивило? Что интересного заметили? Какие факты налицо?</a:t>
                      </a:r>
                      <a:endParaRPr lang="ru-RU" sz="1200" dirty="0">
                        <a:latin typeface="Calibri" pitchFamily="34" charset="0"/>
                        <a:ea typeface="Calibri"/>
                        <a:cs typeface="Times New Roman"/>
                      </a:endParaRPr>
                    </a:p>
                  </a:txBody>
                  <a:tcPr marL="68580" marR="68580" marT="0" marB="0"/>
                </a:tc>
                <a:tc rowSpan="4">
                  <a:txBody>
                    <a:bodyPr/>
                    <a:lstStyle/>
                    <a:p>
                      <a:r>
                        <a:rPr lang="ru-RU" sz="1400" kern="1200" dirty="0" smtClean="0">
                          <a:latin typeface="Calibri" pitchFamily="34" charset="0"/>
                        </a:rPr>
                        <a:t>Выбрать подходящее:</a:t>
                      </a:r>
                    </a:p>
                    <a:p>
                      <a:r>
                        <a:rPr lang="ru-RU" sz="1400" kern="1200" dirty="0" smtClean="0">
                          <a:latin typeface="Calibri" pitchFamily="34" charset="0"/>
                        </a:rPr>
                        <a:t> </a:t>
                      </a:r>
                    </a:p>
                    <a:p>
                      <a:r>
                        <a:rPr lang="ru-RU" sz="1400" kern="1200" dirty="0" smtClean="0">
                          <a:latin typeface="Calibri" pitchFamily="34" charset="0"/>
                        </a:rPr>
                        <a:t> </a:t>
                      </a:r>
                    </a:p>
                    <a:p>
                      <a:endParaRPr lang="ru-RU" sz="1400" kern="1200" dirty="0" smtClean="0">
                        <a:latin typeface="Calibri" pitchFamily="34" charset="0"/>
                      </a:endParaRPr>
                    </a:p>
                    <a:p>
                      <a:r>
                        <a:rPr lang="ru-RU" sz="1400" kern="1200" dirty="0" smtClean="0">
                          <a:latin typeface="Calibri" pitchFamily="34" charset="0"/>
                        </a:rPr>
                        <a:t>- Какой возникает вопрос?</a:t>
                      </a:r>
                    </a:p>
                    <a:p>
                      <a:r>
                        <a:rPr lang="ru-RU" sz="1400" kern="1200" dirty="0" smtClean="0">
                          <a:latin typeface="Calibri" pitchFamily="34" charset="0"/>
                        </a:rPr>
                        <a:t> </a:t>
                      </a:r>
                    </a:p>
                    <a:p>
                      <a:r>
                        <a:rPr lang="ru-RU" sz="1400" kern="1200" dirty="0" smtClean="0">
                          <a:latin typeface="Calibri" pitchFamily="34" charset="0"/>
                        </a:rPr>
                        <a:t> </a:t>
                      </a:r>
                    </a:p>
                    <a:p>
                      <a:r>
                        <a:rPr lang="ru-RU" sz="1400" kern="1200" dirty="0" smtClean="0">
                          <a:latin typeface="Calibri" pitchFamily="34" charset="0"/>
                        </a:rPr>
                        <a:t> </a:t>
                      </a:r>
                    </a:p>
                    <a:p>
                      <a:r>
                        <a:rPr lang="ru-RU" sz="1400" kern="1200" dirty="0" smtClean="0">
                          <a:latin typeface="Calibri" pitchFamily="34" charset="0"/>
                        </a:rPr>
                        <a:t> </a:t>
                      </a:r>
                    </a:p>
                    <a:p>
                      <a:r>
                        <a:rPr lang="ru-RU" sz="1400" kern="1200" dirty="0" smtClean="0">
                          <a:latin typeface="Calibri" pitchFamily="34" charset="0"/>
                        </a:rPr>
                        <a:t> </a:t>
                      </a:r>
                    </a:p>
                    <a:p>
                      <a:r>
                        <a:rPr lang="ru-RU" sz="1400" kern="1200" dirty="0" smtClean="0">
                          <a:latin typeface="Calibri" pitchFamily="34" charset="0"/>
                        </a:rPr>
                        <a:t> </a:t>
                      </a:r>
                    </a:p>
                    <a:p>
                      <a:r>
                        <a:rPr lang="ru-RU" sz="1400" kern="1200" dirty="0" smtClean="0">
                          <a:latin typeface="Calibri" pitchFamily="34" charset="0"/>
                        </a:rPr>
                        <a:t>- Какая будет тема урока?</a:t>
                      </a:r>
                      <a:endParaRPr lang="ru-RU" sz="1400" dirty="0">
                        <a:latin typeface="Calibri" pitchFamily="34" charset="0"/>
                      </a:endParaRPr>
                    </a:p>
                  </a:txBody>
                  <a:tcPr/>
                </a:tc>
              </a:tr>
              <a:tr h="1045537">
                <a:tc>
                  <a:txBody>
                    <a:bodyPr/>
                    <a:lstStyle/>
                    <a:p>
                      <a:pPr>
                        <a:spcAft>
                          <a:spcPts val="0"/>
                        </a:spcAft>
                      </a:pPr>
                      <a:r>
                        <a:rPr lang="ru-RU" sz="1400" dirty="0">
                          <a:latin typeface="Calibri" pitchFamily="34" charset="0"/>
                        </a:rPr>
                        <a:t>2. Столкнуть мнения учеников вопросом или практическим заданием на новый материал.</a:t>
                      </a:r>
                      <a:endParaRPr lang="ru-RU" sz="1200" dirty="0">
                        <a:latin typeface="Calibri" pitchFamily="34" charset="0"/>
                        <a:ea typeface="Calibri"/>
                        <a:cs typeface="Times New Roman"/>
                      </a:endParaRPr>
                    </a:p>
                  </a:txBody>
                  <a:tcPr marL="68580" marR="68580" marT="0" marB="0"/>
                </a:tc>
                <a:tc>
                  <a:txBody>
                    <a:bodyPr/>
                    <a:lstStyle/>
                    <a:p>
                      <a:pPr>
                        <a:spcAft>
                          <a:spcPts val="0"/>
                        </a:spcAft>
                      </a:pPr>
                      <a:r>
                        <a:rPr lang="ru-RU" sz="1400" dirty="0">
                          <a:latin typeface="Calibri" pitchFamily="34" charset="0"/>
                        </a:rPr>
                        <a:t>- Вопрос был один? А сколько мнений? Или Задание было одно?  А как вы его выполнили?</a:t>
                      </a:r>
                      <a:endParaRPr lang="ru-RU" sz="1200" dirty="0">
                        <a:latin typeface="Calibri" pitchFamily="34" charset="0"/>
                      </a:endParaRPr>
                    </a:p>
                    <a:p>
                      <a:pPr>
                        <a:spcAft>
                          <a:spcPts val="0"/>
                        </a:spcAft>
                      </a:pPr>
                      <a:r>
                        <a:rPr lang="ru-RU" sz="1400" dirty="0">
                          <a:latin typeface="Calibri" pitchFamily="34" charset="0"/>
                        </a:rPr>
                        <a:t>- Почему так получилось? Чего мы не знаем?</a:t>
                      </a:r>
                      <a:endParaRPr lang="ru-RU" sz="1200" dirty="0">
                        <a:latin typeface="Calibri" pitchFamily="34" charset="0"/>
                        <a:ea typeface="Calibri"/>
                        <a:cs typeface="Times New Roman"/>
                      </a:endParaRPr>
                    </a:p>
                  </a:txBody>
                  <a:tcPr marL="68580" marR="68580" marT="0" marB="0"/>
                </a:tc>
                <a:tc vMerge="1">
                  <a:txBody>
                    <a:bodyPr/>
                    <a:lstStyle/>
                    <a:p>
                      <a:endParaRPr lang="ru-RU" dirty="0"/>
                    </a:p>
                  </a:txBody>
                  <a:tcPr/>
                </a:tc>
              </a:tr>
              <a:tr h="1463751">
                <a:tc>
                  <a:txBody>
                    <a:bodyPr/>
                    <a:lstStyle/>
                    <a:p>
                      <a:pPr>
                        <a:spcAft>
                          <a:spcPts val="0"/>
                        </a:spcAft>
                      </a:pPr>
                      <a:r>
                        <a:rPr lang="ru-RU" sz="1400" dirty="0">
                          <a:latin typeface="Calibri" pitchFamily="34" charset="0"/>
                        </a:rPr>
                        <a:t>3. Шаг 1.Выявить житейское представление учащихся вопросом или практически заданием «на ошибку».</a:t>
                      </a:r>
                      <a:endParaRPr lang="ru-RU" sz="1200" dirty="0">
                        <a:latin typeface="Calibri" pitchFamily="34" charset="0"/>
                      </a:endParaRPr>
                    </a:p>
                    <a:p>
                      <a:pPr>
                        <a:spcAft>
                          <a:spcPts val="0"/>
                        </a:spcAft>
                      </a:pPr>
                      <a:r>
                        <a:rPr lang="ru-RU" sz="1400" dirty="0">
                          <a:latin typeface="Calibri" pitchFamily="34" charset="0"/>
                        </a:rPr>
                        <a:t>Шаг 2. Предъявить научный факт сообщением, расчетом, экспериментом, наглядностью.</a:t>
                      </a:r>
                      <a:endParaRPr lang="ru-RU" sz="1200" dirty="0">
                        <a:latin typeface="Calibri" pitchFamily="34" charset="0"/>
                        <a:ea typeface="Calibri"/>
                        <a:cs typeface="Times New Roman"/>
                      </a:endParaRPr>
                    </a:p>
                  </a:txBody>
                  <a:tcPr marL="68580" marR="68580" marT="0" marB="0"/>
                </a:tc>
                <a:tc>
                  <a:txBody>
                    <a:bodyPr/>
                    <a:lstStyle/>
                    <a:p>
                      <a:pPr>
                        <a:spcAft>
                          <a:spcPts val="0"/>
                        </a:spcAft>
                      </a:pPr>
                      <a:r>
                        <a:rPr lang="ru-RU" sz="1400" dirty="0">
                          <a:latin typeface="Calibri" pitchFamily="34" charset="0"/>
                        </a:rPr>
                        <a:t>- Вы сначала как думали? А как на самом деле?</a:t>
                      </a:r>
                      <a:endParaRPr lang="ru-RU" sz="1200" dirty="0">
                        <a:latin typeface="Calibri" pitchFamily="34" charset="0"/>
                        <a:ea typeface="Calibri"/>
                        <a:cs typeface="Times New Roman"/>
                      </a:endParaRPr>
                    </a:p>
                  </a:txBody>
                  <a:tcPr marL="68580" marR="68580" marT="0" marB="0"/>
                </a:tc>
                <a:tc vMerge="1">
                  <a:txBody>
                    <a:bodyPr/>
                    <a:lstStyle/>
                    <a:p>
                      <a:endParaRPr lang="ru-RU" dirty="0"/>
                    </a:p>
                  </a:txBody>
                  <a:tcPr/>
                </a:tc>
              </a:tr>
              <a:tr h="919728">
                <a:tc>
                  <a:txBody>
                    <a:bodyPr/>
                    <a:lstStyle/>
                    <a:p>
                      <a:pPr>
                        <a:spcAft>
                          <a:spcPts val="0"/>
                        </a:spcAft>
                      </a:pPr>
                      <a:r>
                        <a:rPr lang="ru-RU" sz="1400" dirty="0">
                          <a:latin typeface="Calibri" pitchFamily="34" charset="0"/>
                        </a:rPr>
                        <a:t>4.Дать практическое задание, не сходное с предыдущим.</a:t>
                      </a:r>
                      <a:endParaRPr lang="ru-RU" sz="1200" dirty="0">
                        <a:latin typeface="Calibri" pitchFamily="34" charset="0"/>
                        <a:ea typeface="Calibri"/>
                        <a:cs typeface="Times New Roman"/>
                      </a:endParaRPr>
                    </a:p>
                  </a:txBody>
                  <a:tcPr marL="68580" marR="68580" marT="0" marB="0"/>
                </a:tc>
                <a:tc>
                  <a:txBody>
                    <a:bodyPr/>
                    <a:lstStyle/>
                    <a:p>
                      <a:pPr>
                        <a:spcAft>
                          <a:spcPts val="0"/>
                        </a:spcAft>
                      </a:pPr>
                      <a:r>
                        <a:rPr lang="ru-RU" sz="1400" dirty="0">
                          <a:latin typeface="Calibri" pitchFamily="34" charset="0"/>
                        </a:rPr>
                        <a:t>-Вы смоли выполнить задание? В чем затруднение? Чем это задание не похоже на предыдущее?</a:t>
                      </a:r>
                      <a:endParaRPr lang="ru-RU" sz="1200" dirty="0">
                        <a:latin typeface="Calibri" pitchFamily="34" charset="0"/>
                        <a:ea typeface="Calibri"/>
                        <a:cs typeface="Times New Roman"/>
                      </a:endParaRPr>
                    </a:p>
                  </a:txBody>
                  <a:tcPr marL="68580" marR="68580" marT="0" marB="0"/>
                </a:tc>
                <a:tc vMerge="1">
                  <a:txBody>
                    <a:bodyPr/>
                    <a:lstStyle/>
                    <a:p>
                      <a:endParaRPr lang="ru-RU"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467544" y="1052736"/>
          <a:ext cx="7848871" cy="5472608"/>
        </p:xfrm>
        <a:graphic>
          <a:graphicData uri="http://schemas.openxmlformats.org/drawingml/2006/table">
            <a:tbl>
              <a:tblPr>
                <a:tableStyleId>{8A107856-5554-42FB-B03E-39F5DBC370BA}</a:tableStyleId>
              </a:tblPr>
              <a:tblGrid>
                <a:gridCol w="437916"/>
                <a:gridCol w="1794332"/>
                <a:gridCol w="2952328"/>
                <a:gridCol w="2664295"/>
              </a:tblGrid>
              <a:tr h="390901">
                <a:tc>
                  <a:txBody>
                    <a:bodyPr/>
                    <a:lstStyle/>
                    <a:p>
                      <a:pPr algn="ctr">
                        <a:lnSpc>
                          <a:spcPct val="120000"/>
                        </a:lnSpc>
                        <a:spcAft>
                          <a:spcPts val="0"/>
                        </a:spcAft>
                      </a:pPr>
                      <a:endParaRPr lang="ru-RU" sz="1200" i="0" dirty="0">
                        <a:latin typeface="Calibri" pitchFamily="34" charset="0"/>
                        <a:ea typeface="Calibri"/>
                        <a:cs typeface="Times New Roman"/>
                      </a:endParaRPr>
                    </a:p>
                  </a:txBody>
                  <a:tcPr marL="68580" marR="68580" marT="0" marB="0"/>
                </a:tc>
                <a:tc>
                  <a:txBody>
                    <a:bodyPr/>
                    <a:lstStyle/>
                    <a:p>
                      <a:pPr algn="ctr">
                        <a:lnSpc>
                          <a:spcPct val="120000"/>
                        </a:lnSpc>
                        <a:spcAft>
                          <a:spcPts val="0"/>
                        </a:spcAft>
                      </a:pPr>
                      <a:r>
                        <a:rPr lang="ru-RU" sz="1800" dirty="0">
                          <a:latin typeface="Calibri" pitchFamily="34" charset="0"/>
                        </a:rPr>
                        <a:t>Анализ</a:t>
                      </a:r>
                      <a:endParaRPr lang="ru-RU" sz="1200" i="0" dirty="0">
                        <a:latin typeface="Calibri" pitchFamily="34" charset="0"/>
                        <a:ea typeface="Calibri"/>
                        <a:cs typeface="Times New Roman"/>
                      </a:endParaRPr>
                    </a:p>
                  </a:txBody>
                  <a:tcPr marL="68580" marR="68580" marT="0" marB="0"/>
                </a:tc>
                <a:tc>
                  <a:txBody>
                    <a:bodyPr/>
                    <a:lstStyle/>
                    <a:p>
                      <a:pPr algn="ctr">
                        <a:lnSpc>
                          <a:spcPct val="120000"/>
                        </a:lnSpc>
                        <a:spcAft>
                          <a:spcPts val="0"/>
                        </a:spcAft>
                      </a:pPr>
                      <a:r>
                        <a:rPr lang="ru-RU" sz="1800" dirty="0">
                          <a:latin typeface="Calibri" pitchFamily="34" charset="0"/>
                        </a:rPr>
                        <a:t>Учитель</a:t>
                      </a:r>
                      <a:endParaRPr lang="ru-RU" sz="1200" i="0" dirty="0">
                        <a:latin typeface="Calibri" pitchFamily="34" charset="0"/>
                        <a:ea typeface="Calibri"/>
                        <a:cs typeface="Times New Roman"/>
                      </a:endParaRPr>
                    </a:p>
                  </a:txBody>
                  <a:tcPr marL="68580" marR="68580" marT="0" marB="0"/>
                </a:tc>
                <a:tc>
                  <a:txBody>
                    <a:bodyPr/>
                    <a:lstStyle/>
                    <a:p>
                      <a:pPr>
                        <a:lnSpc>
                          <a:spcPct val="120000"/>
                        </a:lnSpc>
                        <a:spcAft>
                          <a:spcPts val="0"/>
                        </a:spcAft>
                        <a:tabLst>
                          <a:tab pos="628650" algn="l"/>
                          <a:tab pos="944245" algn="ctr"/>
                        </a:tabLst>
                      </a:pPr>
                      <a:r>
                        <a:rPr lang="ru-RU" sz="1800">
                          <a:latin typeface="Calibri" pitchFamily="34" charset="0"/>
                        </a:rPr>
                        <a:t>		Ученики</a:t>
                      </a:r>
                      <a:endParaRPr lang="ru-RU" sz="1200" i="0">
                        <a:latin typeface="Calibri" pitchFamily="34" charset="0"/>
                        <a:ea typeface="Calibri"/>
                        <a:cs typeface="Times New Roman"/>
                      </a:endParaRPr>
                    </a:p>
                  </a:txBody>
                  <a:tcPr marL="68580" marR="68580" marT="0" marB="0"/>
                </a:tc>
              </a:tr>
              <a:tr h="5081707">
                <a:tc>
                  <a:txBody>
                    <a:bodyPr/>
                    <a:lstStyle/>
                    <a:p>
                      <a:pPr marR="71755" algn="ctr">
                        <a:lnSpc>
                          <a:spcPct val="120000"/>
                        </a:lnSpc>
                        <a:spcAft>
                          <a:spcPts val="0"/>
                        </a:spcAft>
                      </a:pPr>
                      <a:r>
                        <a:rPr lang="ru-RU" sz="2000">
                          <a:latin typeface="Calibri" pitchFamily="34" charset="0"/>
                        </a:rPr>
                        <a:t>Постановка проблемы</a:t>
                      </a:r>
                      <a:endParaRPr lang="ru-RU" sz="1200" i="0">
                        <a:latin typeface="Calibri" pitchFamily="34" charset="0"/>
                        <a:ea typeface="Calibri"/>
                        <a:cs typeface="Times New Roman"/>
                      </a:endParaRPr>
                    </a:p>
                  </a:txBody>
                  <a:tcPr marL="68580" marR="68580" marT="0" marB="0" vert="vert270"/>
                </a:tc>
                <a:tc>
                  <a:txBody>
                    <a:bodyPr/>
                    <a:lstStyle/>
                    <a:p>
                      <a:pPr>
                        <a:lnSpc>
                          <a:spcPct val="120000"/>
                        </a:lnSpc>
                        <a:spcAft>
                          <a:spcPts val="0"/>
                        </a:spcAft>
                      </a:pPr>
                      <a:r>
                        <a:rPr lang="ru-RU" sz="1800" dirty="0">
                          <a:latin typeface="Calibri" pitchFamily="34" charset="0"/>
                        </a:rPr>
                        <a:t>Предъявление противоречивых фактов</a:t>
                      </a:r>
                      <a:endParaRPr lang="ru-RU" sz="1200" dirty="0">
                        <a:latin typeface="Calibri" pitchFamily="34" charset="0"/>
                      </a:endParaRPr>
                    </a:p>
                    <a:p>
                      <a:pPr>
                        <a:lnSpc>
                          <a:spcPct val="120000"/>
                        </a:lnSpc>
                        <a:spcAft>
                          <a:spcPts val="0"/>
                        </a:spcAft>
                      </a:pPr>
                      <a:endParaRPr lang="ru-RU" sz="1800" dirty="0" smtClean="0">
                        <a:latin typeface="Calibri" pitchFamily="34" charset="0"/>
                      </a:endParaRPr>
                    </a:p>
                    <a:p>
                      <a:pPr>
                        <a:lnSpc>
                          <a:spcPct val="120000"/>
                        </a:lnSpc>
                        <a:spcAft>
                          <a:spcPts val="0"/>
                        </a:spcAft>
                      </a:pPr>
                      <a:r>
                        <a:rPr lang="ru-RU" sz="1800" dirty="0" smtClean="0">
                          <a:latin typeface="Calibri" pitchFamily="34" charset="0"/>
                        </a:rPr>
                        <a:t>Побуждение </a:t>
                      </a:r>
                      <a:r>
                        <a:rPr lang="ru-RU" sz="1800" dirty="0">
                          <a:latin typeface="Calibri" pitchFamily="34" charset="0"/>
                        </a:rPr>
                        <a:t>к осознанию</a:t>
                      </a:r>
                      <a:endParaRPr lang="ru-RU" sz="1200" dirty="0">
                        <a:latin typeface="Calibri" pitchFamily="34" charset="0"/>
                      </a:endParaRPr>
                    </a:p>
                    <a:p>
                      <a:pPr>
                        <a:lnSpc>
                          <a:spcPct val="120000"/>
                        </a:lnSpc>
                        <a:spcAft>
                          <a:spcPts val="0"/>
                        </a:spcAft>
                      </a:pPr>
                      <a:endParaRPr lang="ru-RU" sz="1800" dirty="0" smtClean="0">
                        <a:latin typeface="Calibri" pitchFamily="34" charset="0"/>
                      </a:endParaRPr>
                    </a:p>
                    <a:p>
                      <a:pPr>
                        <a:lnSpc>
                          <a:spcPct val="120000"/>
                        </a:lnSpc>
                        <a:spcAft>
                          <a:spcPts val="0"/>
                        </a:spcAft>
                      </a:pPr>
                      <a:endParaRPr lang="ru-RU" sz="1800" dirty="0" smtClean="0">
                        <a:latin typeface="Calibri" pitchFamily="34" charset="0"/>
                      </a:endParaRPr>
                    </a:p>
                    <a:p>
                      <a:pPr>
                        <a:lnSpc>
                          <a:spcPct val="120000"/>
                        </a:lnSpc>
                        <a:spcAft>
                          <a:spcPts val="0"/>
                        </a:spcAft>
                      </a:pPr>
                      <a:endParaRPr lang="ru-RU" sz="1800" dirty="0" smtClean="0">
                        <a:latin typeface="Calibri" pitchFamily="34" charset="0"/>
                      </a:endParaRPr>
                    </a:p>
                    <a:p>
                      <a:pPr>
                        <a:lnSpc>
                          <a:spcPct val="120000"/>
                        </a:lnSpc>
                        <a:spcAft>
                          <a:spcPts val="0"/>
                        </a:spcAft>
                      </a:pPr>
                      <a:r>
                        <a:rPr lang="ru-RU" sz="1800" dirty="0" smtClean="0">
                          <a:latin typeface="Calibri" pitchFamily="34" charset="0"/>
                        </a:rPr>
                        <a:t>Побуждение </a:t>
                      </a:r>
                      <a:r>
                        <a:rPr lang="ru-RU" sz="1800" dirty="0">
                          <a:latin typeface="Calibri" pitchFamily="34" charset="0"/>
                        </a:rPr>
                        <a:t>к проблеме</a:t>
                      </a:r>
                      <a:endParaRPr lang="ru-RU" sz="1200" dirty="0">
                        <a:latin typeface="Calibri" pitchFamily="34" charset="0"/>
                      </a:endParaRPr>
                    </a:p>
                    <a:p>
                      <a:pPr>
                        <a:lnSpc>
                          <a:spcPct val="120000"/>
                        </a:lnSpc>
                        <a:spcAft>
                          <a:spcPts val="0"/>
                        </a:spcAft>
                      </a:pPr>
                      <a:endParaRPr lang="ru-RU" sz="1800" dirty="0" smtClean="0">
                        <a:latin typeface="Calibri" pitchFamily="34" charset="0"/>
                      </a:endParaRPr>
                    </a:p>
                    <a:p>
                      <a:pPr>
                        <a:lnSpc>
                          <a:spcPct val="120000"/>
                        </a:lnSpc>
                        <a:spcAft>
                          <a:spcPts val="0"/>
                        </a:spcAft>
                      </a:pPr>
                      <a:r>
                        <a:rPr lang="ru-RU" sz="1800" dirty="0" smtClean="0">
                          <a:latin typeface="Calibri" pitchFamily="34" charset="0"/>
                        </a:rPr>
                        <a:t>Вопрос</a:t>
                      </a:r>
                      <a:endParaRPr lang="ru-RU" sz="1200" i="0" dirty="0">
                        <a:latin typeface="Calibri" pitchFamily="34" charset="0"/>
                        <a:ea typeface="Calibri"/>
                        <a:cs typeface="Times New Roman"/>
                      </a:endParaRPr>
                    </a:p>
                  </a:txBody>
                  <a:tcPr marL="68580" marR="68580" marT="0" marB="0"/>
                </a:tc>
                <a:tc>
                  <a:txBody>
                    <a:bodyPr/>
                    <a:lstStyle/>
                    <a:p>
                      <a:pPr>
                        <a:lnSpc>
                          <a:spcPct val="120000"/>
                        </a:lnSpc>
                        <a:spcAft>
                          <a:spcPts val="0"/>
                        </a:spcAft>
                      </a:pPr>
                      <a:r>
                        <a:rPr lang="ru-RU" sz="1800" dirty="0">
                          <a:latin typeface="Calibri" pitchFamily="34" charset="0"/>
                        </a:rPr>
                        <a:t>- Внимательно рассмотрите в учебнике рисунки 1 и 2  на стр. 48. </a:t>
                      </a:r>
                      <a:endParaRPr lang="ru-RU" sz="1200" dirty="0">
                        <a:latin typeface="Calibri" pitchFamily="34" charset="0"/>
                      </a:endParaRPr>
                    </a:p>
                    <a:p>
                      <a:pPr>
                        <a:lnSpc>
                          <a:spcPct val="120000"/>
                        </a:lnSpc>
                        <a:spcAft>
                          <a:spcPts val="0"/>
                        </a:spcAft>
                      </a:pPr>
                      <a:endParaRPr lang="ru-RU" sz="1800" dirty="0" smtClean="0">
                        <a:latin typeface="Calibri" pitchFamily="34" charset="0"/>
                      </a:endParaRPr>
                    </a:p>
                    <a:p>
                      <a:pPr>
                        <a:lnSpc>
                          <a:spcPct val="120000"/>
                        </a:lnSpc>
                        <a:spcAft>
                          <a:spcPts val="0"/>
                        </a:spcAft>
                      </a:pPr>
                      <a:r>
                        <a:rPr lang="ru-RU" sz="1800" dirty="0" smtClean="0">
                          <a:latin typeface="Calibri" pitchFamily="34" charset="0"/>
                        </a:rPr>
                        <a:t>- </a:t>
                      </a:r>
                      <a:r>
                        <a:rPr lang="ru-RU" sz="1800" dirty="0">
                          <a:latin typeface="Calibri" pitchFamily="34" charset="0"/>
                        </a:rPr>
                        <a:t>Что вас удивило? Что интересного заметили?</a:t>
                      </a:r>
                      <a:endParaRPr lang="ru-RU" sz="1200" dirty="0">
                        <a:latin typeface="Calibri" pitchFamily="34" charset="0"/>
                      </a:endParaRPr>
                    </a:p>
                    <a:p>
                      <a:pPr>
                        <a:lnSpc>
                          <a:spcPct val="120000"/>
                        </a:lnSpc>
                        <a:spcAft>
                          <a:spcPts val="0"/>
                        </a:spcAft>
                      </a:pPr>
                      <a:endParaRPr lang="ru-RU" sz="1800" dirty="0" smtClean="0">
                        <a:latin typeface="Calibri" pitchFamily="34" charset="0"/>
                      </a:endParaRPr>
                    </a:p>
                    <a:p>
                      <a:pPr>
                        <a:lnSpc>
                          <a:spcPct val="120000"/>
                        </a:lnSpc>
                        <a:spcAft>
                          <a:spcPts val="0"/>
                        </a:spcAft>
                      </a:pPr>
                      <a:endParaRPr lang="ru-RU" sz="1800" dirty="0" smtClean="0">
                        <a:latin typeface="Calibri" pitchFamily="34" charset="0"/>
                      </a:endParaRPr>
                    </a:p>
                    <a:p>
                      <a:pPr>
                        <a:lnSpc>
                          <a:spcPct val="120000"/>
                        </a:lnSpc>
                        <a:spcAft>
                          <a:spcPts val="0"/>
                        </a:spcAft>
                      </a:pPr>
                      <a:endParaRPr lang="ru-RU" sz="1800" dirty="0" smtClean="0">
                        <a:latin typeface="Calibri" pitchFamily="34" charset="0"/>
                      </a:endParaRPr>
                    </a:p>
                    <a:p>
                      <a:pPr>
                        <a:lnSpc>
                          <a:spcPct val="120000"/>
                        </a:lnSpc>
                        <a:spcAft>
                          <a:spcPts val="0"/>
                        </a:spcAft>
                      </a:pPr>
                      <a:r>
                        <a:rPr lang="ru-RU" sz="1800" dirty="0" smtClean="0">
                          <a:latin typeface="Calibri" pitchFamily="34" charset="0"/>
                        </a:rPr>
                        <a:t>- </a:t>
                      </a:r>
                      <a:r>
                        <a:rPr lang="ru-RU" sz="1800" dirty="0">
                          <a:latin typeface="Calibri" pitchFamily="34" charset="0"/>
                        </a:rPr>
                        <a:t>Какой возникает вопрос?</a:t>
                      </a:r>
                      <a:endParaRPr lang="ru-RU" sz="1200" dirty="0">
                        <a:latin typeface="Calibri" pitchFamily="34" charset="0"/>
                      </a:endParaRPr>
                    </a:p>
                    <a:p>
                      <a:pPr>
                        <a:lnSpc>
                          <a:spcPct val="120000"/>
                        </a:lnSpc>
                        <a:spcAft>
                          <a:spcPts val="0"/>
                        </a:spcAft>
                      </a:pPr>
                      <a:endParaRPr lang="ru-RU" sz="1800" dirty="0" smtClean="0">
                        <a:latin typeface="Calibri" pitchFamily="34" charset="0"/>
                      </a:endParaRPr>
                    </a:p>
                    <a:p>
                      <a:pPr>
                        <a:lnSpc>
                          <a:spcPct val="120000"/>
                        </a:lnSpc>
                        <a:spcAft>
                          <a:spcPts val="0"/>
                        </a:spcAft>
                      </a:pPr>
                      <a:endParaRPr lang="ru-RU" sz="1800" dirty="0" smtClean="0">
                        <a:latin typeface="Calibri" pitchFamily="34" charset="0"/>
                      </a:endParaRPr>
                    </a:p>
                    <a:p>
                      <a:pPr>
                        <a:lnSpc>
                          <a:spcPct val="120000"/>
                        </a:lnSpc>
                        <a:spcAft>
                          <a:spcPts val="0"/>
                        </a:spcAft>
                      </a:pPr>
                      <a:r>
                        <a:rPr lang="ru-RU" sz="1800" dirty="0" smtClean="0">
                          <a:latin typeface="Calibri" pitchFamily="34" charset="0"/>
                        </a:rPr>
                        <a:t>Вопрос </a:t>
                      </a:r>
                      <a:r>
                        <a:rPr lang="ru-RU" sz="1800" dirty="0">
                          <a:latin typeface="Calibri" pitchFamily="34" charset="0"/>
                        </a:rPr>
                        <a:t>фиксируется на доске</a:t>
                      </a:r>
                      <a:endParaRPr lang="ru-RU" sz="1200" i="0" dirty="0">
                        <a:latin typeface="Calibri" pitchFamily="34" charset="0"/>
                        <a:ea typeface="Calibri"/>
                        <a:cs typeface="Times New Roman"/>
                      </a:endParaRPr>
                    </a:p>
                  </a:txBody>
                  <a:tcPr marL="68580" marR="68580" marT="0" marB="0"/>
                </a:tc>
                <a:tc>
                  <a:txBody>
                    <a:bodyPr/>
                    <a:lstStyle/>
                    <a:p>
                      <a:pPr>
                        <a:lnSpc>
                          <a:spcPct val="120000"/>
                        </a:lnSpc>
                        <a:spcAft>
                          <a:spcPts val="0"/>
                        </a:spcAft>
                      </a:pPr>
                      <a:r>
                        <a:rPr lang="ru-RU" sz="1800" dirty="0">
                          <a:latin typeface="Calibri" pitchFamily="34" charset="0"/>
                        </a:rPr>
                        <a:t>Рассматривают изображение Земли плоское и шарообразное.</a:t>
                      </a:r>
                      <a:endParaRPr lang="ru-RU" sz="1200" dirty="0">
                        <a:latin typeface="Calibri" pitchFamily="34" charset="0"/>
                      </a:endParaRPr>
                    </a:p>
                    <a:p>
                      <a:pPr>
                        <a:lnSpc>
                          <a:spcPct val="120000"/>
                        </a:lnSpc>
                        <a:spcAft>
                          <a:spcPts val="0"/>
                        </a:spcAft>
                      </a:pPr>
                      <a:endParaRPr lang="ru-RU" sz="1800" dirty="0" smtClean="0">
                        <a:latin typeface="Calibri" pitchFamily="34" charset="0"/>
                      </a:endParaRPr>
                    </a:p>
                    <a:p>
                      <a:pPr>
                        <a:lnSpc>
                          <a:spcPct val="120000"/>
                        </a:lnSpc>
                        <a:spcAft>
                          <a:spcPts val="0"/>
                        </a:spcAft>
                      </a:pPr>
                      <a:r>
                        <a:rPr lang="ru-RU" sz="1800" dirty="0" smtClean="0">
                          <a:latin typeface="Calibri" pitchFamily="34" charset="0"/>
                        </a:rPr>
                        <a:t>- </a:t>
                      </a:r>
                      <a:r>
                        <a:rPr lang="ru-RU" sz="1800" dirty="0">
                          <a:latin typeface="Calibri" pitchFamily="34" charset="0"/>
                        </a:rPr>
                        <a:t>На первом рисунке Земля похожа на тарелку, имеет плоскую форму. На втором рисунке Земля похожа на шар.</a:t>
                      </a:r>
                      <a:endParaRPr lang="ru-RU" sz="1200" dirty="0">
                        <a:latin typeface="Calibri" pitchFamily="34" charset="0"/>
                      </a:endParaRPr>
                    </a:p>
                    <a:p>
                      <a:pPr>
                        <a:lnSpc>
                          <a:spcPct val="120000"/>
                        </a:lnSpc>
                        <a:spcAft>
                          <a:spcPts val="0"/>
                        </a:spcAft>
                      </a:pPr>
                      <a:r>
                        <a:rPr lang="ru-RU" sz="1800" dirty="0">
                          <a:latin typeface="Calibri" pitchFamily="34" charset="0"/>
                        </a:rPr>
                        <a:t>- На что же похожа наша планета?</a:t>
                      </a:r>
                      <a:endParaRPr lang="ru-RU" sz="1200" i="0" dirty="0">
                        <a:latin typeface="Calibri" pitchFamily="34" charset="0"/>
                        <a:ea typeface="Calibri"/>
                        <a:cs typeface="Times New Roman"/>
                      </a:endParaRPr>
                    </a:p>
                  </a:txBody>
                  <a:tcPr marL="68580" marR="68580" marT="0" marB="0"/>
                </a:tc>
              </a:tr>
            </a:tbl>
          </a:graphicData>
        </a:graphic>
      </p:graphicFrame>
      <p:sp>
        <p:nvSpPr>
          <p:cNvPr id="1025" name="Rectangle 1"/>
          <p:cNvSpPr>
            <a:spLocks noChangeArrowheads="1"/>
          </p:cNvSpPr>
          <p:nvPr/>
        </p:nvSpPr>
        <p:spPr bwMode="auto">
          <a:xfrm>
            <a:off x="683568" y="180388"/>
            <a:ext cx="7488832"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628650" algn="l"/>
                <a:tab pos="944563" algn="ctr"/>
              </a:tabLst>
            </a:pPr>
            <a:r>
              <a:rPr kumimoji="0" lang="ru-RU"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Прием 1. </a:t>
            </a:r>
            <a:r>
              <a:rPr lang="ru-RU" sz="2000" dirty="0" smtClean="0">
                <a:latin typeface="Calibri" pitchFamily="34" charset="0"/>
                <a:cs typeface="Arial" pitchFamily="34" charset="0"/>
              </a:rPr>
              <a:t> </a:t>
            </a:r>
            <a:r>
              <a:rPr kumimoji="0" lang="ru-RU"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Урок окружающего мира в 1-ом классе по теме</a:t>
            </a:r>
          </a:p>
          <a:p>
            <a:pPr marL="0" marR="0" lvl="0" indent="0" algn="ctr" defTabSz="914400" rtl="0" eaLnBrk="1" fontAlgn="base" latinLnBrk="0" hangingPunct="1">
              <a:lnSpc>
                <a:spcPct val="100000"/>
              </a:lnSpc>
              <a:spcBef>
                <a:spcPct val="0"/>
              </a:spcBef>
              <a:spcAft>
                <a:spcPct val="0"/>
              </a:spcAft>
              <a:buClrTx/>
              <a:buSzTx/>
              <a:buFontTx/>
              <a:buNone/>
              <a:tabLst>
                <a:tab pos="628650" algn="l"/>
                <a:tab pos="944563" algn="ctr"/>
              </a:tabLst>
            </a:pPr>
            <a:r>
              <a:rPr kumimoji="0" lang="ru-RU"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«На что похожа наша планета?»</a:t>
            </a:r>
            <a:endParaRPr kumimoji="0" lang="ru-RU" sz="2000" b="0" i="0" u="none" strike="noStrike" cap="none" normalizeH="0" baseline="0" dirty="0" smtClean="0">
              <a:ln>
                <a:noFill/>
              </a:ln>
              <a:solidFill>
                <a:schemeClr val="tx1"/>
              </a:solidFill>
              <a:effectLst/>
              <a:latin typeface="Calibri"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467544" y="980728"/>
          <a:ext cx="8280920" cy="5719238"/>
        </p:xfrm>
        <a:graphic>
          <a:graphicData uri="http://schemas.openxmlformats.org/drawingml/2006/table">
            <a:tbl>
              <a:tblPr>
                <a:tableStyleId>{8A107856-5554-42FB-B03E-39F5DBC370BA}</a:tableStyleId>
              </a:tblPr>
              <a:tblGrid>
                <a:gridCol w="445667"/>
                <a:gridCol w="1679525"/>
                <a:gridCol w="3590841"/>
                <a:gridCol w="2564887"/>
              </a:tblGrid>
              <a:tr h="338780">
                <a:tc>
                  <a:txBody>
                    <a:bodyPr/>
                    <a:lstStyle/>
                    <a:p>
                      <a:pPr algn="ctr">
                        <a:lnSpc>
                          <a:spcPct val="120000"/>
                        </a:lnSpc>
                        <a:spcAft>
                          <a:spcPts val="0"/>
                        </a:spcAft>
                      </a:pPr>
                      <a:endParaRPr lang="ru-RU" sz="1200" i="0" dirty="0">
                        <a:latin typeface="Calibri" pitchFamily="34" charset="0"/>
                        <a:ea typeface="Calibri"/>
                        <a:cs typeface="Times New Roman"/>
                      </a:endParaRPr>
                    </a:p>
                  </a:txBody>
                  <a:tcPr marL="68580" marR="68580" marT="0" marB="0"/>
                </a:tc>
                <a:tc>
                  <a:txBody>
                    <a:bodyPr/>
                    <a:lstStyle/>
                    <a:p>
                      <a:pPr algn="ctr">
                        <a:lnSpc>
                          <a:spcPct val="120000"/>
                        </a:lnSpc>
                        <a:spcAft>
                          <a:spcPts val="0"/>
                        </a:spcAft>
                      </a:pPr>
                      <a:r>
                        <a:rPr lang="ru-RU" sz="1800" dirty="0">
                          <a:latin typeface="Calibri" pitchFamily="34" charset="0"/>
                        </a:rPr>
                        <a:t>Анализ</a:t>
                      </a:r>
                      <a:endParaRPr lang="ru-RU" sz="1200" i="0" dirty="0">
                        <a:latin typeface="Calibri" pitchFamily="34" charset="0"/>
                        <a:ea typeface="Calibri"/>
                        <a:cs typeface="Times New Roman"/>
                      </a:endParaRPr>
                    </a:p>
                  </a:txBody>
                  <a:tcPr marL="68580" marR="68580" marT="0" marB="0"/>
                </a:tc>
                <a:tc>
                  <a:txBody>
                    <a:bodyPr/>
                    <a:lstStyle/>
                    <a:p>
                      <a:pPr algn="ctr">
                        <a:lnSpc>
                          <a:spcPct val="120000"/>
                        </a:lnSpc>
                        <a:spcAft>
                          <a:spcPts val="0"/>
                        </a:spcAft>
                      </a:pPr>
                      <a:r>
                        <a:rPr lang="ru-RU" sz="1800" dirty="0">
                          <a:latin typeface="Calibri" pitchFamily="34" charset="0"/>
                        </a:rPr>
                        <a:t>Учитель</a:t>
                      </a:r>
                      <a:endParaRPr lang="ru-RU" sz="1200" i="0" dirty="0">
                        <a:latin typeface="Calibri" pitchFamily="34" charset="0"/>
                        <a:ea typeface="Calibri"/>
                        <a:cs typeface="Times New Roman"/>
                      </a:endParaRPr>
                    </a:p>
                  </a:txBody>
                  <a:tcPr marL="68580" marR="68580" marT="0" marB="0"/>
                </a:tc>
                <a:tc>
                  <a:txBody>
                    <a:bodyPr/>
                    <a:lstStyle/>
                    <a:p>
                      <a:pPr>
                        <a:lnSpc>
                          <a:spcPct val="120000"/>
                        </a:lnSpc>
                        <a:spcAft>
                          <a:spcPts val="0"/>
                        </a:spcAft>
                        <a:tabLst>
                          <a:tab pos="628650" algn="l"/>
                          <a:tab pos="944245" algn="ctr"/>
                        </a:tabLst>
                      </a:pPr>
                      <a:r>
                        <a:rPr lang="ru-RU" sz="1800">
                          <a:latin typeface="Calibri" pitchFamily="34" charset="0"/>
                        </a:rPr>
                        <a:t>		Ученики</a:t>
                      </a:r>
                      <a:endParaRPr lang="ru-RU" sz="1200" i="0">
                        <a:latin typeface="Calibri" pitchFamily="34" charset="0"/>
                        <a:ea typeface="Calibri"/>
                        <a:cs typeface="Times New Roman"/>
                      </a:endParaRPr>
                    </a:p>
                  </a:txBody>
                  <a:tcPr marL="68580" marR="68580" marT="0" marB="0"/>
                </a:tc>
              </a:tr>
              <a:tr h="5380458">
                <a:tc>
                  <a:txBody>
                    <a:bodyPr/>
                    <a:lstStyle/>
                    <a:p>
                      <a:pPr marR="71755" algn="ctr">
                        <a:lnSpc>
                          <a:spcPct val="120000"/>
                        </a:lnSpc>
                        <a:spcAft>
                          <a:spcPts val="0"/>
                        </a:spcAft>
                      </a:pPr>
                      <a:r>
                        <a:rPr lang="ru-RU" sz="2000" dirty="0">
                          <a:latin typeface="Calibri" pitchFamily="34" charset="0"/>
                        </a:rPr>
                        <a:t>Постановка проблемы</a:t>
                      </a:r>
                      <a:endParaRPr lang="ru-RU" sz="1200" i="0" dirty="0">
                        <a:latin typeface="Calibri" pitchFamily="34" charset="0"/>
                        <a:ea typeface="Calibri"/>
                        <a:cs typeface="Times New Roman"/>
                      </a:endParaRPr>
                    </a:p>
                  </a:txBody>
                  <a:tcPr marL="68580" marR="68580" marT="0" marB="0" vert="vert270"/>
                </a:tc>
                <a:tc>
                  <a:txBody>
                    <a:bodyPr/>
                    <a:lstStyle/>
                    <a:p>
                      <a:pPr>
                        <a:lnSpc>
                          <a:spcPct val="120000"/>
                        </a:lnSpc>
                        <a:spcAft>
                          <a:spcPts val="0"/>
                        </a:spcAft>
                      </a:pPr>
                      <a:endParaRPr lang="ru-RU" sz="1800" dirty="0">
                        <a:latin typeface="Calibri" pitchFamily="34" charset="0"/>
                      </a:endParaRPr>
                    </a:p>
                    <a:p>
                      <a:pPr>
                        <a:lnSpc>
                          <a:spcPct val="120000"/>
                        </a:lnSpc>
                        <a:spcAft>
                          <a:spcPts val="0"/>
                        </a:spcAft>
                      </a:pPr>
                      <a:endParaRPr lang="ru-RU" sz="1800" dirty="0" smtClean="0">
                        <a:latin typeface="Calibri" pitchFamily="34" charset="0"/>
                      </a:endParaRPr>
                    </a:p>
                    <a:p>
                      <a:pPr>
                        <a:lnSpc>
                          <a:spcPct val="120000"/>
                        </a:lnSpc>
                        <a:spcAft>
                          <a:spcPts val="0"/>
                        </a:spcAft>
                      </a:pPr>
                      <a:endParaRPr lang="ru-RU" sz="1800" dirty="0" smtClean="0">
                        <a:latin typeface="Calibri" pitchFamily="34" charset="0"/>
                      </a:endParaRPr>
                    </a:p>
                    <a:p>
                      <a:pPr>
                        <a:lnSpc>
                          <a:spcPct val="120000"/>
                        </a:lnSpc>
                        <a:spcAft>
                          <a:spcPts val="0"/>
                        </a:spcAft>
                      </a:pPr>
                      <a:endParaRPr lang="ru-RU" sz="1800" dirty="0" smtClean="0">
                        <a:latin typeface="Calibri" pitchFamily="34" charset="0"/>
                      </a:endParaRPr>
                    </a:p>
                    <a:p>
                      <a:pPr>
                        <a:lnSpc>
                          <a:spcPct val="120000"/>
                        </a:lnSpc>
                        <a:spcAft>
                          <a:spcPts val="0"/>
                        </a:spcAft>
                      </a:pPr>
                      <a:endParaRPr lang="ru-RU" sz="1800" dirty="0" smtClean="0">
                        <a:latin typeface="Calibri" pitchFamily="34" charset="0"/>
                      </a:endParaRPr>
                    </a:p>
                    <a:p>
                      <a:pPr>
                        <a:lnSpc>
                          <a:spcPct val="120000"/>
                        </a:lnSpc>
                        <a:spcAft>
                          <a:spcPts val="0"/>
                        </a:spcAft>
                      </a:pPr>
                      <a:endParaRPr lang="ru-RU" sz="1800" dirty="0" smtClean="0">
                        <a:latin typeface="Calibri" pitchFamily="34" charset="0"/>
                      </a:endParaRPr>
                    </a:p>
                    <a:p>
                      <a:pPr>
                        <a:lnSpc>
                          <a:spcPct val="120000"/>
                        </a:lnSpc>
                        <a:spcAft>
                          <a:spcPts val="0"/>
                        </a:spcAft>
                      </a:pPr>
                      <a:r>
                        <a:rPr lang="ru-RU" sz="1800" dirty="0" smtClean="0">
                          <a:latin typeface="Calibri" pitchFamily="34" charset="0"/>
                        </a:rPr>
                        <a:t>Вопрос </a:t>
                      </a:r>
                      <a:r>
                        <a:rPr lang="ru-RU" sz="1800" dirty="0">
                          <a:latin typeface="Calibri" pitchFamily="34" charset="0"/>
                        </a:rPr>
                        <a:t>на новый материал</a:t>
                      </a:r>
                      <a:endParaRPr lang="ru-RU" sz="1200" dirty="0">
                        <a:latin typeface="Calibri" pitchFamily="34" charset="0"/>
                      </a:endParaRPr>
                    </a:p>
                    <a:p>
                      <a:pPr>
                        <a:lnSpc>
                          <a:spcPct val="120000"/>
                        </a:lnSpc>
                        <a:spcAft>
                          <a:spcPts val="0"/>
                        </a:spcAft>
                      </a:pPr>
                      <a:endParaRPr lang="ru-RU" sz="1800" dirty="0" smtClean="0">
                        <a:latin typeface="Calibri" pitchFamily="34" charset="0"/>
                      </a:endParaRPr>
                    </a:p>
                    <a:p>
                      <a:pPr>
                        <a:lnSpc>
                          <a:spcPct val="120000"/>
                        </a:lnSpc>
                        <a:spcAft>
                          <a:spcPts val="0"/>
                        </a:spcAft>
                      </a:pPr>
                      <a:r>
                        <a:rPr lang="ru-RU" sz="1800" dirty="0" smtClean="0">
                          <a:latin typeface="Calibri" pitchFamily="34" charset="0"/>
                        </a:rPr>
                        <a:t>Побуждение </a:t>
                      </a:r>
                      <a:r>
                        <a:rPr lang="ru-RU" sz="1800" dirty="0">
                          <a:latin typeface="Calibri" pitchFamily="34" charset="0"/>
                        </a:rPr>
                        <a:t>к осознанию</a:t>
                      </a:r>
                      <a:endParaRPr lang="ru-RU" sz="1200" dirty="0">
                        <a:latin typeface="Calibri" pitchFamily="34" charset="0"/>
                      </a:endParaRPr>
                    </a:p>
                    <a:p>
                      <a:pPr>
                        <a:lnSpc>
                          <a:spcPct val="120000"/>
                        </a:lnSpc>
                        <a:spcAft>
                          <a:spcPts val="0"/>
                        </a:spcAft>
                      </a:pPr>
                      <a:r>
                        <a:rPr lang="ru-RU" sz="1800" dirty="0">
                          <a:latin typeface="Calibri" pitchFamily="34" charset="0"/>
                        </a:rPr>
                        <a:t>Побуждение к проблеме</a:t>
                      </a:r>
                      <a:endParaRPr lang="ru-RU" sz="1200" dirty="0">
                        <a:latin typeface="Calibri" pitchFamily="34" charset="0"/>
                      </a:endParaRPr>
                    </a:p>
                    <a:p>
                      <a:pPr>
                        <a:lnSpc>
                          <a:spcPct val="120000"/>
                        </a:lnSpc>
                        <a:spcAft>
                          <a:spcPts val="0"/>
                        </a:spcAft>
                      </a:pPr>
                      <a:endParaRPr lang="ru-RU" sz="1800" dirty="0" smtClean="0">
                        <a:latin typeface="Calibri" pitchFamily="34" charset="0"/>
                      </a:endParaRPr>
                    </a:p>
                    <a:p>
                      <a:pPr>
                        <a:lnSpc>
                          <a:spcPct val="120000"/>
                        </a:lnSpc>
                        <a:spcAft>
                          <a:spcPts val="0"/>
                        </a:spcAft>
                      </a:pPr>
                      <a:r>
                        <a:rPr lang="ru-RU" sz="1800" dirty="0" smtClean="0">
                          <a:latin typeface="Calibri" pitchFamily="34" charset="0"/>
                        </a:rPr>
                        <a:t>Тема</a:t>
                      </a:r>
                      <a:endParaRPr lang="ru-RU" sz="1200" i="0" dirty="0">
                        <a:latin typeface="Calibri" pitchFamily="34" charset="0"/>
                        <a:ea typeface="Calibri"/>
                        <a:cs typeface="Times New Roman"/>
                      </a:endParaRPr>
                    </a:p>
                  </a:txBody>
                  <a:tcPr marL="68580" marR="68580" marT="0" marB="0"/>
                </a:tc>
                <a:tc>
                  <a:txBody>
                    <a:bodyPr/>
                    <a:lstStyle/>
                    <a:p>
                      <a:pPr>
                        <a:lnSpc>
                          <a:spcPct val="120000"/>
                        </a:lnSpc>
                        <a:spcAft>
                          <a:spcPts val="0"/>
                        </a:spcAft>
                      </a:pPr>
                      <a:r>
                        <a:rPr lang="ru-RU" sz="1800" dirty="0">
                          <a:latin typeface="Calibri" pitchFamily="34" charset="0"/>
                        </a:rPr>
                        <a:t>- Л.Н. Толстой уже известен вам как автор многочисленных рассказов, былей. Сегодня мы будем читать еще одно его произведение. Оно называется </a:t>
                      </a:r>
                      <a:r>
                        <a:rPr lang="ru-RU" sz="1800" dirty="0" smtClean="0">
                          <a:latin typeface="Calibri" pitchFamily="34" charset="0"/>
                        </a:rPr>
                        <a:t>«Стрекоза и муравей» </a:t>
                      </a:r>
                      <a:r>
                        <a:rPr lang="ru-RU" sz="1800" dirty="0">
                          <a:latin typeface="Calibri" pitchFamily="34" charset="0"/>
                        </a:rPr>
                        <a:t>Послушайте (читает текст)</a:t>
                      </a:r>
                      <a:endParaRPr lang="ru-RU" sz="1200" dirty="0">
                        <a:latin typeface="Calibri" pitchFamily="34" charset="0"/>
                      </a:endParaRPr>
                    </a:p>
                    <a:p>
                      <a:pPr>
                        <a:lnSpc>
                          <a:spcPct val="120000"/>
                        </a:lnSpc>
                        <a:spcAft>
                          <a:spcPts val="0"/>
                        </a:spcAft>
                      </a:pPr>
                      <a:r>
                        <a:rPr lang="ru-RU" sz="1800" dirty="0">
                          <a:latin typeface="Calibri" pitchFamily="34" charset="0"/>
                        </a:rPr>
                        <a:t>- Прочитайте текст цепочкой.</a:t>
                      </a:r>
                      <a:endParaRPr lang="ru-RU" sz="1200" dirty="0">
                        <a:latin typeface="Calibri" pitchFamily="34" charset="0"/>
                      </a:endParaRPr>
                    </a:p>
                    <a:p>
                      <a:pPr>
                        <a:lnSpc>
                          <a:spcPct val="120000"/>
                        </a:lnSpc>
                        <a:spcAft>
                          <a:spcPts val="0"/>
                        </a:spcAft>
                      </a:pPr>
                      <a:r>
                        <a:rPr lang="ru-RU" sz="1800" dirty="0">
                          <a:latin typeface="Calibri" pitchFamily="34" charset="0"/>
                        </a:rPr>
                        <a:t>- Попробуйте определить жанр нового произведения. (Мнения фиксируются на доске)</a:t>
                      </a:r>
                      <a:endParaRPr lang="ru-RU" sz="1200" dirty="0">
                        <a:latin typeface="Calibri" pitchFamily="34" charset="0"/>
                      </a:endParaRPr>
                    </a:p>
                    <a:p>
                      <a:pPr>
                        <a:lnSpc>
                          <a:spcPct val="120000"/>
                        </a:lnSpc>
                        <a:spcAft>
                          <a:spcPts val="0"/>
                        </a:spcAft>
                      </a:pPr>
                      <a:r>
                        <a:rPr lang="ru-RU" sz="1800" dirty="0">
                          <a:latin typeface="Calibri" pitchFamily="34" charset="0"/>
                        </a:rPr>
                        <a:t>-Ребята, отвечая на мой вопрос, сколько мнений вы высказали?</a:t>
                      </a:r>
                      <a:endParaRPr lang="ru-RU" sz="1200" dirty="0">
                        <a:latin typeface="Calibri" pitchFamily="34" charset="0"/>
                      </a:endParaRPr>
                    </a:p>
                    <a:p>
                      <a:pPr>
                        <a:lnSpc>
                          <a:spcPct val="120000"/>
                        </a:lnSpc>
                        <a:spcAft>
                          <a:spcPts val="0"/>
                        </a:spcAft>
                      </a:pPr>
                      <a:r>
                        <a:rPr lang="ru-RU" sz="1800" dirty="0">
                          <a:latin typeface="Calibri" pitchFamily="34" charset="0"/>
                        </a:rPr>
                        <a:t>-Какой возникает вопрос?</a:t>
                      </a:r>
                      <a:endParaRPr lang="ru-RU" sz="1200" dirty="0">
                        <a:latin typeface="Calibri" pitchFamily="34" charset="0"/>
                      </a:endParaRPr>
                    </a:p>
                    <a:p>
                      <a:pPr>
                        <a:lnSpc>
                          <a:spcPct val="120000"/>
                        </a:lnSpc>
                        <a:spcAft>
                          <a:spcPts val="0"/>
                        </a:spcAft>
                      </a:pPr>
                      <a:endParaRPr lang="ru-RU" sz="1800" dirty="0" smtClean="0">
                        <a:latin typeface="Calibri" pitchFamily="34" charset="0"/>
                      </a:endParaRPr>
                    </a:p>
                    <a:p>
                      <a:pPr>
                        <a:lnSpc>
                          <a:spcPct val="120000"/>
                        </a:lnSpc>
                        <a:spcAft>
                          <a:spcPts val="0"/>
                        </a:spcAft>
                      </a:pPr>
                      <a:r>
                        <a:rPr lang="ru-RU" sz="1800" dirty="0" smtClean="0">
                          <a:latin typeface="Calibri" pitchFamily="34" charset="0"/>
                        </a:rPr>
                        <a:t>Фиксируется </a:t>
                      </a:r>
                      <a:r>
                        <a:rPr lang="ru-RU" sz="1800" dirty="0">
                          <a:latin typeface="Calibri" pitchFamily="34" charset="0"/>
                        </a:rPr>
                        <a:t>вопрос  на доске</a:t>
                      </a:r>
                      <a:endParaRPr lang="ru-RU" sz="1200" i="0" dirty="0">
                        <a:latin typeface="Calibri" pitchFamily="34" charset="0"/>
                        <a:ea typeface="Calibri"/>
                        <a:cs typeface="Times New Roman"/>
                      </a:endParaRPr>
                    </a:p>
                  </a:txBody>
                  <a:tcPr marL="68580" marR="68580" marT="0" marB="0"/>
                </a:tc>
                <a:tc>
                  <a:txBody>
                    <a:bodyPr/>
                    <a:lstStyle/>
                    <a:p>
                      <a:pPr>
                        <a:lnSpc>
                          <a:spcPct val="120000"/>
                        </a:lnSpc>
                        <a:spcAft>
                          <a:spcPts val="0"/>
                        </a:spcAft>
                      </a:pPr>
                      <a:endParaRPr lang="ru-RU" sz="1800" dirty="0">
                        <a:latin typeface="Calibri" pitchFamily="34" charset="0"/>
                      </a:endParaRPr>
                    </a:p>
                    <a:p>
                      <a:pPr>
                        <a:lnSpc>
                          <a:spcPct val="120000"/>
                        </a:lnSpc>
                        <a:spcAft>
                          <a:spcPts val="0"/>
                        </a:spcAft>
                      </a:pPr>
                      <a:endParaRPr lang="ru-RU" sz="1800" dirty="0" smtClean="0">
                        <a:latin typeface="Calibri" pitchFamily="34" charset="0"/>
                      </a:endParaRPr>
                    </a:p>
                    <a:p>
                      <a:pPr>
                        <a:lnSpc>
                          <a:spcPct val="120000"/>
                        </a:lnSpc>
                        <a:spcAft>
                          <a:spcPts val="0"/>
                        </a:spcAft>
                      </a:pPr>
                      <a:endParaRPr lang="ru-RU" sz="1800" dirty="0" smtClean="0">
                        <a:latin typeface="Calibri" pitchFamily="34" charset="0"/>
                      </a:endParaRPr>
                    </a:p>
                    <a:p>
                      <a:pPr>
                        <a:lnSpc>
                          <a:spcPct val="120000"/>
                        </a:lnSpc>
                        <a:spcAft>
                          <a:spcPts val="0"/>
                        </a:spcAft>
                      </a:pPr>
                      <a:endParaRPr lang="ru-RU" sz="1800" dirty="0" smtClean="0">
                        <a:latin typeface="Calibri" pitchFamily="34" charset="0"/>
                      </a:endParaRPr>
                    </a:p>
                    <a:p>
                      <a:pPr>
                        <a:lnSpc>
                          <a:spcPct val="120000"/>
                        </a:lnSpc>
                        <a:spcAft>
                          <a:spcPts val="0"/>
                        </a:spcAft>
                      </a:pPr>
                      <a:endParaRPr lang="ru-RU" sz="1800" dirty="0" smtClean="0">
                        <a:latin typeface="Calibri" pitchFamily="34" charset="0"/>
                      </a:endParaRPr>
                    </a:p>
                    <a:p>
                      <a:pPr>
                        <a:lnSpc>
                          <a:spcPct val="120000"/>
                        </a:lnSpc>
                        <a:spcAft>
                          <a:spcPts val="0"/>
                        </a:spcAft>
                      </a:pPr>
                      <a:r>
                        <a:rPr lang="ru-RU" sz="1800" dirty="0" smtClean="0">
                          <a:latin typeface="Calibri" pitchFamily="34" charset="0"/>
                        </a:rPr>
                        <a:t>Читают</a:t>
                      </a:r>
                      <a:r>
                        <a:rPr lang="ru-RU" sz="1800" dirty="0">
                          <a:latin typeface="Calibri" pitchFamily="34" charset="0"/>
                        </a:rPr>
                        <a:t>.</a:t>
                      </a:r>
                      <a:endParaRPr lang="ru-RU" sz="1200" dirty="0">
                        <a:latin typeface="Calibri" pitchFamily="34" charset="0"/>
                      </a:endParaRPr>
                    </a:p>
                    <a:p>
                      <a:pPr>
                        <a:lnSpc>
                          <a:spcPct val="120000"/>
                        </a:lnSpc>
                        <a:spcAft>
                          <a:spcPts val="0"/>
                        </a:spcAft>
                      </a:pPr>
                      <a:r>
                        <a:rPr lang="ru-RU" sz="1800" dirty="0">
                          <a:latin typeface="Calibri" pitchFamily="34" charset="0"/>
                        </a:rPr>
                        <a:t>- Это сказка о животных</a:t>
                      </a:r>
                      <a:r>
                        <a:rPr lang="ru-RU" sz="1800" dirty="0" smtClean="0">
                          <a:latin typeface="Calibri" pitchFamily="34" charset="0"/>
                        </a:rPr>
                        <a:t>.- </a:t>
                      </a:r>
                      <a:r>
                        <a:rPr lang="ru-RU" sz="1800" dirty="0">
                          <a:latin typeface="Calibri" pitchFamily="34" charset="0"/>
                        </a:rPr>
                        <a:t>Это басня! (Проблемная ситуация)</a:t>
                      </a:r>
                      <a:endParaRPr lang="ru-RU" sz="1200" dirty="0">
                        <a:latin typeface="Calibri" pitchFamily="34" charset="0"/>
                      </a:endParaRPr>
                    </a:p>
                    <a:p>
                      <a:pPr>
                        <a:lnSpc>
                          <a:spcPct val="120000"/>
                        </a:lnSpc>
                        <a:spcAft>
                          <a:spcPts val="0"/>
                        </a:spcAft>
                      </a:pPr>
                      <a:endParaRPr lang="ru-RU" sz="1800" dirty="0" smtClean="0">
                        <a:latin typeface="Calibri" pitchFamily="34" charset="0"/>
                      </a:endParaRPr>
                    </a:p>
                    <a:p>
                      <a:pPr>
                        <a:lnSpc>
                          <a:spcPct val="120000"/>
                        </a:lnSpc>
                        <a:spcAft>
                          <a:spcPts val="0"/>
                        </a:spcAft>
                      </a:pPr>
                      <a:r>
                        <a:rPr lang="ru-RU" sz="1800" dirty="0" smtClean="0">
                          <a:latin typeface="Calibri" pitchFamily="34" charset="0"/>
                        </a:rPr>
                        <a:t>- </a:t>
                      </a:r>
                      <a:r>
                        <a:rPr lang="ru-RU" sz="1800" dirty="0">
                          <a:latin typeface="Calibri" pitchFamily="34" charset="0"/>
                        </a:rPr>
                        <a:t>Два.</a:t>
                      </a:r>
                      <a:endParaRPr lang="ru-RU" sz="1200" dirty="0">
                        <a:latin typeface="Calibri" pitchFamily="34" charset="0"/>
                      </a:endParaRPr>
                    </a:p>
                    <a:p>
                      <a:pPr>
                        <a:lnSpc>
                          <a:spcPct val="120000"/>
                        </a:lnSpc>
                        <a:spcAft>
                          <a:spcPts val="0"/>
                        </a:spcAft>
                      </a:pPr>
                      <a:endParaRPr lang="ru-RU" sz="1800" dirty="0" smtClean="0">
                        <a:latin typeface="Calibri" pitchFamily="34" charset="0"/>
                      </a:endParaRPr>
                    </a:p>
                    <a:p>
                      <a:pPr>
                        <a:lnSpc>
                          <a:spcPct val="120000"/>
                        </a:lnSpc>
                        <a:spcAft>
                          <a:spcPts val="0"/>
                        </a:spcAft>
                      </a:pPr>
                      <a:r>
                        <a:rPr lang="ru-RU" sz="1800" dirty="0" smtClean="0">
                          <a:latin typeface="Calibri" pitchFamily="34" charset="0"/>
                        </a:rPr>
                        <a:t>-</a:t>
                      </a:r>
                      <a:r>
                        <a:rPr lang="ru-RU" sz="1800" dirty="0">
                          <a:latin typeface="Calibri" pitchFamily="34" charset="0"/>
                        </a:rPr>
                        <a:t>Каков жанр произведения Л.Н. Толстого </a:t>
                      </a:r>
                      <a:r>
                        <a:rPr lang="ru-RU" sz="1800" dirty="0" smtClean="0">
                          <a:latin typeface="Calibri" pitchFamily="34" charset="0"/>
                        </a:rPr>
                        <a:t>«</a:t>
                      </a:r>
                      <a:r>
                        <a:rPr lang="ru-RU" sz="1800" dirty="0" smtClean="0">
                          <a:latin typeface="Calibri" pitchFamily="34" charset="0"/>
                        </a:rPr>
                        <a:t>Стрекоза и муравей</a:t>
                      </a:r>
                      <a:r>
                        <a:rPr lang="ru-RU" sz="1800" dirty="0" smtClean="0">
                          <a:latin typeface="Calibri" pitchFamily="34" charset="0"/>
                        </a:rPr>
                        <a:t>»? </a:t>
                      </a:r>
                      <a:r>
                        <a:rPr lang="ru-RU" sz="1800" dirty="0">
                          <a:latin typeface="Calibri" pitchFamily="34" charset="0"/>
                        </a:rPr>
                        <a:t>(Вопрос)</a:t>
                      </a:r>
                      <a:endParaRPr lang="ru-RU" sz="1200" i="0" dirty="0">
                        <a:latin typeface="Calibri" pitchFamily="34" charset="0"/>
                        <a:ea typeface="Calibri"/>
                        <a:cs typeface="Times New Roman"/>
                      </a:endParaRPr>
                    </a:p>
                  </a:txBody>
                  <a:tcPr marL="68580" marR="68580" marT="0" marB="0"/>
                </a:tc>
              </a:tr>
            </a:tbl>
          </a:graphicData>
        </a:graphic>
      </p:graphicFrame>
      <p:sp>
        <p:nvSpPr>
          <p:cNvPr id="30721" name="Rectangle 1"/>
          <p:cNvSpPr>
            <a:spLocks noChangeArrowheads="1"/>
          </p:cNvSpPr>
          <p:nvPr/>
        </p:nvSpPr>
        <p:spPr bwMode="auto">
          <a:xfrm>
            <a:off x="755576" y="208434"/>
            <a:ext cx="7272808"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628650" algn="l"/>
                <a:tab pos="944563" algn="ctr"/>
              </a:tabLst>
            </a:pPr>
            <a:r>
              <a:rPr kumimoji="0" lang="ru-RU"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Прием 2. </a:t>
            </a:r>
            <a:r>
              <a:rPr kumimoji="0" lang="ru-RU"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Урок литературного чтения в 4  классе по теме </a:t>
            </a:r>
          </a:p>
          <a:p>
            <a:pPr marL="0" marR="0" lvl="0" indent="0" algn="ctr" defTabSz="914400" rtl="0" eaLnBrk="1" fontAlgn="base" latinLnBrk="0" hangingPunct="1">
              <a:lnSpc>
                <a:spcPct val="100000"/>
              </a:lnSpc>
              <a:spcBef>
                <a:spcPct val="0"/>
              </a:spcBef>
              <a:spcAft>
                <a:spcPct val="0"/>
              </a:spcAft>
              <a:buClrTx/>
              <a:buSzTx/>
              <a:buFontTx/>
              <a:buNone/>
              <a:tabLst>
                <a:tab pos="628650" algn="l"/>
                <a:tab pos="944563" algn="ctr"/>
              </a:tabLst>
            </a:pPr>
            <a:r>
              <a:rPr kumimoji="0" lang="ru-RU"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«Басня Л.Н. Толстого «Стрекоза и муравей»</a:t>
            </a:r>
            <a:endParaRPr kumimoji="0" lang="ru-RU" sz="2000" b="0" i="0" u="none" strike="noStrike" cap="none" normalizeH="0" baseline="0" dirty="0" smtClean="0">
              <a:ln>
                <a:noFill/>
              </a:ln>
              <a:solidFill>
                <a:schemeClr val="tx1"/>
              </a:solidFill>
              <a:effectLst/>
              <a:latin typeface="Calibri"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311</TotalTime>
  <Words>1832</Words>
  <Application>Microsoft Office PowerPoint</Application>
  <PresentationFormat>Экран (4:3)</PresentationFormat>
  <Paragraphs>355</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Эркер</vt:lpstr>
      <vt:lpstr>Технология проблемно-диалогического обучения </vt:lpstr>
      <vt:lpstr>Слайд 2</vt:lpstr>
      <vt:lpstr>Виды диалогов</vt:lpstr>
      <vt:lpstr>Слайд 4</vt:lpstr>
      <vt:lpstr>Цели технологии:</vt:lpstr>
      <vt:lpstr>        Классификация методов обучения  (методов введения знаний) </vt:lpstr>
      <vt:lpstr>Побуждающий от проблемной ситуации  диалог</vt:lpstr>
      <vt:lpstr>Слайд 8</vt:lpstr>
      <vt:lpstr>Слайд 9</vt:lpstr>
      <vt:lpstr>Слайд 10</vt:lpstr>
      <vt:lpstr>Слайд 11</vt:lpstr>
      <vt:lpstr>Слайд 12</vt:lpstr>
      <vt:lpstr>Слайд 13</vt:lpstr>
      <vt:lpstr>Слайд 14</vt:lpstr>
      <vt:lpstr>Слайд 15</vt:lpstr>
      <vt:lpstr>                  </vt:lpstr>
      <vt:lpstr>       Приемы создания проблемной ситуации и формы обучения</vt:lpstr>
      <vt:lpstr> Методы постановки проблемы  и фиксация темы урока </vt:lpstr>
      <vt:lpstr>Методы поиска решения и фиксация опорного сигнала </vt:lpstr>
      <vt:lpstr>       Общие выводы</vt:lpstr>
      <vt:lpstr>Литература</vt:lpstr>
      <vt:lpstr>Слайд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Технология проблемно-диалогического обучения</dc:title>
  <dc:creator>Ирина</dc:creator>
  <cp:lastModifiedBy>Ирина</cp:lastModifiedBy>
  <cp:revision>28</cp:revision>
  <dcterms:created xsi:type="dcterms:W3CDTF">2014-11-02T17:29:08Z</dcterms:created>
  <dcterms:modified xsi:type="dcterms:W3CDTF">2014-11-03T11:14:05Z</dcterms:modified>
</cp:coreProperties>
</file>