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04" r:id="rId2"/>
  </p:sldMasterIdLst>
  <p:sldIdLst>
    <p:sldId id="263" r:id="rId3"/>
    <p:sldId id="284" r:id="rId4"/>
    <p:sldId id="274" r:id="rId5"/>
    <p:sldId id="275" r:id="rId6"/>
    <p:sldId id="270" r:id="rId7"/>
    <p:sldId id="279" r:id="rId8"/>
    <p:sldId id="277" r:id="rId9"/>
    <p:sldId id="268" r:id="rId10"/>
    <p:sldId id="27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05" autoAdjust="0"/>
    <p:restoredTop sz="9466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A4276-6CE6-43F2-A153-613DB16553E4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82DAA-CB6E-493D-889E-14FA61594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EBF-8B60-42DF-81C2-1163AB61C58F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6DC24-E917-4374-AE62-4880FC85C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B5513-5F58-4D6B-9EC8-19D567958FB9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70179-0B5F-41BD-9096-4648F7B5E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8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29DA-12F8-4A78-AF45-5DAC241F5B16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28CC7-BC48-4BA1-B0A6-5D988A269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2E9C-46FB-4498-8144-44FD6A1958A8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F3200-F195-4D66-9903-BE583736B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0316C-5D02-4209-934F-E7E38D0C3704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5333-09E4-4E31-A429-7B5668D50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66EAE-3FF4-4B67-8B5C-6A5D16CEF73F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EBFAB-FB03-4EDD-AAB8-7693D788B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C23E9-2D52-4986-8568-D582B4C96C9E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EB73C-52E2-4BB4-AF4E-9115ECE48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74488-F06A-43CB-AB9C-57125E2E5543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04471-ECEA-402C-B878-EBA4EDE0B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360DE-6D4C-40F7-891B-64281293C844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42ACD-E776-450F-B078-37A3C4ABA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3506A-46DA-4C49-B15C-5AC63D8165AE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A70E-0BC8-4AE7-ACF9-D74327836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C67F4-59B2-4664-B29E-65695744C001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69428-83DE-493D-A810-C20A4059F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A907-8068-4093-A039-DF6A0700AFF4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06D2F-5BB4-4C7F-9A27-141D2092F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0FEBE-C7B5-4E1D-A3C9-BF2F72BF6A47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E04B-4CDB-4745-8218-4E5EA61B3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12E0BC-2654-48E5-A6DD-185CE0979E55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4905ED-7953-4EEF-BA2A-60F900652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61F327-5706-46CC-B5B6-F911E89E4BE8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8525A6-BA79-4A4E-9B78-36B0D9D5B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.russianplanet.ru/" TargetMode="External"/><Relationship Id="rId2" Type="http://schemas.openxmlformats.org/officeDocument/2006/relationships/hyperlink" Target="http://www.cnit.susu.ac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Опыт №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625" y="1428750"/>
            <a:ext cx="8229600" cy="6365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u="sng" kern="1200" dirty="0">
                <a:solidFill>
                  <a:schemeClr val="accent3">
                    <a:lumMod val="50000"/>
                  </a:schemeClr>
                </a:solidFill>
              </a:rPr>
              <a:t>Цель:</a:t>
            </a:r>
            <a:r>
              <a:rPr lang="ru-RU" sz="2800" b="1" kern="1200" dirty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2800" kern="1200" dirty="0"/>
              <a:t>проверить, можно ли воздух сжать?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57188" y="5500688"/>
            <a:ext cx="85010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2800" b="1" u="sng">
                <a:solidFill>
                  <a:srgbClr val="06686D"/>
                </a:solidFill>
                <a:latin typeface="Constantia" pitchFamily="18" charset="0"/>
              </a:rPr>
              <a:t>Вывод: </a:t>
            </a:r>
            <a:r>
              <a:rPr lang="ru-RU" sz="2800" b="1">
                <a:solidFill>
                  <a:srgbClr val="06686D"/>
                </a:solidFill>
                <a:latin typeface="Constantia" pitchFamily="18" charset="0"/>
              </a:rPr>
              <a:t>  </a:t>
            </a:r>
            <a:r>
              <a:rPr lang="ru-RU" sz="2800">
                <a:latin typeface="Constantia" pitchFamily="18" charset="0"/>
              </a:rPr>
              <a:t>воздух можно сжать,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2800">
                <a:latin typeface="Constantia" pitchFamily="18" charset="0"/>
              </a:rPr>
              <a:t>		      воздух обладает упругостью</a:t>
            </a:r>
            <a:r>
              <a:rPr lang="ru-RU" sz="2800"/>
              <a:t>.</a:t>
            </a:r>
          </a:p>
        </p:txBody>
      </p:sp>
      <p:pic>
        <p:nvPicPr>
          <p:cNvPr id="6149" name="Picture 7" descr="00018_10458115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989138"/>
            <a:ext cx="35306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старый вел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688"/>
            <a:ext cx="9144000" cy="68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Опыт № 3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4294967295"/>
          </p:nvPr>
        </p:nvSpPr>
        <p:spPr>
          <a:xfrm>
            <a:off x="428625" y="1857375"/>
            <a:ext cx="8229600" cy="2286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400" b="1" u="sng" smtClean="0">
                <a:solidFill>
                  <a:srgbClr val="06686D"/>
                </a:solidFill>
              </a:rPr>
              <a:t>Цель:</a:t>
            </a:r>
            <a:r>
              <a:rPr lang="ru-RU" sz="3400" b="1" smtClean="0">
                <a:solidFill>
                  <a:srgbClr val="06686D"/>
                </a:solidFill>
              </a:rPr>
              <a:t>   </a:t>
            </a:r>
            <a:r>
              <a:rPr lang="ru-RU" sz="3400" smtClean="0"/>
              <a:t>выяснить, имеет ли воздух вес?</a:t>
            </a:r>
          </a:p>
          <a:p>
            <a:pPr eaLnBrk="1" hangingPunct="1">
              <a:buFont typeface="Wingdings 2" pitchFamily="18" charset="2"/>
              <a:buNone/>
            </a:pPr>
            <a:endParaRPr lang="ru-RU" sz="3400" smtClean="0"/>
          </a:p>
          <a:p>
            <a:pPr eaLnBrk="1" hangingPunct="1">
              <a:buFont typeface="Wingdings 2" pitchFamily="18" charset="2"/>
              <a:buNone/>
            </a:pPr>
            <a:endParaRPr lang="ru-RU" sz="3400" smtClean="0"/>
          </a:p>
          <a:p>
            <a:pPr eaLnBrk="1" hangingPunct="1">
              <a:buFont typeface="Wingdings 2" pitchFamily="18" charset="2"/>
              <a:buNone/>
            </a:pPr>
            <a:endParaRPr lang="ru-RU" sz="3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Опыт №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88" y="2500313"/>
            <a:ext cx="8535987" cy="636587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400" b="1" u="sng" kern="1200" dirty="0">
                <a:solidFill>
                  <a:schemeClr val="accent3">
                    <a:lumMod val="50000"/>
                  </a:schemeClr>
                </a:solidFill>
              </a:rPr>
              <a:t>Цель:</a:t>
            </a:r>
            <a:r>
              <a:rPr lang="ru-RU" sz="3400" b="1" kern="1200" dirty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3600" kern="1200" dirty="0"/>
              <a:t>выяснить, имеет ли воздух вес?</a:t>
            </a:r>
          </a:p>
        </p:txBody>
      </p:sp>
      <p:sp>
        <p:nvSpPr>
          <p:cNvPr id="9220" name="Содержимое 2"/>
          <p:cNvSpPr txBox="1">
            <a:spLocks/>
          </p:cNvSpPr>
          <p:nvPr/>
        </p:nvSpPr>
        <p:spPr bwMode="auto">
          <a:xfrm>
            <a:off x="357188" y="4143375"/>
            <a:ext cx="85010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4000" b="1" u="sng">
                <a:solidFill>
                  <a:srgbClr val="06686D"/>
                </a:solidFill>
                <a:latin typeface="Constantia" pitchFamily="18" charset="0"/>
              </a:rPr>
              <a:t>Вывод: </a:t>
            </a:r>
            <a:r>
              <a:rPr lang="ru-RU" sz="4000" b="1">
                <a:solidFill>
                  <a:srgbClr val="06686D"/>
                </a:solidFill>
                <a:latin typeface="Constantia" pitchFamily="18" charset="0"/>
              </a:rPr>
              <a:t>  </a:t>
            </a:r>
            <a:r>
              <a:rPr lang="ru-RU" sz="4000">
                <a:latin typeface="Constantia" pitchFamily="18" charset="0"/>
              </a:rPr>
              <a:t>воздух имеет вес</a:t>
            </a:r>
            <a:r>
              <a:rPr lang="ru-RU" sz="40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2241" t="2601" r="26046" b="30636"/>
          <a:stretch>
            <a:fillRect/>
          </a:stretch>
        </p:blipFill>
        <p:spPr bwMode="auto">
          <a:xfrm>
            <a:off x="1500166" y="1500174"/>
            <a:ext cx="6357982" cy="50996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00063" y="28575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kern="1200" dirty="0">
                <a:solidFill>
                  <a:schemeClr val="accent3">
                    <a:lumMod val="50000"/>
                  </a:schemeClr>
                </a:solidFill>
              </a:rPr>
              <a:t>Галилео Галилей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59713.jpg"/>
          <p:cNvPicPr>
            <a:picLocks noChangeAspect="1"/>
          </p:cNvPicPr>
          <p:nvPr/>
        </p:nvPicPr>
        <p:blipFill>
          <a:blip r:embed="rId2">
            <a:lum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63" y="1143000"/>
            <a:ext cx="8286750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Итоги</a:t>
            </a:r>
            <a:br>
              <a:rPr lang="ru-RU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 заседания клуба</a:t>
            </a:r>
            <a:endParaRPr lang="ru-RU" sz="6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" descr="59713.jpg"/>
          <p:cNvPicPr>
            <a:picLocks noChangeAspect="1"/>
          </p:cNvPicPr>
          <p:nvPr/>
        </p:nvPicPr>
        <p:blipFill>
          <a:blip r:embed="rId2">
            <a:lum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642938"/>
            <a:ext cx="7415212" cy="4500562"/>
          </a:xfrm>
        </p:spPr>
        <p:txBody>
          <a:bodyPr>
            <a:normAutofit/>
          </a:bodyPr>
          <a:lstStyle/>
          <a:p>
            <a:pPr marR="0" algn="ctr" eaLnBrk="1" hangingPunct="1">
              <a:lnSpc>
                <a:spcPct val="90000"/>
              </a:lnSpc>
              <a:defRPr/>
            </a:pPr>
            <a:r>
              <a:rPr lang="ru-RU" sz="4800" b="1" smtClean="0">
                <a:solidFill>
                  <a:srgbClr val="C9DA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Свойства воздуха</a:t>
            </a:r>
            <a:r>
              <a:rPr lang="ru-RU" sz="4800" b="1" smtClean="0">
                <a:solidFill>
                  <a:srgbClr val="C9DA9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marR="0" algn="ctr" eaLnBrk="1" hangingPunct="1">
              <a:lnSpc>
                <a:spcPct val="90000"/>
              </a:lnSpc>
              <a:defRPr/>
            </a:pPr>
            <a:endParaRPr lang="ru-RU" sz="4800" b="1" smtClean="0">
              <a:solidFill>
                <a:srgbClr val="C9DA9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pPr marR="0" algn="just" eaLnBrk="1" hangingPunct="1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Wingdings 2" pitchFamily="18" charset="2"/>
              <a:buAutoNum type="arabicPeriod"/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04617B"/>
                  </a:outerShdw>
                </a:effectLst>
                <a:latin typeface="Constantia" pitchFamily="18" charset="0"/>
              </a:rPr>
              <a:t>Воздух занимает пространство (место)</a:t>
            </a:r>
            <a:r>
              <a:rPr lang="ru-RU" sz="3200" b="1" smtClean="0">
                <a:effectLst>
                  <a:outerShdw blurRad="38100" dist="38100" dir="2700000" algn="tl">
                    <a:srgbClr val="04617B"/>
                  </a:outerShdw>
                </a:effectLst>
              </a:rPr>
              <a:t>.</a:t>
            </a:r>
          </a:p>
          <a:p>
            <a:pPr marR="0" algn="just" eaLnBrk="1" hangingPunct="1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Wingdings 2" pitchFamily="18" charset="2"/>
              <a:buAutoNum type="arabicPeriod"/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04617B"/>
                  </a:outerShdw>
                </a:effectLst>
                <a:latin typeface="Constantia" pitchFamily="18" charset="0"/>
              </a:rPr>
              <a:t>Воздух можно сжать </a:t>
            </a:r>
            <a:r>
              <a:rPr lang="ru-RU" sz="3200" b="1" smtClean="0">
                <a:effectLst>
                  <a:outerShdw blurRad="38100" dist="38100" dir="2700000" algn="tl">
                    <a:srgbClr val="04617B"/>
                  </a:outerShdw>
                </a:effectLst>
              </a:rPr>
              <a:t>.</a:t>
            </a:r>
          </a:p>
          <a:p>
            <a:pPr marR="0" algn="just" eaLnBrk="1" hangingPunct="1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Wingdings 2" pitchFamily="18" charset="2"/>
              <a:buAutoNum type="arabicPeriod"/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04617B"/>
                  </a:outerShdw>
                </a:effectLst>
                <a:latin typeface="Constantia" pitchFamily="18" charset="0"/>
              </a:rPr>
              <a:t>Воздух обладает упругостью</a:t>
            </a:r>
            <a:r>
              <a:rPr lang="ru-RU" sz="3200" b="1" smtClean="0">
                <a:effectLst>
                  <a:outerShdw blurRad="38100" dist="38100" dir="2700000" algn="tl">
                    <a:srgbClr val="04617B"/>
                  </a:outerShdw>
                </a:effectLst>
              </a:rPr>
              <a:t>.</a:t>
            </a:r>
          </a:p>
          <a:p>
            <a:pPr marR="0" algn="just" eaLnBrk="1" hangingPunct="1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  <a:buFont typeface="Wingdings 2" pitchFamily="18" charset="2"/>
              <a:buAutoNum type="arabicPeriod"/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04617B"/>
                  </a:outerShdw>
                </a:effectLst>
                <a:latin typeface="Constantia" pitchFamily="18" charset="0"/>
              </a:rPr>
              <a:t>Воздух имеет вес</a:t>
            </a:r>
            <a:r>
              <a:rPr lang="ru-RU" sz="3200" b="1" smtClean="0">
                <a:effectLst>
                  <a:outerShdw blurRad="38100" dist="38100" dir="2700000" algn="tl">
                    <a:srgbClr val="04617B"/>
                  </a:outerShdw>
                </a:effectLst>
              </a:rPr>
              <a:t>.</a:t>
            </a:r>
          </a:p>
          <a:p>
            <a:pPr marR="0" algn="just" eaLnBrk="1" hangingPunct="1">
              <a:lnSpc>
                <a:spcPct val="90000"/>
              </a:lnSpc>
              <a:buFont typeface="Wingdings 2" pitchFamily="18" charset="2"/>
              <a:buAutoNum type="arabicPeriod"/>
              <a:defRPr/>
            </a:pPr>
            <a:endParaRPr lang="ru-RU" sz="4800" b="1" smtClean="0">
              <a:solidFill>
                <a:srgbClr val="C9DA9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pPr marR="0" algn="just" eaLnBrk="1" hangingPunct="1">
              <a:lnSpc>
                <a:spcPct val="90000"/>
              </a:lnSpc>
              <a:defRPr/>
            </a:pPr>
            <a:endParaRPr lang="ru-RU" sz="4800" b="1" smtClean="0">
              <a:solidFill>
                <a:srgbClr val="C9DA9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357188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i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членам клуба: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43063"/>
            <a:ext cx="8229600" cy="4681537"/>
          </a:xfrm>
        </p:spPr>
        <p:txBody>
          <a:bodyPr/>
          <a:lstStyle/>
          <a:p>
            <a:pPr eaLnBrk="1" hangingPunct="1"/>
            <a:r>
              <a:rPr lang="ru-RU" sz="3200" b="1" smtClean="0"/>
              <a:t>Подготовить доклад о свойствах воздуха, используя материалы:</a:t>
            </a:r>
          </a:p>
          <a:p>
            <a:pPr lvl="1" eaLnBrk="1" hangingPunct="1"/>
            <a:r>
              <a:rPr lang="ru-RU" sz="2800" smtClean="0"/>
              <a:t>Учебник «Наш мир» с. 104 – 106</a:t>
            </a:r>
          </a:p>
          <a:p>
            <a:pPr lvl="1" eaLnBrk="1" hangingPunct="1"/>
            <a:r>
              <a:rPr lang="ru-RU" sz="2800" smtClean="0"/>
              <a:t>Хрестоматия «Наш мир знакомый и загадочный» с. 67 – 68</a:t>
            </a:r>
          </a:p>
          <a:p>
            <a:pPr lvl="1" eaLnBrk="1" hangingPunct="1"/>
            <a:r>
              <a:rPr lang="ru-RU" sz="2800" smtClean="0"/>
              <a:t>Дополнительный материал в Интернете:</a:t>
            </a:r>
          </a:p>
          <a:p>
            <a:pPr lvl="2" eaLnBrk="1" hangingPunct="1"/>
            <a:r>
              <a:rPr lang="en-US" sz="2900" b="1" smtClean="0">
                <a:hlinkClick r:id="rId2"/>
              </a:rPr>
              <a:t>http://www.cnit.susu.ac.ru</a:t>
            </a:r>
            <a:endParaRPr lang="en-US" sz="2900" b="1" smtClean="0"/>
          </a:p>
          <a:p>
            <a:pPr lvl="2" eaLnBrk="1" hangingPunct="1"/>
            <a:r>
              <a:rPr lang="en-US" sz="2900" b="1" smtClean="0">
                <a:hlinkClick r:id="rId3"/>
              </a:rPr>
              <a:t>http://www.students.russianplanet.ru</a:t>
            </a:r>
            <a:r>
              <a:rPr lang="en-US" sz="2900" b="1" smtClean="0"/>
              <a:t> </a:t>
            </a:r>
            <a:endParaRPr lang="ru-RU" sz="2900" b="1" smtClean="0"/>
          </a:p>
          <a:p>
            <a:pPr lvl="1"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 descr="59713.jpg"/>
          <p:cNvPicPr>
            <a:picLocks noChangeAspect="1"/>
          </p:cNvPicPr>
          <p:nvPr/>
        </p:nvPicPr>
        <p:blipFill>
          <a:blip r:embed="rId2">
            <a:lum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1714500"/>
            <a:ext cx="8321675" cy="3571875"/>
          </a:xfrm>
        </p:spPr>
        <p:txBody>
          <a:bodyPr>
            <a:normAutofit/>
          </a:bodyPr>
          <a:lstStyle/>
          <a:p>
            <a:pPr marR="0" algn="ctr" eaLnBrk="1" hangingPunct="1">
              <a:defRPr/>
            </a:pPr>
            <a:r>
              <a:rPr lang="ru-RU" sz="6400" b="1" smtClean="0">
                <a:effectLst>
                  <a:outerShdw blurRad="38100" dist="38100" dir="2700000" algn="tl">
                    <a:srgbClr val="04617B"/>
                  </a:outerShdw>
                </a:effectLst>
                <a:latin typeface="Constantia" pitchFamily="18" charset="0"/>
              </a:rPr>
              <a:t>Вот чему на этот раз научился 3 класс!</a:t>
            </a:r>
          </a:p>
          <a:p>
            <a:pPr marR="0" algn="ctr" eaLnBrk="1" hangingPunct="1">
              <a:defRPr/>
            </a:pPr>
            <a:endParaRPr lang="ru-RU" sz="4800" b="1" smtClean="0">
              <a:solidFill>
                <a:srgbClr val="C9DA9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pPr marR="0" algn="just" eaLnBrk="1" hangingPunct="1">
              <a:buFont typeface="Wingdings 2" pitchFamily="18" charset="2"/>
              <a:buAutoNum type="arabicPeriod"/>
              <a:defRPr/>
            </a:pPr>
            <a:endParaRPr lang="ru-RU" sz="4800" b="1" smtClean="0">
              <a:solidFill>
                <a:srgbClr val="C9DA9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pPr marR="0" algn="just" eaLnBrk="1" hangingPunct="1">
              <a:defRPr/>
            </a:pPr>
            <a:endParaRPr lang="ru-RU" sz="4800" b="1" smtClean="0">
              <a:solidFill>
                <a:srgbClr val="C9DA9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оток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4_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502</TotalTime>
  <Words>128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Поток</vt:lpstr>
      <vt:lpstr>4_Поток</vt:lpstr>
      <vt:lpstr>Опыт № 2</vt:lpstr>
      <vt:lpstr>Слайд 2</vt:lpstr>
      <vt:lpstr>Опыт № 3</vt:lpstr>
      <vt:lpstr>Опыт № 3</vt:lpstr>
      <vt:lpstr>Галилео Галилей</vt:lpstr>
      <vt:lpstr>Слайд 6</vt:lpstr>
      <vt:lpstr>Слайд 7</vt:lpstr>
      <vt:lpstr>Задание членам клуба: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заседание клуба</dc:title>
  <dc:creator>Наталья</dc:creator>
  <cp:lastModifiedBy>Татьяна</cp:lastModifiedBy>
  <cp:revision>50</cp:revision>
  <dcterms:created xsi:type="dcterms:W3CDTF">2008-12-04T10:15:09Z</dcterms:created>
  <dcterms:modified xsi:type="dcterms:W3CDTF">2014-01-11T22:29:13Z</dcterms:modified>
</cp:coreProperties>
</file>