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6" r:id="rId8"/>
    <p:sldId id="264" r:id="rId9"/>
    <p:sldId id="263" r:id="rId10"/>
    <p:sldId id="262" r:id="rId11"/>
    <p:sldId id="26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2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329E9A-8D43-4254-BB50-5F9D0558384A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50B9ED-F867-4076-90CE-F2EA8E166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21D88-0D7E-4261-8805-B41DFB9BEB6B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6B499-B813-46EC-B6A3-E80517C7F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B8C26-A7CE-474F-9CA6-84B164985506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00499-4459-4EF3-A889-4BA178FBC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285C2-5F18-432C-A3F0-E5ACE08BEAE1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E68E9-FE26-4C5F-AD9B-AF7DCA59B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5C4EE9-61B8-4FD0-9D61-229ABF14FFBD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147640-D804-4424-87AE-AA2D9D1D8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13E26-2010-4AD3-ABAF-8E79CA59B257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FD143-FAEC-4487-8985-6FF3C04CF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11896B-2059-467D-85EF-201F58D037DC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219CE9-B2C5-43A8-9B24-CFDCEC234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53C01-B7FF-4C18-9218-75ECB7283E0F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B150F-99AC-4560-A473-5A223D06C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DEB8ED-A7A3-42A8-A3E0-00C22F5A6DE9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1D0998-A647-4B04-9BEE-9E2EEF295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3291E9-FAC9-4D1D-9767-F6B1F7C072C3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FFD76B-E8B2-4CE5-87A6-0F060D4A2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D387B7-C5A3-47F9-B301-816424599B01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E4FE25-5A85-4FEC-98F9-FBF72339C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350C660-2F1D-4E34-A73C-68BEBCD65DE9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CA482687-C0F9-46A5-B105-28DC40996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5" r:id="rId2"/>
    <p:sldLayoutId id="2147483817" r:id="rId3"/>
    <p:sldLayoutId id="2147483814" r:id="rId4"/>
    <p:sldLayoutId id="2147483818" r:id="rId5"/>
    <p:sldLayoutId id="2147483813" r:id="rId6"/>
    <p:sldLayoutId id="2147483819" r:id="rId7"/>
    <p:sldLayoutId id="2147483820" r:id="rId8"/>
    <p:sldLayoutId id="2147483821" r:id="rId9"/>
    <p:sldLayoutId id="2147483812" r:id="rId10"/>
    <p:sldLayoutId id="21474838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7388" y="1125538"/>
            <a:ext cx="8456612" cy="14700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Batang" pitchFamily="18" charset="-127"/>
              </a:rPr>
              <a:t>Неделя начальной школы</a:t>
            </a:r>
            <a:endParaRPr lang="ru-RU" sz="6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Batang" pitchFamily="18" charset="-127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8888" y="3716338"/>
            <a:ext cx="7407275" cy="1752600"/>
          </a:xfrm>
        </p:spPr>
        <p:txBody>
          <a:bodyPr/>
          <a:lstStyle/>
          <a:p>
            <a:pPr marL="26988" eaLnBrk="1" hangingPunct="1"/>
            <a:r>
              <a:rPr lang="ru-RU" sz="3200" smtClean="0">
                <a:solidFill>
                  <a:schemeClr val="tx1"/>
                </a:solidFill>
                <a:latin typeface="Monotype Corsiva" pitchFamily="66" charset="0"/>
              </a:rPr>
              <a:t>«Уж небо осенью дышало…»</a:t>
            </a:r>
          </a:p>
        </p:txBody>
      </p:sp>
      <p:pic>
        <p:nvPicPr>
          <p:cNvPr id="4" name="Picture 2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4222750"/>
            <a:ext cx="2381250" cy="2079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Elena\Desktop\SAM_23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370901" y="1074750"/>
            <a:ext cx="3429654" cy="27227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</a:extLst>
        </p:spPr>
      </p:pic>
      <p:pic>
        <p:nvPicPr>
          <p:cNvPr id="4098" name="Picture 2" descr="F:\DCIM\100PHOTO\SAM_27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497400" y="1125401"/>
            <a:ext cx="3425957" cy="25694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</a:extLst>
        </p:spPr>
      </p:pic>
      <p:pic>
        <p:nvPicPr>
          <p:cNvPr id="9" name="Picture 2" descr="C:\Users\Elena\Desktop\класс 1-А\IMG_20131004_1139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600981" y="4110103"/>
            <a:ext cx="4875216" cy="2571026"/>
          </a:xfrm>
          <a:prstGeom prst="rect">
            <a:avLst/>
          </a:prstGeom>
          <a:ln w="1905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1187450" y="274638"/>
            <a:ext cx="4968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00B050"/>
                </a:solidFill>
                <a:latin typeface="Corbel" pitchFamily="34" charset="0"/>
              </a:rPr>
              <a:t>«Праздник осени»</a:t>
            </a:r>
          </a:p>
          <a:p>
            <a:endParaRPr lang="ru-RU">
              <a:latin typeface="Corbel" pitchFamily="34" charset="0"/>
            </a:endParaRPr>
          </a:p>
        </p:txBody>
      </p:sp>
      <p:pic>
        <p:nvPicPr>
          <p:cNvPr id="22533" name="Picture 3" descr="C:\Users\Elena\Desktop\1 класс.2013 год\фото для презентаций\0_4c565_1943b2dd_L.jp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5400" y="2970213"/>
            <a:ext cx="243205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b="1" i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Подведение итогов недели:</a:t>
            </a:r>
          </a:p>
        </p:txBody>
      </p:sp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1187450" y="1557338"/>
            <a:ext cx="7561263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orbel" pitchFamily="34" charset="0"/>
              </a:rPr>
              <a:t>        Все эти дни прошли на высоком эмоциональном подъёме. Улыбки не сходили с лица детей.</a:t>
            </a:r>
          </a:p>
          <a:p>
            <a:pPr algn="just"/>
            <a:endParaRPr lang="ru-RU" sz="800">
              <a:latin typeface="Corbel" pitchFamily="34" charset="0"/>
            </a:endParaRPr>
          </a:p>
          <a:p>
            <a:pPr algn="just"/>
            <a:r>
              <a:rPr lang="ru-RU">
                <a:latin typeface="Corbel" pitchFamily="34" charset="0"/>
              </a:rPr>
              <a:t>         Каждый ребенок старался соответствовать программе дня. Учиться и вообще ходить в школу, по их словам, стало намного интересней.                           И настроение как нельзя лучше!</a:t>
            </a:r>
          </a:p>
          <a:p>
            <a:pPr algn="just"/>
            <a:endParaRPr lang="ru-RU" sz="800">
              <a:latin typeface="Corbel" pitchFamily="34" charset="0"/>
            </a:endParaRPr>
          </a:p>
          <a:p>
            <a:pPr algn="just"/>
            <a:r>
              <a:rPr lang="ru-RU">
                <a:latin typeface="Corbel" pitchFamily="34" charset="0"/>
              </a:rPr>
              <a:t>          Можно с уверенностью сказать, что неделя Осени прошла в атмосфере творчества, сотрудничества и показала высокую результативность работы учителей начальных классов.</a:t>
            </a:r>
          </a:p>
          <a:p>
            <a:endParaRPr lang="ru-RU">
              <a:latin typeface="Corbel" pitchFamily="34" charset="0"/>
            </a:endParaRPr>
          </a:p>
        </p:txBody>
      </p:sp>
      <p:pic>
        <p:nvPicPr>
          <p:cNvPr id="23555" name="Picture 2" descr="C:\Users\Elena\Desktop\1 класс.2013 год\фото для презентаций\laksiq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3789363"/>
            <a:ext cx="2919413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1187450" y="549275"/>
            <a:ext cx="734536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Corbel" pitchFamily="34" charset="0"/>
                <a:ea typeface="Batang"/>
                <a:cs typeface="Times New Roman" pitchFamily="18" charset="0"/>
              </a:rPr>
              <a:t>Цель:  </a:t>
            </a:r>
          </a:p>
          <a:p>
            <a:endParaRPr lang="ru-RU" sz="800" b="1" i="1">
              <a:latin typeface="Corbel" pitchFamily="34" charset="0"/>
              <a:ea typeface="Batang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>
                <a:latin typeface="Corbel" pitchFamily="34" charset="0"/>
                <a:ea typeface="Batang"/>
                <a:cs typeface="Times New Roman" pitchFamily="18" charset="0"/>
              </a:rPr>
              <a:t>Активизация познавательной деятельности и творческого потенциала младших школьников посредством современных образовательных технологий.</a:t>
            </a:r>
          </a:p>
        </p:txBody>
      </p:sp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1187450" y="2276475"/>
            <a:ext cx="7345363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Corbel" pitchFamily="34" charset="0"/>
              </a:rPr>
              <a:t>Задачи: </a:t>
            </a:r>
          </a:p>
          <a:p>
            <a:pPr algn="just">
              <a:buFont typeface="Wingdings" pitchFamily="2" charset="2"/>
              <a:buChar char="Ø"/>
            </a:pPr>
            <a:r>
              <a:rPr lang="ru-RU">
                <a:latin typeface="Corbel" pitchFamily="34" charset="0"/>
              </a:rPr>
              <a:t>Провести в каждом классе мероприятия, содействующие развитию детского творчества, познавательных способностей младших школьников, направленных на расширение знаний об осени,  воспитанию экологической культуры,  чувства товарищества, дружбы.</a:t>
            </a:r>
          </a:p>
          <a:p>
            <a:pPr algn="just">
              <a:buFont typeface="Wingdings" pitchFamily="2" charset="2"/>
              <a:buChar char="Ø"/>
            </a:pPr>
            <a:r>
              <a:rPr lang="ru-RU">
                <a:latin typeface="Corbel" pitchFamily="34" charset="0"/>
              </a:rPr>
              <a:t>Организовать самостоятельную и индивидуальную, коллективную практическую деятельность учащихся,    содействуя воспитанию коллективизма и товарищества,   культуры чувств (ответственности, чести, долга);</a:t>
            </a:r>
          </a:p>
          <a:p>
            <a:pPr algn="just">
              <a:buFont typeface="Wingdings" pitchFamily="2" charset="2"/>
              <a:buChar char="Ø"/>
            </a:pPr>
            <a:r>
              <a:rPr lang="ru-RU">
                <a:latin typeface="Corbel" pitchFamily="34" charset="0"/>
              </a:rPr>
              <a:t>Способствовать формированию эстетических идеалов, чувства прекрасного; умения видеть красоту природы, труда и творчества;</a:t>
            </a:r>
          </a:p>
          <a:p>
            <a:pPr algn="just">
              <a:buFont typeface="Wingdings" pitchFamily="2" charset="2"/>
              <a:buChar char="Ø"/>
            </a:pPr>
            <a:r>
              <a:rPr lang="ru-RU">
                <a:latin typeface="Corbel" pitchFamily="34" charset="0"/>
              </a:rPr>
              <a:t>Укрепление связи и сотрудничества школы  и родителей.</a:t>
            </a:r>
          </a:p>
          <a:p>
            <a:pPr>
              <a:buFont typeface="Wingdings 2" pitchFamily="18" charset="2"/>
              <a:buNone/>
            </a:pPr>
            <a:endParaRPr lang="ru-RU" sz="3200" b="1" i="1">
              <a:latin typeface="Corbel" pitchFamily="34" charset="0"/>
            </a:endParaRPr>
          </a:p>
          <a:p>
            <a:pPr>
              <a:buFont typeface="Wingdings 2" pitchFamily="18" charset="2"/>
              <a:buNone/>
            </a:pPr>
            <a:endParaRPr lang="ru-RU" sz="800" b="1" i="1">
              <a:latin typeface="Corbel" pitchFamily="34" charset="0"/>
            </a:endParaRPr>
          </a:p>
          <a:p>
            <a:endParaRPr lang="ru-RU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 bwMode="auto">
          <a:xfrm>
            <a:off x="1054100" y="55563"/>
            <a:ext cx="7497763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b="1" i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Программа недели: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1275" y="1052513"/>
            <a:ext cx="7397750" cy="2462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>
                <a:latin typeface="+mn-lt"/>
              </a:rPr>
              <a:t>1-й день: </a:t>
            </a:r>
            <a:r>
              <a:rPr lang="ru-RU" sz="2000" b="1" i="1" dirty="0">
                <a:latin typeface="+mn-lt"/>
              </a:rPr>
              <a:t>«День родного языка и литературы»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>
                <a:latin typeface="+mn-lt"/>
              </a:rPr>
              <a:t>О</a:t>
            </a:r>
            <a:r>
              <a:rPr lang="ru-RU" dirty="0">
                <a:latin typeface="+mn-lt"/>
              </a:rPr>
              <a:t>ткрытие недели начальной школы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>
                <a:latin typeface="+mn-lt"/>
              </a:rPr>
              <a:t>К</a:t>
            </a:r>
            <a:r>
              <a:rPr lang="ru-RU" dirty="0">
                <a:latin typeface="+mn-lt"/>
              </a:rPr>
              <a:t>онкурс стихов об осени (дети самостоятельно подбирают стихотворения об осени, готовят выразительное чтение наизусть на классных конкурсах чтецов)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>
                <a:latin typeface="+mn-lt"/>
              </a:rPr>
              <a:t>В</a:t>
            </a:r>
            <a:r>
              <a:rPr lang="ru-RU" dirty="0">
                <a:latin typeface="+mn-lt"/>
              </a:rPr>
              <a:t>ыставка газет «Унылая пора очей очарования…»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>
                <a:latin typeface="+mn-lt"/>
              </a:rPr>
              <a:t>О</a:t>
            </a:r>
            <a:r>
              <a:rPr lang="ru-RU" dirty="0">
                <a:latin typeface="+mn-lt"/>
              </a:rPr>
              <a:t>ткрытые уроки по языку и чтению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>
                <a:latin typeface="+mn-lt"/>
              </a:rPr>
              <a:t>К</a:t>
            </a:r>
            <a:r>
              <a:rPr lang="ru-RU" dirty="0">
                <a:latin typeface="+mn-lt"/>
              </a:rPr>
              <a:t>ВН, викторины «Знатоки русского языка»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11275" y="3692525"/>
            <a:ext cx="6913563" cy="1355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>
                <a:latin typeface="+mn-lt"/>
              </a:rPr>
              <a:t>2-й день: </a:t>
            </a:r>
            <a:r>
              <a:rPr lang="ru-RU" i="1" u="sng" dirty="0">
                <a:latin typeface="+mn-lt"/>
              </a:rPr>
              <a:t> </a:t>
            </a:r>
            <a:r>
              <a:rPr lang="ru-RU" sz="2000" b="1" i="1" dirty="0">
                <a:latin typeface="+mn-lt"/>
              </a:rPr>
              <a:t>«В царстве математики»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>
                <a:latin typeface="+mn-lt"/>
              </a:rPr>
              <a:t>И</a:t>
            </a:r>
            <a:r>
              <a:rPr lang="ru-RU" dirty="0">
                <a:latin typeface="+mn-lt"/>
              </a:rPr>
              <a:t>нтерактивные уроки в классах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>
                <a:latin typeface="+mn-lt"/>
              </a:rPr>
              <a:t>В</a:t>
            </a:r>
            <a:r>
              <a:rPr lang="ru-RU" dirty="0">
                <a:latin typeface="+mn-lt"/>
              </a:rPr>
              <a:t>икторины «Занимательная математика»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>
                <a:latin typeface="+mn-lt"/>
              </a:rPr>
              <a:t>Т</a:t>
            </a:r>
            <a:r>
              <a:rPr lang="ru-RU" dirty="0">
                <a:latin typeface="+mn-lt"/>
              </a:rPr>
              <a:t>урнир смекалистых КВН «Считай, смекай, отгадывай»</a:t>
            </a:r>
          </a:p>
        </p:txBody>
      </p:sp>
      <p:pic>
        <p:nvPicPr>
          <p:cNvPr id="15364" name="Picture 2" descr="C:\Users\Elena\Desktop\1 класс.2013 год\фото для презентаций\3f6ab2b21e7d1c0b4faa61bec6dce2e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3038" y="333375"/>
            <a:ext cx="9429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16013" y="-14288"/>
            <a:ext cx="7497762" cy="114300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Программа недели: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8888" y="3644900"/>
            <a:ext cx="6913562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>
                <a:latin typeface="+mn-lt"/>
              </a:rPr>
              <a:t>4-й день: </a:t>
            </a:r>
            <a:r>
              <a:rPr lang="ru-RU" sz="2000" b="1" i="1" dirty="0">
                <a:latin typeface="+mn-lt"/>
              </a:rPr>
              <a:t>«День здоровья»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>
                <a:latin typeface="+mn-lt"/>
              </a:rPr>
              <a:t>У</a:t>
            </a:r>
            <a:r>
              <a:rPr lang="ru-RU" dirty="0">
                <a:latin typeface="+mn-lt"/>
              </a:rPr>
              <a:t>роки из курса «Основы здоровья»</a:t>
            </a:r>
            <a:endParaRPr lang="ru-RU" sz="800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>
                <a:latin typeface="+mn-lt"/>
              </a:rPr>
              <a:t>С</a:t>
            </a:r>
            <a:r>
              <a:rPr lang="ru-RU" dirty="0">
                <a:latin typeface="+mn-lt"/>
              </a:rPr>
              <a:t>портивные соревнования «Веселые старты»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8888" y="1017588"/>
            <a:ext cx="7489825" cy="2462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>
                <a:latin typeface="+mn-lt"/>
              </a:rPr>
              <a:t>3-й день: </a:t>
            </a:r>
            <a:r>
              <a:rPr lang="ru-RU" sz="2000" b="1" i="1" dirty="0">
                <a:latin typeface="+mn-lt"/>
              </a:rPr>
              <a:t>«День искусств»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>
                <a:latin typeface="+mn-lt"/>
              </a:rPr>
              <a:t>К</a:t>
            </a:r>
            <a:r>
              <a:rPr lang="ru-RU" dirty="0">
                <a:latin typeface="+mn-lt"/>
              </a:rPr>
              <a:t>онкурс поделок «Осенние дары природы» (дети с родителями готовят поделки для выставки, рабочая группа  оформляет общешкольную выставку,  оценивает работы, определяет победителей)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>
                <a:latin typeface="+mn-lt"/>
              </a:rPr>
              <a:t>Т</a:t>
            </a:r>
            <a:r>
              <a:rPr lang="ru-RU" dirty="0">
                <a:latin typeface="+mn-lt"/>
              </a:rPr>
              <a:t>ема осени в произведениях русских музыкантов (на уроках музыки дети разучивают песни  об осени, готовят танцевальные номера)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>
                <a:latin typeface="+mn-lt"/>
              </a:rPr>
              <a:t>Р</a:t>
            </a:r>
            <a:r>
              <a:rPr lang="ru-RU" dirty="0">
                <a:latin typeface="+mn-lt"/>
              </a:rPr>
              <a:t>абота в мастерской «У Старичка-лесовичка»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8888" y="4868863"/>
            <a:ext cx="7489825" cy="1354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>
                <a:latin typeface="+mn-lt"/>
              </a:rPr>
              <a:t>5-й день: </a:t>
            </a:r>
            <a:r>
              <a:rPr lang="ru-RU" sz="2000" b="1" i="1" dirty="0">
                <a:latin typeface="+mn-lt"/>
              </a:rPr>
              <a:t>«Праздник осени»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>
                <a:latin typeface="+mn-lt"/>
              </a:rPr>
              <a:t>И</a:t>
            </a:r>
            <a:r>
              <a:rPr lang="ru-RU" dirty="0">
                <a:latin typeface="+mn-lt"/>
              </a:rPr>
              <a:t>нтеллектуальный марафон «Умники и умницы»</a:t>
            </a:r>
            <a:endParaRPr lang="ru-RU" sz="800" dirty="0"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>
                <a:latin typeface="+mn-lt"/>
              </a:rPr>
              <a:t>К</a:t>
            </a:r>
            <a:r>
              <a:rPr lang="ru-RU" dirty="0">
                <a:latin typeface="+mn-lt"/>
              </a:rPr>
              <a:t>онкурс «Мисс и Мистер Осень» (подведение итогов и награждение победителей дипломами и призами, чаепитие)</a:t>
            </a:r>
          </a:p>
        </p:txBody>
      </p:sp>
      <p:pic>
        <p:nvPicPr>
          <p:cNvPr id="16389" name="Picture 2" descr="C:\Users\Elena\Desktop\1 класс.2013 год\фото для презентаций\3f6ab2b21e7d1c0b4faa61bec6dce2e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5738" y="260350"/>
            <a:ext cx="9429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C:\Users\Elena\Desktop\1 класс.2013 год\SAM_23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310102" y="1995691"/>
            <a:ext cx="4914058" cy="36843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</a:extLst>
        </p:spPr>
      </p:pic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2051050" y="476250"/>
            <a:ext cx="6043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Открытие недели начальной школы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:\Users\Elena\Desktop\1 класс.2013 год\SAM_24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027245" y="2942619"/>
            <a:ext cx="4876416" cy="3657607"/>
          </a:xfrm>
          <a:prstGeom prst="ellipse">
            <a:avLst/>
          </a:prstGeom>
          <a:ln w="190500" cap="rnd">
            <a:solidFill>
              <a:schemeClr val="bg2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pic>
        <p:nvPicPr>
          <p:cNvPr id="6" name="Picture 12" descr="C:\Users\Elena\Desktop\1 класс.2013 год\SAM_24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95722" y="831548"/>
            <a:ext cx="4391255" cy="3292111"/>
          </a:xfrm>
          <a:prstGeom prst="ellipse">
            <a:avLst/>
          </a:prstGeom>
          <a:ln w="190500" cap="rnd">
            <a:solidFill>
              <a:schemeClr val="bg2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sp>
        <p:nvSpPr>
          <p:cNvPr id="18436" name="TextBox 11"/>
          <p:cNvSpPr txBox="1">
            <a:spLocks noChangeArrowheads="1"/>
          </p:cNvSpPr>
          <p:nvPr/>
        </p:nvSpPr>
        <p:spPr bwMode="auto">
          <a:xfrm>
            <a:off x="900113" y="49213"/>
            <a:ext cx="922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Выставка газет об Осени</a:t>
            </a:r>
          </a:p>
        </p:txBody>
      </p:sp>
      <p:pic>
        <p:nvPicPr>
          <p:cNvPr id="18437" name="Picture 2" descr="C:\Users\Elena\Desktop\1 класс.2013 год\фото для презентаций\0_5e807_66bb71a6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05225">
            <a:off x="7396163" y="414338"/>
            <a:ext cx="1839912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Elena\Desktop\1 класс.2013 год\SAM_24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658345" y="4646910"/>
            <a:ext cx="2677808" cy="20087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</a:extLst>
        </p:spPr>
      </p:pic>
      <p:pic>
        <p:nvPicPr>
          <p:cNvPr id="7" name="Picture 8" descr="C:\Users\Elena\Desktop\1 класс.2013 год\SAM_23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400558" y="4668473"/>
            <a:ext cx="2653296" cy="1989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</a:extLst>
        </p:spPr>
      </p:pic>
      <p:pic>
        <p:nvPicPr>
          <p:cNvPr id="7170" name="Picture 2" descr="C:\Users\Elena\Desktop\1 класс.2013 год\SAM_23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078535" y="1845534"/>
            <a:ext cx="3332962" cy="24997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</a:extLst>
        </p:spPr>
      </p:pic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3538538" y="881063"/>
            <a:ext cx="50149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В царстве математики…</a:t>
            </a:r>
          </a:p>
        </p:txBody>
      </p:sp>
      <p:pic>
        <p:nvPicPr>
          <p:cNvPr id="19461" name="Picture 4" descr="C:\Users\Elena\Desktop\1 класс.2013 год\фото для презентаций\sororoka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46063"/>
            <a:ext cx="20732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C:\Users\Elena\Desktop\1 класс.2013 год\SAM_2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24128" y="4221088"/>
            <a:ext cx="3073862" cy="23053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</a:extLst>
        </p:spPr>
      </p:pic>
      <p:pic>
        <p:nvPicPr>
          <p:cNvPr id="6" name="Picture 15" descr="C:\Users\Elena\Desktop\1 класс.2013 год\SAM_25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979712" y="4199439"/>
            <a:ext cx="3073862" cy="23270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</a:extLst>
        </p:spPr>
      </p:pic>
      <p:pic>
        <p:nvPicPr>
          <p:cNvPr id="6146" name="Picture 2" descr="C:\Users\Elena\Desktop\1 класс.2013 год\SAM_24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853892" y="1484784"/>
            <a:ext cx="4324857" cy="23067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</a:extLst>
        </p:spPr>
      </p:pic>
      <p:sp>
        <p:nvSpPr>
          <p:cNvPr id="7" name="TextBox 6"/>
          <p:cNvSpPr txBox="1"/>
          <p:nvPr/>
        </p:nvSpPr>
        <p:spPr>
          <a:xfrm>
            <a:off x="1854200" y="441325"/>
            <a:ext cx="65214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мастерской «У Старичка-лесовичка»</a:t>
            </a:r>
          </a:p>
        </p:txBody>
      </p:sp>
      <p:pic>
        <p:nvPicPr>
          <p:cNvPr id="20485" name="Picture 3" descr="C:\Users\Elena\Desktop\1 класс.2013 год\фото для презентаций\0_3a872_6e98ade7_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800904">
            <a:off x="-173038" y="2173288"/>
            <a:ext cx="2894013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C:\Users\Elena\Desktop\1 класс.2013 год\SAM_24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665165" y="1197347"/>
            <a:ext cx="3312367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</a:extLst>
        </p:spPr>
      </p:pic>
      <p:pic>
        <p:nvPicPr>
          <p:cNvPr id="6" name="Picture 2" descr="C:\Users\Elena\Desktop\SAM_24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864851" y="4224833"/>
            <a:ext cx="3960440" cy="2177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</a:extLst>
        </p:spPr>
      </p:pic>
      <p:sp>
        <p:nvSpPr>
          <p:cNvPr id="21507" name="TextBox 6"/>
          <p:cNvSpPr txBox="1">
            <a:spLocks noChangeArrowheads="1"/>
          </p:cNvSpPr>
          <p:nvPr/>
        </p:nvSpPr>
        <p:spPr bwMode="auto">
          <a:xfrm>
            <a:off x="2484438" y="563563"/>
            <a:ext cx="43291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Смелые, ловкие, умелые…</a:t>
            </a:r>
          </a:p>
        </p:txBody>
      </p:sp>
      <p:pic>
        <p:nvPicPr>
          <p:cNvPr id="5122" name="Picture 2" descr="C:\Users\Elena\Desktop\1 класс.2013 год\SAM_24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1412776"/>
            <a:ext cx="3177493" cy="2383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</a:extLst>
        </p:spPr>
      </p:pic>
      <p:pic>
        <p:nvPicPr>
          <p:cNvPr id="21509" name="Picture 3" descr="C:\Users\Elena\Desktop\1 класс.2013 год\фото для презентаций\421f6ba929749ea838622d74a7779cf3 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1773238"/>
            <a:ext cx="2465388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219</TotalTime>
  <Words>315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11</vt:i4>
      </vt:variant>
    </vt:vector>
  </HeadingPairs>
  <TitlesOfParts>
    <vt:vector size="28" baseType="lpstr">
      <vt:lpstr>Arial</vt:lpstr>
      <vt:lpstr>Corbel</vt:lpstr>
      <vt:lpstr>Wingdings 2</vt:lpstr>
      <vt:lpstr>Verdana</vt:lpstr>
      <vt:lpstr>Calibri</vt:lpstr>
      <vt:lpstr>Gill Sans MT</vt:lpstr>
      <vt:lpstr>Monotype Corsiva</vt:lpstr>
      <vt:lpstr>Batang</vt:lpstr>
      <vt:lpstr>Times New Roman</vt:lpstr>
      <vt:lpstr>Wingdings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Неделя начальной школы</vt:lpstr>
      <vt:lpstr>Слайд 2</vt:lpstr>
      <vt:lpstr>Программа недели:</vt:lpstr>
      <vt:lpstr>Программа недели:</vt:lpstr>
      <vt:lpstr>Слайд 5</vt:lpstr>
      <vt:lpstr>Слайд 6</vt:lpstr>
      <vt:lpstr>Слайд 7</vt:lpstr>
      <vt:lpstr>Слайд 8</vt:lpstr>
      <vt:lpstr>Слайд 9</vt:lpstr>
      <vt:lpstr>Слайд 10</vt:lpstr>
      <vt:lpstr>Подведение итогов недели: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начальной школы</dc:title>
  <dc:creator>Elena</dc:creator>
  <cp:lastModifiedBy>Школа</cp:lastModifiedBy>
  <cp:revision>33</cp:revision>
  <dcterms:created xsi:type="dcterms:W3CDTF">2014-08-11T09:45:22Z</dcterms:created>
  <dcterms:modified xsi:type="dcterms:W3CDTF">2014-11-20T10:24:12Z</dcterms:modified>
</cp:coreProperties>
</file>