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3" r:id="rId4"/>
    <p:sldId id="259" r:id="rId5"/>
    <p:sldId id="263" r:id="rId6"/>
    <p:sldId id="264" r:id="rId7"/>
    <p:sldId id="298" r:id="rId8"/>
    <p:sldId id="265" r:id="rId9"/>
    <p:sldId id="266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9" r:id="rId39"/>
    <p:sldId id="300" r:id="rId40"/>
    <p:sldId id="30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EFF7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0E1C9-05FC-49D5-A33A-D99287653B6E}" type="doc">
      <dgm:prSet loTypeId="urn:microsoft.com/office/officeart/2005/8/layout/v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C8C39D4-0CA0-46C5-9593-86E7051F0F58}">
      <dgm:prSet custT="1"/>
      <dgm:spPr/>
      <dgm:t>
        <a:bodyPr/>
        <a:lstStyle/>
        <a:p>
          <a:pPr rtl="0"/>
          <a:r>
            <a:rPr lang="ru-RU" sz="4800" dirty="0" smtClean="0">
              <a:solidFill>
                <a:srgbClr val="C00000"/>
              </a:solidFill>
              <a:latin typeface="Impact" pitchFamily="34" charset="0"/>
            </a:rPr>
            <a:t>Животные Волгоградской области, занесённые в Красную книгу</a:t>
          </a:r>
          <a:endParaRPr lang="ru-RU" sz="4800" dirty="0">
            <a:solidFill>
              <a:srgbClr val="C00000"/>
            </a:solidFill>
            <a:latin typeface="Impact" pitchFamily="34" charset="0"/>
          </a:endParaRPr>
        </a:p>
      </dgm:t>
    </dgm:pt>
    <dgm:pt modelId="{5B78F120-362A-4C0E-A00F-34B170E16C0D}" type="parTrans" cxnId="{70B0BD05-D435-47AA-AA4E-B7B93113DB82}">
      <dgm:prSet/>
      <dgm:spPr/>
      <dgm:t>
        <a:bodyPr/>
        <a:lstStyle/>
        <a:p>
          <a:endParaRPr lang="ru-RU"/>
        </a:p>
      </dgm:t>
    </dgm:pt>
    <dgm:pt modelId="{FB86A65F-B86C-44FE-A25C-9C41DEA587D0}" type="sibTrans" cxnId="{70B0BD05-D435-47AA-AA4E-B7B93113DB82}">
      <dgm:prSet/>
      <dgm:spPr/>
      <dgm:t>
        <a:bodyPr/>
        <a:lstStyle/>
        <a:p>
          <a:endParaRPr lang="ru-RU"/>
        </a:p>
      </dgm:t>
    </dgm:pt>
    <dgm:pt modelId="{ACE1BB89-8A40-4282-8B7C-5F879E906908}" type="pres">
      <dgm:prSet presAssocID="{AA20E1C9-05FC-49D5-A33A-D99287653B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0D8B2A-3D95-4FEC-A633-F170AD590615}" type="pres">
      <dgm:prSet presAssocID="{0C8C39D4-0CA0-46C5-9593-86E7051F0F58}" presName="parentText" presStyleLbl="node1" presStyleIdx="0" presStyleCnt="1" custScaleY="7275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0BD05-D435-47AA-AA4E-B7B93113DB82}" srcId="{AA20E1C9-05FC-49D5-A33A-D99287653B6E}" destId="{0C8C39D4-0CA0-46C5-9593-86E7051F0F58}" srcOrd="0" destOrd="0" parTransId="{5B78F120-362A-4C0E-A00F-34B170E16C0D}" sibTransId="{FB86A65F-B86C-44FE-A25C-9C41DEA587D0}"/>
    <dgm:cxn modelId="{CD466E31-BADF-419A-A9DE-EB6B9B74075E}" type="presOf" srcId="{AA20E1C9-05FC-49D5-A33A-D99287653B6E}" destId="{ACE1BB89-8A40-4282-8B7C-5F879E906908}" srcOrd="0" destOrd="0" presId="urn:microsoft.com/office/officeart/2005/8/layout/vList2"/>
    <dgm:cxn modelId="{7184E07B-76E0-4793-A901-364F9E11418A}" type="presOf" srcId="{0C8C39D4-0CA0-46C5-9593-86E7051F0F58}" destId="{F50D8B2A-3D95-4FEC-A633-F170AD590615}" srcOrd="0" destOrd="0" presId="urn:microsoft.com/office/officeart/2005/8/layout/vList2"/>
    <dgm:cxn modelId="{F491DBE7-4889-4A72-95C3-1EEFCDAA08C4}" type="presParOf" srcId="{ACE1BB89-8A40-4282-8B7C-5F879E906908}" destId="{F50D8B2A-3D95-4FEC-A633-F170AD590615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0E1C9-05FC-49D5-A33A-D99287653B6E}" type="doc">
      <dgm:prSet loTypeId="urn:microsoft.com/office/officeart/2005/8/layout/vList2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C8C39D4-0CA0-46C5-9593-86E7051F0F58}">
      <dgm:prSet custT="1"/>
      <dgm:spPr/>
      <dgm:t>
        <a:bodyPr/>
        <a:lstStyle/>
        <a:p>
          <a:pPr rtl="0"/>
          <a:r>
            <a:rPr lang="ru-RU" sz="4800" dirty="0" smtClean="0">
              <a:solidFill>
                <a:srgbClr val="C00000"/>
              </a:solidFill>
              <a:latin typeface="Impact" pitchFamily="34" charset="0"/>
            </a:rPr>
            <a:t>Растения Волгоградской области, занесённые в Красную книгу</a:t>
          </a:r>
          <a:endParaRPr lang="ru-RU" sz="4800" dirty="0">
            <a:solidFill>
              <a:srgbClr val="C00000"/>
            </a:solidFill>
            <a:latin typeface="Impact" pitchFamily="34" charset="0"/>
          </a:endParaRPr>
        </a:p>
      </dgm:t>
    </dgm:pt>
    <dgm:pt modelId="{5B78F120-362A-4C0E-A00F-34B170E16C0D}" type="parTrans" cxnId="{70B0BD05-D435-47AA-AA4E-B7B93113DB82}">
      <dgm:prSet/>
      <dgm:spPr/>
      <dgm:t>
        <a:bodyPr/>
        <a:lstStyle/>
        <a:p>
          <a:endParaRPr lang="ru-RU"/>
        </a:p>
      </dgm:t>
    </dgm:pt>
    <dgm:pt modelId="{FB86A65F-B86C-44FE-A25C-9C41DEA587D0}" type="sibTrans" cxnId="{70B0BD05-D435-47AA-AA4E-B7B93113DB82}">
      <dgm:prSet/>
      <dgm:spPr/>
      <dgm:t>
        <a:bodyPr/>
        <a:lstStyle/>
        <a:p>
          <a:endParaRPr lang="ru-RU"/>
        </a:p>
      </dgm:t>
    </dgm:pt>
    <dgm:pt modelId="{ACE1BB89-8A40-4282-8B7C-5F879E906908}" type="pres">
      <dgm:prSet presAssocID="{AA20E1C9-05FC-49D5-A33A-D99287653B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0D8B2A-3D95-4FEC-A633-F170AD590615}" type="pres">
      <dgm:prSet presAssocID="{0C8C39D4-0CA0-46C5-9593-86E7051F0F58}" presName="parentText" presStyleLbl="node1" presStyleIdx="0" presStyleCnt="1" custScaleY="814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0BD05-D435-47AA-AA4E-B7B93113DB82}" srcId="{AA20E1C9-05FC-49D5-A33A-D99287653B6E}" destId="{0C8C39D4-0CA0-46C5-9593-86E7051F0F58}" srcOrd="0" destOrd="0" parTransId="{5B78F120-362A-4C0E-A00F-34B170E16C0D}" sibTransId="{FB86A65F-B86C-44FE-A25C-9C41DEA587D0}"/>
    <dgm:cxn modelId="{C1B37194-D201-44E5-B9AA-F2F093F971CA}" type="presOf" srcId="{0C8C39D4-0CA0-46C5-9593-86E7051F0F58}" destId="{F50D8B2A-3D95-4FEC-A633-F170AD590615}" srcOrd="0" destOrd="0" presId="urn:microsoft.com/office/officeart/2005/8/layout/vList2"/>
    <dgm:cxn modelId="{E6F1B7A2-E3AE-44CB-B747-9CBD44043311}" type="presOf" srcId="{AA20E1C9-05FC-49D5-A33A-D99287653B6E}" destId="{ACE1BB89-8A40-4282-8B7C-5F879E906908}" srcOrd="0" destOrd="0" presId="urn:microsoft.com/office/officeart/2005/8/layout/vList2"/>
    <dgm:cxn modelId="{B6F69724-087C-4F39-818B-D6597CED4EC0}" type="presParOf" srcId="{ACE1BB89-8A40-4282-8B7C-5F879E906908}" destId="{F50D8B2A-3D95-4FEC-A633-F170AD590615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dbookvo.volgawetlands.ru/galery/041%20&#1050;&#1088;&#1072;&#1089;&#1086;&#1090;&#1077;&#1083;%20&#1087;&#1072;&#1093;&#1091;&#1095;&#1080;&#1081;%20&#8211;%20Calosoma%20sicophanta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Redbook_of_Volgograd_oblast_(2_Plantae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redbookvo.volgawetlands.ru/galery/066%20&#1055;&#1077;&#1088;&#1077;&#1074;&#1103;&#1079;&#1082;&#1072;%20-%20Vormela%20peregusna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edbookvo.volgawetlands.ru/galery/017%20&#1043;&#1072;&#1076;&#1102;&#1082;&#1072;%20&#1053;&#1080;&#1082;&#1086;&#1083;&#1100;&#1089;&#1082;&#1086;&#1075;&#1086;%20&#8211;%20Vipera%20nicolskii.html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hyperlink" Target="http://redbookvo.volgawetlands.ru/galery/004%20&#1040;&#1076;&#1086;&#1085;&#1080;&#1089;%20&#1074;&#1077;&#1089;&#1077;&#1085;&#1085;&#1080;&#1081;,%20&#1043;&#1086;&#1088;&#1080;&#1094;&#1074;&#1077;&#1090;%20-%20Adonis%20vernalis%20L.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dbookvo.volgawetlands.ru/galery/002%20&#1040;&#1076;&#1086;&#1085;&#1080;&#1089;%20&#1074;&#1077;&#1089;&#1077;&#1085;&#1085;&#1080;&#1081;,%20&#1043;&#1086;&#1088;&#1080;&#1094;&#1074;&#1077;&#1090;%20-%20Adonis%20vernalis%20L..html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redbookvo.volgawetlands.ru/galery/003%20&#1040;&#1076;&#1086;&#1085;&#1080;&#1089;%20&#1074;&#1077;&#1089;&#1077;&#1085;&#1085;&#1080;&#1081;,%20&#1043;&#1086;&#1088;&#1080;&#1094;&#1074;&#1077;&#1090;%20-%20Adonis%20vernalis%20L.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redbookvo.volgawetlands.ru/galery/014%20&#1041;&#1088;&#1072;&#1085;&#1076;&#1091;&#1096;&#1082;&#1072;%20&#1088;&#1072;&#1079;&#1085;&#1086;&#1094;&#1074;&#1077;&#1090;&#1085;&#1072;&#1103;%20-%20Bulbocodium%20versicolor%20(Ker-Gawl.)%20Spreng.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://redbookvo.volgawetlands.ru/galery/065%20&#1055;&#1077;&#1088;&#1074;&#1086;&#1094;&#1074;&#1077;&#1090;%20&#1074;&#1077;&#1089;&#1077;&#1085;&#1085;&#1080;&#1081;%20-%20Primula%20veris%20L.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hyperlink" Target="http://redbookvo.volgawetlands.ru/galery/028%20&#1050;&#1072;&#1089;&#1072;&#1090;&#1080;&#1082;%20(&#1048;&#1088;&#1080;&#1089;)%20&#1082;&#1072;&#1088;&#1083;&#1080;&#1082;&#1086;&#1074;&#1099;&#1081;%20-%20Iris%20pumila%20L.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dbookvo.volgawetlands.ru/galery/034%20&#1050;&#1072;&#1089;&#1072;&#1090;&#1080;&#1082;%20(&#1048;&#1088;&#1080;&#1089;)%20&#1090;&#1086;&#1085;&#1082;&#1086;&#1083;&#1080;&#1089;&#1090;&#1085;&#1099;&#1081;%20-%20Iris%20tenuifolia%20Pall..html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://redbookvo.volgawetlands.ru/galery/031%20&#1050;&#1072;&#1089;&#1072;&#1090;&#1080;&#1082;%20(&#1048;&#1088;&#1080;&#1089;)%20&#1082;&#1072;&#1088;&#1083;&#1080;&#1082;&#1086;&#1074;&#1099;&#1081;%20-%20Iris%20pumila%20L.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Redbook_of_Volgograd_oblast_(2_Plantae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://redbookvo.volgawetlands.ru/galery/099%20&#1058;&#1102;&#1083;&#1100;&#1087;&#1072;&#1085;%20&#1043;&#1077;&#1089;&#1085;&#1077;&#1088;&#1072;%20(&#1064;&#1088;&#1077;&#1085;&#1082;&#1072;)%20-%20Tulipa%20gesneriana%20L.%20(T.%20schrenkii%20Regel)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dbookvo.volgawetlands.ru/galery/090%20&#1058;&#1102;&#1083;&#1100;&#1087;&#1072;&#1085;%20&#1043;&#1077;&#1089;&#1085;&#1077;&#1088;&#1072;%20(&#1064;&#1088;&#1077;&#1085;&#1082;&#1072;)%20-%20Tulipa%20gesneriana%20L.%20(T.%20schrenkii%20Regel).html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redbookvo.volgawetlands.ru/galery/097%20&#1058;&#1102;&#1083;&#1100;&#1087;&#1072;&#1085;%20&#1043;&#1077;&#1089;&#1085;&#1077;&#1088;&#1072;%20(&#1064;&#1088;&#1077;&#1085;&#1082;&#1072;)%20-%20Tulipa%20gesneriana%20L.%20(T.%20schrenkii%20Regel)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redbookvo.volgawetlands.ru/galery/039%20&#1050;&#1086;&#1087;&#1077;&#1077;&#1095;&#1085;&#1080;&#1082;%20&#1084;&#1077;&#1083;&#1086;&#1074;&#1086;&#1081;%20-%20Hedysarum%20cretaceum%20Fisch.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hyperlink" Target="http://redbookvo.volgawetlands.ru/galery/040%20&#1050;&#1086;&#1087;&#1077;&#1077;&#1095;&#1085;&#1080;&#1082;%20&#1084;&#1077;&#1083;&#1086;&#1074;&#1086;&#1081;%20-%20Hedysarum%20cretaceum%20Fisch.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hyperlink" Target="http://redbookvo.volgawetlands.ru/galery/060%20&#1052;&#1086;&#1078;&#1078;&#1077;&#1074;&#1077;&#1083;&#1100;&#1085;&#1080;&#1082;%20&#1082;&#1072;&#1079;&#1072;&#1094;&#1082;&#1080;&#1081;%20-%20Juniperus%20sabina%20L.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dbookvo.volgawetlands.ru/galery/059%20&#1052;&#1086;&#1078;&#1078;&#1077;&#1074;&#1077;&#1083;&#1100;&#1085;&#1080;&#1082;%20&#1082;&#1072;&#1079;&#1072;&#1094;&#1082;&#1080;&#1081;%20-%20Juniperus%20sabina%20L..html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://redbookvo.volgawetlands.ru/galery/062%20&#1052;&#1086;&#1078;&#1078;&#1077;&#1074;&#1077;&#1083;&#1100;&#1085;&#1080;&#1082;%20&#1082;&#1072;&#1079;&#1072;&#1094;&#1082;&#1080;&#1081;%20-%20Juniperus%20sabina%20L.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redbookvo.volgawetlands.ru/galery/021%20&#1046;&#1077;&#1083;&#1090;&#1091;&#1096;&#1085;&#1080;&#1082;%20&#1084;&#1077;&#1083;&#1086;&#1074;&#1086;&#1081;%20-%20Erysimum%20cretaceum%20(Rupr.)%20Schmalh.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hyperlink" Target="http://redbookvo.volgawetlands.ru/galery/026%20&#1048;&#1089;&#1089;&#1086;&#1087;%20&#1084;&#1077;&#1083;&#1086;&#1074;&#1086;&#1081;%20-%20Hyssopus%20cretaceus%20Dubjan.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redbookvo.volgawetlands.ru/galery/037%20&#1050;&#1086;&#1074;&#1099;&#1083;&#1100;%20&#1086;&#1087;&#1091;&#1096;&#1105;&#1085;&#1085;&#1086;&#1083;&#1080;&#1089;&#1090;&#1085;&#1099;&#1081;%20-%20Stipa%20dasyphylla%20(Lindem.)%20Trautv.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hyperlink" Target="http://redbookvo.volgawetlands.ru/galery/053%20&#1052;&#1072;&#1088;&#1089;&#1080;&#1083;&#1077;&#1103;%20&#1097;&#1077;&#1090;&#1080;&#1085;&#1080;&#1089;&#1090;&#1072;&#1103;%20-%20Marsilea%20strigosa%20Willd.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redbookvo.volgawetlands.ru/galery/072%20&#1055;&#1086;&#1083;&#1099;&#1085;&#1100;%20&#1073;&#1077;&#1083;&#1086;&#1074;&#1086;&#1081;&#1083;&#1086;&#1095;&#1085;&#1072;&#1103;%20-%20Artemisia%20hololeuca%20Bieb.%20ex%20Bess.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hyperlink" Target="http://redbookvo.volgawetlands.ru/galery/035%20&#1050;&#1072;&#1090;&#1088;&#1072;&#1085;%20&#1090;&#1072;&#1090;&#1072;&#1088;&#1089;&#1082;&#1080;&#1081;%20-%20Crambe%20tataria%20Sebeok.html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redbookvo.volgawetlands.ru/galery/076%20&#1055;&#1088;&#1086;&#1089;&#1090;&#1088;&#1077;&#1083;%20&#1083;&#1091;&#1075;&#1086;&#1074;&#1086;&#1081;%20-%20Pulsatilla%20pratensis%20(L.)%20Mill.%20subsp.%20nigricans%20(Storck)%20Zam..html" TargetMode="External"/><Relationship Id="rId3" Type="http://schemas.openxmlformats.org/officeDocument/2006/relationships/image" Target="../media/image69.jpeg"/><Relationship Id="rId7" Type="http://schemas.openxmlformats.org/officeDocument/2006/relationships/image" Target="../media/image71.jpeg"/><Relationship Id="rId2" Type="http://schemas.openxmlformats.org/officeDocument/2006/relationships/hyperlink" Target="http://redbookvo.volgawetlands.ru/galery/079%20&#1055;&#1088;&#1086;&#1089;&#1090;&#1088;&#1077;&#1083;%20&#1088;&#1072;&#1089;&#1082;&#1088;&#1099;&#1090;&#1099;&#1081;%20(&#1089;&#1086;&#1085;-&#1090;&#1088;&#1072;&#1074;&#1072;)%20-%20Pulsatilla%20patens%20(L.)%20Mill.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dbookvo.volgawetlands.ru/galery/075%20&#1055;&#1088;&#1086;&#1089;&#1090;&#1088;&#1077;&#1083;%20&#1083;&#1091;&#1075;&#1086;&#1074;&#1086;&#1081;%20-%20Pulsatilla%20pratensis%20(L.)%20Mill.%20subsp.%20nigricans%20(Storck)%20Zam..html" TargetMode="External"/><Relationship Id="rId5" Type="http://schemas.openxmlformats.org/officeDocument/2006/relationships/image" Target="../media/image70.jpeg"/><Relationship Id="rId4" Type="http://schemas.openxmlformats.org/officeDocument/2006/relationships/hyperlink" Target="http://redbookvo.volgawetlands.ru/galery/081%20&#1055;&#1088;&#1086;&#1089;&#1090;&#1088;&#1077;&#1083;%20&#1088;&#1072;&#1089;&#1082;&#1088;&#1099;&#1090;&#1099;&#1081;%20(&#1089;&#1086;&#1085;-&#1090;&#1088;&#1072;&#1074;&#1072;)%20-%20Pulsatilla%20patens%20(L.)%20Mill..html" TargetMode="External"/><Relationship Id="rId9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redbookvo.volgawetlands.ru/galery/085%20&#1056;&#1103;&#1073;&#1095;&#1080;&#1082;%20&#1088;&#1091;&#1089;&#1089;&#1082;&#1080;&#1081;%20-%20Fritillaria%20ruthenica%20Wikstr.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hyperlink" Target="http://redbookvo.volgawetlands.ru/galery/086%20&#1056;&#1103;&#1073;&#1095;&#1080;&#1082;%20&#1088;&#1091;&#1089;&#1089;&#1082;&#1080;&#1081;%20-%20Fritillaria%20ruthenica%20Wikstr.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redbookvo.volgawetlands.ru/galery/100%20&#1064;&#1087;&#1072;&#1078;&#1085;&#1080;&#1082;%20(&#1043;&#1083;&#1072;&#1076;&#1080;&#1086;&#1083;&#1091;&#1089;)%20&#1090;&#1086;&#1085;&#1082;&#1080;&#1081;%20-%20Gladiolus%20tenuis%20Bieb.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hyperlink" Target="http://redbookvo.volgawetlands.ru/galery/101%20&#1071;&#1090;&#1088;&#1099;&#1096;&#1085;&#1080;&#1082;%20&#1073;&#1086;&#1083;&#1086;&#1090;&#1085;&#1099;&#1081;%20-%20Orchis%20palustris%20Jacq.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ashipunov.info/shipunov/school/books/kr_kn_volgogr_obl_2000_1_chast.djv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edbookvo.volgawetlands.ru/galery/051%20&#1051;&#1102;&#1094;&#1080;&#1085;&#1072;%20&#8211;%20Hamearis%20lucina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redbookvo.volgawetlands.ru/galery/071%20&#1055;&#1086;&#1083;&#1080;&#1082;&#1089;&#1077;&#1085;&#1072;%20&#8211;%20Zerynthia%20polyxsena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ena\Pictures\87CA1EQJHTCAGDS40GCA1E4ULVCA83VH6NCANLSTC4CAV04EI7CANX3B79CAVNDZMZCAD1UE3KCACRLH20CAXKT3TUCAA97ZJOCACP0DNLCAVYQKC4CABE4K1FCAUDEEMMCANVVM46CA6LXDI5CAER9MAR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86182" y="357167"/>
            <a:ext cx="51435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  <a:ea typeface="Cambria Math" pitchFamily="18" charset="0"/>
                <a:cs typeface="Times New Roman" pitchFamily="18" charset="0"/>
              </a:rPr>
              <a:t>Красная книга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  <a:ea typeface="Cambria Math" pitchFamily="18" charset="0"/>
                <a:cs typeface="Times New Roman" pitchFamily="18" charset="0"/>
              </a:rPr>
              <a:t>Волгоградской области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5072074"/>
            <a:ext cx="50720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Автор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solidFill>
                <a:schemeClr val="bg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Светлова Елена Викторовна,     учитель начальных классов МОУ СОШ № 92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г. Волгограда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3968349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4071966" cy="12858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Жужелица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Elena\Pictures\жужелиц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4572032" cy="3532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 flipH="1">
            <a:off x="5643570" y="4857760"/>
            <a:ext cx="3500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C00000"/>
                </a:solidFill>
                <a:latin typeface="Arial Black" pitchFamily="34" charset="0"/>
              </a:rPr>
              <a:t>Красотел</a:t>
            </a: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пахучий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9" name="Содержимое 8" descr="041 Красотел пахучий – Calosoma sicophanta.jpg">
            <a:hlinkClick r:id="rId3" tgtFrame="&quot;&quot;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3952886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243998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Степной орёл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Elena\Pictures\тетер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286280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Elena\Pictures\степной оре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917968" cy="4016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28661" y="3929066"/>
            <a:ext cx="3071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       Тетерев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4214810" cy="10001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Филин</a:t>
            </a:r>
            <a:endParaRPr lang="ru-RU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Elena\Pictures\фил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3571900" cy="4572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Elena\Pictures\сапса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67133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 flipH="1">
            <a:off x="5715008" y="4214818"/>
            <a:ext cx="34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 Сапсан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71480"/>
            <a:ext cx="3971924" cy="8461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Белый аист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Elena\Pictures\чрный  аи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786214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Elena\Pictures\белый аис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57364"/>
            <a:ext cx="3981063" cy="4811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5286388"/>
            <a:ext cx="3932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Чёрный аист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4429156" cy="14176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 Средний дятел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Elena\Pictures\средний дяте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857652" cy="5240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Users\Elena\Pictures\зеленый дяте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3664724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500694" y="5286388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 Зелёный  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    дятел  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071546"/>
            <a:ext cx="3971924" cy="7858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Беркут</a:t>
            </a:r>
            <a:endParaRPr lang="ru-RU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Elena\Pictures\курган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00528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C:\Users\Elena\Pictures\берку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4071956" cy="400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5143512"/>
            <a:ext cx="4967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800" dirty="0" err="1" smtClean="0">
                <a:solidFill>
                  <a:srgbClr val="C00000"/>
                </a:solidFill>
                <a:latin typeface="Arial Black" pitchFamily="34" charset="0"/>
              </a:rPr>
              <a:t>Курганник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0"/>
            <a:ext cx="5572164" cy="14176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Малый</a:t>
            </a:r>
            <a:b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лебедь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5143512"/>
            <a:ext cx="4429156" cy="9826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                       Дрофа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Elena\Pictures\дроф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0"/>
            <a:ext cx="374163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Elena\Pictures\лебед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3786214" cy="5143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3786214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Серый журавль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Elena\Pictures\серый журав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857652" cy="4883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 descr="C:\Users\Elena\Pictures\желтая цапл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28"/>
            <a:ext cx="4572032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643570" y="4143380"/>
            <a:ext cx="271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Жёлтая цапля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ena\Pictures\малая крач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43248"/>
            <a:ext cx="4429156" cy="3524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428736"/>
            <a:ext cx="3686172" cy="15716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Малая крачка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Elena\Pictures\черный жаворон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643470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3786190"/>
            <a:ext cx="3500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 Чёрный жаворонок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ena\Pictures\русская выхоху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714908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4572008"/>
            <a:ext cx="4038600" cy="17684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4000" dirty="0" err="1" smtClean="0">
                <a:solidFill>
                  <a:srgbClr val="C00000"/>
                </a:solidFill>
                <a:latin typeface="Arial Black" pitchFamily="34" charset="0"/>
              </a:rPr>
              <a:t>Розовый</a:t>
            </a: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  пеликан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Elena\Pictures\розовый пелика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824418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8596" y="1214422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Русская выхухоль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lena\Pictures\87CA1EQJHTCAGDS40GCA1E4ULVCA83VH6NCANLSTC4CAV04EI7CANX3B79CAVNDZMZCAD1UE3KCACRLH20CAXKT3TUCAA97ZJOCACP0DNLCAVYQKC4CABE4K1FCAUDEEMMCANVVM46CA6LXDI5CAER9M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285992"/>
            <a:ext cx="6143636" cy="221457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Красная книга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Волгоградской области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 — официальный документ, содержащий информацию о распространении, состоянии и мерах охраны редких и находящихся под угрозой исчезновения видов животных, растений и других организмов, обитающих на территории области, а также нормативные правовые акты, определяющие порядок использования и охраны объектов животного и растительного мира, составляющих предмет действия Красной книги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upload.wikimedia.org/wikipedia/ru/c/c4/Redbook_of_Volgograd_oblast_%282_Plantae%29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27860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4071934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Мохноногий тушканчик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Elena\Pictures\мохноногий тушканч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4500594" cy="3633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Elena\Pictures\круглоголов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4929212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43438" y="4071942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Круглоголовка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00570"/>
            <a:ext cx="4286280" cy="121444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Перевязка</a:t>
            </a:r>
            <a:endParaRPr lang="ru-RU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066 Перевязка - Vormela peregusna.jpg">
            <a:hlinkClick r:id="rId2" tgtFrame="&quot;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643502" cy="4071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Elena\Pictures\вырезу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4570" y="2786058"/>
            <a:ext cx="4189430" cy="3851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14942" y="1643050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 Вырезуб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372"/>
            <a:ext cx="4429124" cy="32861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Белорыбица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Elena\Pictures\белорыб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214842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Elena\Pictures\волжская сельд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4356120" cy="3908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00628" y="1071546"/>
            <a:ext cx="3929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Волжская   сельдь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500306"/>
            <a:ext cx="3929090" cy="85725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 Белуга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Elena\Pictures\белуг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786190"/>
            <a:ext cx="5429288" cy="2794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5429264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 Стерлядь</a:t>
            </a:r>
            <a:endParaRPr lang="ru-RU" sz="4800" dirty="0"/>
          </a:p>
        </p:txBody>
      </p:sp>
      <p:pic>
        <p:nvPicPr>
          <p:cNvPr id="4098" name="Picture 2" descr="C:\Users\Elena\Pictures\стерляд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786214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785926"/>
            <a:ext cx="3471858" cy="12144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Пиявка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Elena\Pictures\полоз желтобрюх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78634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Elena\Pictures\пияв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14686"/>
            <a:ext cx="471490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4000504"/>
            <a:ext cx="4429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       Полоз желтобрюхий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357298"/>
            <a:ext cx="3471858" cy="128588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Гадюка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Elena\Pictures\полоз четырехполосы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14908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017 Гадюка Никольского – Vipera nicolskii.jpg">
            <a:hlinkClick r:id="rId3" tgtFrame="&quot;&quot;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496"/>
            <a:ext cx="4429156" cy="3738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4214818"/>
            <a:ext cx="5143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        Полоз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четырёхполосый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\Pictures\19CAZQJZJ7CAUKW4TFCA772FW3CA42KVULCARJPO1HCAHM1N8HCAP67KLZCA9K3DH5CAQ7LY27CAGGE871CAUIYA25CAVIY2L8CA8DNQ11CAT57RN6CAYGMZ4NCAHNZ69CCAFQCKHRCAB7ER86CA58IW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3968349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8" name="Схема 7"/>
          <p:cNvGraphicFramePr/>
          <p:nvPr/>
        </p:nvGraphicFramePr>
        <p:xfrm>
          <a:off x="3786182" y="214290"/>
          <a:ext cx="514353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 Адонис весенний, Горицвет - Adonis vernalis L..jpg">
            <a:hlinkClick r:id="rId2" tgtFrame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3786214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14348" y="4357694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  Адонис   весенний</a:t>
            </a:r>
            <a:endParaRPr lang="ru-RU" sz="4800" dirty="0"/>
          </a:p>
        </p:txBody>
      </p:sp>
      <p:pic>
        <p:nvPicPr>
          <p:cNvPr id="6" name="Рисунок 5" descr="003 Адонис весенний, Горицвет - Adonis vernalis L..jpg">
            <a:hlinkClick r:id="rId4" tgtFrame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357562"/>
            <a:ext cx="3786214" cy="3309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002 Адонис весенний, Горицвет - Adonis vernalis L..jpg">
            <a:hlinkClick r:id="rId6" tgtFrame="&quot;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142852"/>
            <a:ext cx="3929090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4714876" cy="1571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Брандушка разноцветная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14 Брандушка разноцветная - Bulbocodium versicolor (Ker-Gawl.) Spreng..jpg">
            <a:hlinkClick r:id="rId2" tgtFrame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4000528" cy="409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065 Первоцвет весенний - Primula veris L..jpg">
            <a:hlinkClick r:id="rId4" tgtFrame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14290"/>
            <a:ext cx="4095762" cy="409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H="1">
            <a:off x="5072066" y="4572009"/>
            <a:ext cx="37862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Первоцвет весенний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4357694"/>
            <a:ext cx="4643438" cy="214314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5300" dirty="0" smtClean="0">
                <a:solidFill>
                  <a:srgbClr val="FF0000"/>
                </a:solidFill>
                <a:latin typeface="Arial Black" pitchFamily="34" charset="0"/>
              </a:rPr>
              <a:t>Касатик</a:t>
            </a:r>
            <a:br>
              <a:rPr lang="ru-RU" sz="53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Arial Black" pitchFamily="34" charset="0"/>
              </a:rPr>
              <a:t> (Ирис)</a:t>
            </a:r>
            <a:br>
              <a:rPr lang="ru-RU" sz="53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Arial Black" pitchFamily="34" charset="0"/>
              </a:rPr>
              <a:t>карликовый</a:t>
            </a:r>
            <a:endParaRPr lang="ru-RU" sz="53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028 Касатик (Ирис) карликовый - Iris pumila L..jpg">
            <a:hlinkClick r:id="rId2" tgtFrame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4143404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 flipH="1">
            <a:off x="4643438" y="4071942"/>
            <a:ext cx="4500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</a:p>
        </p:txBody>
      </p:sp>
      <p:pic>
        <p:nvPicPr>
          <p:cNvPr id="12" name="Содержимое 11" descr="031 Касатик (Ирис) карликовый - Iris pumila L..jpg">
            <a:hlinkClick r:id="rId4" tgtFrame="&quot;&quot;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14290"/>
            <a:ext cx="4000528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034 Касатик (Ирис) тонколистный - Iris tenuifolia Pall..jpg">
            <a:hlinkClick r:id="rId6" tgtFrame="&quot;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214290"/>
            <a:ext cx="3309944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na\Pictures\87CA1EQJHTCAGDS40GCA1E4ULVCA83VH6NCANLSTC4CAV04EI7CANX3B79CAVNDZMZCAD1UE3KCACRLH20CAXKT3TUCAA97ZJOCACP0DNLCAVYQKC4CABE4K1FCAUDEEMMCANVVM46CA6LXDI5CAER9MAR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upload.wikimedia.org/wikipedia/ru/c/c4/Redbook_of_Volgograd_oblast_%282_Plantae%29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500438"/>
            <a:ext cx="19288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Красная книга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Волгоградской области учреждена в 2004 году.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1928803"/>
            <a:ext cx="7143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4951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В Красную книгу области занесены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4951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4951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294 вида растений и грибов (сосудистых растений - 202 вида, мохообразных - 36 видов, водорослей - 4 вида, 31 вид - лишайников и 21 видов грибов);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4951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153 вида животных (моллюски – 2 вида, членистоногие – 59 видов, миноги – 2 вида, костные рыбы – 9 видов, амфибии – 4 вида, рептилии – 2 вида, птицы – 61 вид, млекопитающие – 14 видов).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4143380"/>
            <a:ext cx="4714876" cy="221457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Тюльпан </a:t>
            </a:r>
            <a:b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00" dirty="0" err="1" smtClean="0">
                <a:solidFill>
                  <a:srgbClr val="FF0000"/>
                </a:solidFill>
                <a:latin typeface="Arial Black" pitchFamily="34" charset="0"/>
              </a:rPr>
              <a:t>Геснера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099 Тюльпан Геснера (Шренка) - Tulipa gesneriana L. (T. schrenkii Regel).jpg">
            <a:hlinkClick r:id="rId2" tgtFrame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4000528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097 Тюльпан Геснера (Шренка) - Tulipa gesneriana L. (T. schrenkii Regel).jpg">
            <a:hlinkClick r:id="rId4" tgtFrame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00372"/>
            <a:ext cx="4071966" cy="3667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3" descr="090 Тюльпан Геснера (Шренка) - Tulipa gesneriana L. (T. schrenkii Regel).jpg">
            <a:hlinkClick r:id="rId6" tgtFrame="&quot;&quot;"/>
          </p:cNvPr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214290"/>
            <a:ext cx="3500462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9 Копеечник меловой - Hedysarum cretaceum Fisch..jpg">
            <a:hlinkClick r:id="rId2" tgtFrame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071966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 flipH="1">
            <a:off x="357158" y="5072074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Копеечник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меловой</a:t>
            </a:r>
            <a:endParaRPr lang="ru-RU" sz="4000" dirty="0"/>
          </a:p>
        </p:txBody>
      </p:sp>
      <p:pic>
        <p:nvPicPr>
          <p:cNvPr id="6" name="Рисунок 5" descr="040 Копеечник меловой - Hedysarum cretaceum Fisch..jpg">
            <a:hlinkClick r:id="rId4" tgtFrame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071678"/>
            <a:ext cx="4024324" cy="452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60 Можжевельник казацкий - Juniperus sabina L..jpg">
            <a:hlinkClick r:id="rId2" tgtFrame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71810"/>
            <a:ext cx="3786214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500042"/>
            <a:ext cx="5214942" cy="25003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Можжевельник казацкий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62 Можжевельник казацкий - Juniperus sabina L..jpg">
            <a:hlinkClick r:id="rId4" tgtFrame="&quot;&quot;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3643338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59 Можжевельник казацкий - Juniperus sabina L..jpg">
            <a:hlinkClick r:id="rId6" tgtFrame="&quot;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071810"/>
            <a:ext cx="3857652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00042"/>
            <a:ext cx="3829048" cy="142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5300" dirty="0" smtClean="0">
                <a:solidFill>
                  <a:srgbClr val="FF0000"/>
                </a:solidFill>
                <a:latin typeface="Arial Black" pitchFamily="34" charset="0"/>
              </a:rPr>
              <a:t>Иссоп меловой</a:t>
            </a:r>
            <a:endParaRPr lang="ru-RU" sz="53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021 Желтушник меловой - Erysimum cretaceum (Rupr.) Schmalh..jpg">
            <a:hlinkClick r:id="rId2" tgtFrame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786214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4" descr="026 Иссоп меловой - Hyssopus cretaceus Dubjan..jpg">
            <a:hlinkClick r:id="rId4" tgtFrame="&quot;&quot;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071678"/>
            <a:ext cx="3738572" cy="452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 flipH="1">
            <a:off x="0" y="4786322"/>
            <a:ext cx="52863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 Желтушник 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  меловой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357166"/>
            <a:ext cx="5072066" cy="2000264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Ковыль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опушённолистный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37 Ковыль опушённолистный - Stipa dasyphylla (Lindem.) Trautv..jpg">
            <a:hlinkClick r:id="rId2" tgtFrame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00306"/>
            <a:ext cx="3595696" cy="409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53 Марсилея щетинистая - Marsilea strigosa Willd..jpg">
            <a:hlinkClick r:id="rId4" tgtFrame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52"/>
            <a:ext cx="4000528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 flipH="1">
            <a:off x="500033" y="4998658"/>
            <a:ext cx="3929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Марсилея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щетинистая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714884"/>
            <a:ext cx="4214810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Катран татарский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072 Полынь беловойлочная - Artemisia hololeuca Bieb. ex Bess..jpg">
            <a:hlinkClick r:id="rId2" tgtFrame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3857652" cy="4238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4" descr="035 Катран татарский - Crambe tataria Sebeok.jpg">
            <a:hlinkClick r:id="rId4" tgtFrame="&quot;&quot;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42852"/>
            <a:ext cx="3595696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 flipH="1">
            <a:off x="0" y="500042"/>
            <a:ext cx="5143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  Полынь беловойлочная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79 Прострел раскрытый (сон-трава) - Pulsatilla patens (L.) Mill..jpg">
            <a:hlinkClick r:id="rId2" tgtFrame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57190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81 Прострел раскрытый (сон-трава) - Pulsatilla patens (L.) Mill..jpg">
            <a:hlinkClick r:id="rId4" tgtFrame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429000"/>
            <a:ext cx="3714776" cy="3238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Содержимое 3" descr="075 Прострел луговой - Pulsatilla pratensis (L.) Mill. subsp. nigricans (Storck) Zam..jpg">
            <a:hlinkClick r:id="rId6" tgtFrame="&quot;&quot;"/>
          </p:cNvPr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357818" y="3357562"/>
            <a:ext cx="3595696" cy="3309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076 Прострел луговой - Pulsatilla pratensis (L.) Mill. subsp. nigricans (Storck) Zam..jpg">
            <a:hlinkClick r:id="rId8" tgtFrame="&quot;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214290"/>
            <a:ext cx="345282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428860" y="1857364"/>
            <a:ext cx="4357718" cy="2571768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Прострел</a:t>
            </a:r>
            <a:b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луговой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208279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Рябчик русский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85 Рябчик русский - Fritillaria ruthenica Wikstr..jpg">
            <a:hlinkClick r:id="rId2" tgtFrame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14340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86 Рябчик русский - Fritillaria ruthenica Wikstr..jpg">
            <a:hlinkClick r:id="rId4" tgtFrame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428868"/>
            <a:ext cx="4357718" cy="41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28596" y="4786322"/>
            <a:ext cx="4071966" cy="157163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Шпажник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тонкий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(Гладиолус)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100 Шпажник (Гладиолус) тонкий - Gladiolus tenuis Bieb..jpg">
            <a:hlinkClick r:id="rId2" tgtFrame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4024324" cy="4667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01 Ятрышник болотный - Orchis palustris Jacq..jpg">
            <a:hlinkClick r:id="rId4" tgtFrame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14290"/>
            <a:ext cx="4071966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714356"/>
            <a:ext cx="3571900" cy="535785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Сохраним</a:t>
            </a:r>
            <a:br>
              <a:rPr lang="ru-RU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родную природу!</a:t>
            </a:r>
            <a:endParaRPr lang="ru-RU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 descr="C:\Users\Elena\Pictures\39146F58-2541-455B-877C-7DE583510D1F_mw800_mh600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429000"/>
            <a:ext cx="3382963" cy="2888061"/>
          </a:xfrm>
          <a:prstGeom prst="rect">
            <a:avLst/>
          </a:prstGeom>
          <a:noFill/>
        </p:spPr>
      </p:pic>
      <p:pic>
        <p:nvPicPr>
          <p:cNvPr id="1028" name="Picture 4" descr="C:\Users\Elena\Pictures\1256499401_b5gx9psojrphqq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762500" cy="63722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 descr="C:\Users\Elena\Pictures\39146F58-2541-455B-877C-7DE583510D1F_mw800_mh60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00438"/>
            <a:ext cx="45720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\Pictures\19CAZQJZJ7CAUKW4TFCA772FW3CA42KVULCARJPO1HCAHM1N8HCAP67KLZCA9K3DH5CAQ7LY27CAGGE871CAUIYA25CAVIY2L8CA8DNQ11CAT57RN6CAYGMZ4NCAHNZ69CCAFQCKHRCAB7ER86CA58IW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3968349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8" name="Схема 7"/>
          <p:cNvGraphicFramePr/>
          <p:nvPr/>
        </p:nvGraphicFramePr>
        <p:xfrm>
          <a:off x="3786182" y="500042"/>
          <a:ext cx="514353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Использованные материалы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C000"/>
                </a:solidFill>
                <a:hlinkClick r:id="rId2"/>
              </a:rPr>
              <a:t>http://</a:t>
            </a:r>
            <a:r>
              <a:rPr lang="ru-RU" b="1" u="sng" dirty="0" smtClean="0">
                <a:solidFill>
                  <a:srgbClr val="FFC000"/>
                </a:solidFill>
                <a:hlinkClick r:id="rId2"/>
              </a:rPr>
              <a:t>ashipunov.info/shipunov/school/books/kr_kn_volgogr_obl_2000_1_chast.djvu</a:t>
            </a:r>
            <a:endParaRPr lang="ru-RU" b="1" u="sng" dirty="0" smtClean="0">
              <a:solidFill>
                <a:srgbClr val="FFC000"/>
              </a:solidFill>
            </a:endParaRPr>
          </a:p>
          <a:p>
            <a:r>
              <a:rPr lang="ru-RU" b="1" u="sng" dirty="0" err="1" smtClean="0">
                <a:solidFill>
                  <a:srgbClr val="FFC000"/>
                </a:solidFill>
              </a:rPr>
              <a:t>plantarium.ru</a:t>
            </a:r>
            <a:endParaRPr lang="ru-RU" b="1" u="sng" dirty="0" smtClean="0">
              <a:solidFill>
                <a:srgbClr val="FFC000"/>
              </a:solidFill>
            </a:endParaRPr>
          </a:p>
          <a:p>
            <a:r>
              <a:rPr lang="ru-RU" b="1" u="sng" dirty="0" smtClean="0">
                <a:solidFill>
                  <a:srgbClr val="FFC000"/>
                </a:solidFill>
              </a:rPr>
              <a:t>lyceum8.ru</a:t>
            </a:r>
          </a:p>
          <a:p>
            <a:r>
              <a:rPr lang="ru-RU" b="1" u="sng" dirty="0" err="1" smtClean="0">
                <a:solidFill>
                  <a:srgbClr val="FFC000"/>
                </a:solidFill>
              </a:rPr>
              <a:t>red-book.narod.ru</a:t>
            </a:r>
            <a:endParaRPr lang="ru-RU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57694"/>
            <a:ext cx="4714876" cy="18573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Махаон</a:t>
            </a:r>
            <a:b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обыкновенный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Elena\Pictures\махаон обыкновенны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214290"/>
            <a:ext cx="4286280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214810" y="714356"/>
            <a:ext cx="5214974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       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Шмель   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      степной      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Elena\Pictures\шмель степн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4143404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1" y="4406900"/>
            <a:ext cx="4071966" cy="136207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П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авлиноглазка</a:t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малая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786313" y="0"/>
            <a:ext cx="4357687" cy="25717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Жук-олень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Elena\Pictures\павлиноглазка малая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14282" y="285728"/>
            <a:ext cx="4214842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Elena\Pictures\жук-олень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4324352" cy="3886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000108"/>
            <a:ext cx="3971924" cy="1714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Поликсена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5" name="Содержимое 4" descr="051 Люцина – Hamearis lucina.jpg">
            <a:hlinkClick r:id="rId2" tgtFrame="&quot;&quot;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857652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071 Поликсена – Zerynthia polyxsena.jpg">
            <a:hlinkClick r:id="rId4" tgtFrame="&quot;&quot;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496"/>
            <a:ext cx="4024324" cy="3738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4643446"/>
            <a:ext cx="3143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  <a:latin typeface="Arial Black" pitchFamily="34" charset="0"/>
              </a:rPr>
              <a:t>Люцина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1000108"/>
            <a:ext cx="3714776" cy="12858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Бронзовка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Elena\Pictures\бронзов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3929090" cy="378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Elena\Pictures\пчела-плот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3857628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857884" y="4357694"/>
            <a:ext cx="3286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Пчела- плотник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3328982" cy="1428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Бражник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Elena\Pictures\бражник мертвая гол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286280" cy="4113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Elena\Pictures\дыб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143380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857884" y="4857760"/>
            <a:ext cx="29289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Arial Black" pitchFamily="34" charset="0"/>
              </a:rPr>
              <a:t>Дыбка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степная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акцент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267</Words>
  <PresentationFormat>Экран (4:3)</PresentationFormat>
  <Paragraphs>87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Красная книга Волгоградской области — официальный документ, содержащий информацию о распространении, состоянии и мерах охраны редких и находящихся под угрозой исчезновения видов животных, растений и других организмов, обитающих на территории области, а также нормативные правовые акты, определяющие порядок использования и охраны объектов животного и растительного мира, составляющих предмет действия Красной книги</vt:lpstr>
      <vt:lpstr>Слайд 3</vt:lpstr>
      <vt:lpstr>Слайд 4</vt:lpstr>
      <vt:lpstr>Махаон  обыкновенный</vt:lpstr>
      <vt:lpstr>Павлиноглазка малая</vt:lpstr>
      <vt:lpstr>Поликсена </vt:lpstr>
      <vt:lpstr>Бронзовка</vt:lpstr>
      <vt:lpstr>Бражник</vt:lpstr>
      <vt:lpstr>Жужелица</vt:lpstr>
      <vt:lpstr>Степной орёл</vt:lpstr>
      <vt:lpstr>Филин</vt:lpstr>
      <vt:lpstr>Белый аист</vt:lpstr>
      <vt:lpstr>  Средний дятел</vt:lpstr>
      <vt:lpstr>Беркут</vt:lpstr>
      <vt:lpstr>Малый лебедь</vt:lpstr>
      <vt:lpstr>Серый журавль</vt:lpstr>
      <vt:lpstr>Малая крачка</vt:lpstr>
      <vt:lpstr>Слайд 19</vt:lpstr>
      <vt:lpstr>Мохноногий тушканчик</vt:lpstr>
      <vt:lpstr>Перевязка</vt:lpstr>
      <vt:lpstr>Белорыбица</vt:lpstr>
      <vt:lpstr> Белуга</vt:lpstr>
      <vt:lpstr>Пиявка</vt:lpstr>
      <vt:lpstr>Гадюка</vt:lpstr>
      <vt:lpstr>ра</vt:lpstr>
      <vt:lpstr>Слайд 27</vt:lpstr>
      <vt:lpstr>Брандушка разноцветная</vt:lpstr>
      <vt:lpstr> Касатик  (Ирис) карликовый</vt:lpstr>
      <vt:lpstr>Тюльпан  Геснера</vt:lpstr>
      <vt:lpstr>Слайд 31</vt:lpstr>
      <vt:lpstr>Можжевельник казацкий</vt:lpstr>
      <vt:lpstr> Иссоп меловой</vt:lpstr>
      <vt:lpstr> Ковыль опушённолистный </vt:lpstr>
      <vt:lpstr>Катран татарский</vt:lpstr>
      <vt:lpstr>Прострел луговой </vt:lpstr>
      <vt:lpstr>Рябчик русский</vt:lpstr>
      <vt:lpstr>Шпажник  тонкий (Гладиолус)</vt:lpstr>
      <vt:lpstr>Сохраним родную природу!</vt:lpstr>
      <vt:lpstr>Использованные материалы: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Елена</cp:lastModifiedBy>
  <cp:revision>70</cp:revision>
  <dcterms:created xsi:type="dcterms:W3CDTF">2011-06-30T12:36:41Z</dcterms:created>
  <dcterms:modified xsi:type="dcterms:W3CDTF">2014-01-15T17:10:38Z</dcterms:modified>
</cp:coreProperties>
</file>