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69" r:id="rId4"/>
    <p:sldId id="261" r:id="rId5"/>
    <p:sldId id="271" r:id="rId6"/>
    <p:sldId id="263" r:id="rId7"/>
    <p:sldId id="272" r:id="rId8"/>
    <p:sldId id="266" r:id="rId9"/>
    <p:sldId id="276" r:id="rId10"/>
    <p:sldId id="273" r:id="rId11"/>
    <p:sldId id="267" r:id="rId12"/>
    <p:sldId id="268" r:id="rId13"/>
    <p:sldId id="275" r:id="rId14"/>
    <p:sldId id="274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792A7A-6C7D-44EC-89F3-9DDD98295E17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7DA4883-988D-41EE-9D1D-A83C44E99E6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</a:rPr>
            <a:t>Налаженная транспортная </a:t>
          </a:r>
          <a:r>
            <a:rPr lang="ru-RU" sz="1600" b="1" dirty="0">
              <a:solidFill>
                <a:sysClr val="windowText" lastClr="000000"/>
              </a:solidFill>
            </a:rPr>
            <a:t>инфраструктура</a:t>
          </a:r>
        </a:p>
      </dgm:t>
    </dgm:pt>
    <dgm:pt modelId="{4A1ABC9F-A935-4627-BC1C-C2446E7957B5}" type="parTrans" cxnId="{4603B9E3-040F-47D5-8340-713C5192BBE2}">
      <dgm:prSet/>
      <dgm:spPr/>
      <dgm:t>
        <a:bodyPr/>
        <a:lstStyle/>
        <a:p>
          <a:endParaRPr lang="ru-RU" sz="1600" b="1">
            <a:solidFill>
              <a:sysClr val="windowText" lastClr="000000"/>
            </a:solidFill>
          </a:endParaRPr>
        </a:p>
      </dgm:t>
    </dgm:pt>
    <dgm:pt modelId="{70F7B7ED-77AF-40CB-892B-3221F6541F9A}" type="sibTrans" cxnId="{4603B9E3-040F-47D5-8340-713C5192BBE2}">
      <dgm:prSet/>
      <dgm:spPr/>
      <dgm:t>
        <a:bodyPr/>
        <a:lstStyle/>
        <a:p>
          <a:endParaRPr lang="ru-RU" sz="1600" b="1">
            <a:solidFill>
              <a:sysClr val="windowText" lastClr="000000"/>
            </a:solidFill>
          </a:endParaRPr>
        </a:p>
      </dgm:t>
    </dgm:pt>
    <dgm:pt modelId="{B2B1249A-B946-4B42-9908-9ED6DB05919B}">
      <dgm:prSet phldrT="[Текст]"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комфортное проживание</a:t>
          </a:r>
        </a:p>
      </dgm:t>
    </dgm:pt>
    <dgm:pt modelId="{85629280-9BAC-4A4E-9691-82AFB921ED7D}" type="parTrans" cxnId="{7D223F83-7FA5-422C-A8DA-D3F01473E98C}">
      <dgm:prSet/>
      <dgm:spPr/>
      <dgm:t>
        <a:bodyPr/>
        <a:lstStyle/>
        <a:p>
          <a:endParaRPr lang="ru-RU" sz="1600" b="1">
            <a:solidFill>
              <a:sysClr val="windowText" lastClr="000000"/>
            </a:solidFill>
          </a:endParaRPr>
        </a:p>
      </dgm:t>
    </dgm:pt>
    <dgm:pt modelId="{FC7FF8B0-874D-40C5-92C5-1611B3B51E8A}" type="sibTrans" cxnId="{7D223F83-7FA5-422C-A8DA-D3F01473E98C}">
      <dgm:prSet/>
      <dgm:spPr/>
      <dgm:t>
        <a:bodyPr/>
        <a:lstStyle/>
        <a:p>
          <a:endParaRPr lang="ru-RU" sz="1600" b="1">
            <a:solidFill>
              <a:sysClr val="windowText" lastClr="000000"/>
            </a:solidFill>
          </a:endParaRPr>
        </a:p>
      </dgm:t>
    </dgm:pt>
    <dgm:pt modelId="{1268A913-2446-4F77-8D04-E99AC9B40CED}">
      <dgm:prSet phldrT="[Текст]"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обеспечение безопасности</a:t>
          </a:r>
        </a:p>
      </dgm:t>
    </dgm:pt>
    <dgm:pt modelId="{44BDFB4A-2DD8-46C3-865D-850E2E4AE446}" type="parTrans" cxnId="{8D8D2600-2215-4CE3-8329-CF19DA94D649}">
      <dgm:prSet/>
      <dgm:spPr/>
      <dgm:t>
        <a:bodyPr/>
        <a:lstStyle/>
        <a:p>
          <a:endParaRPr lang="ru-RU" sz="1600" b="1">
            <a:solidFill>
              <a:sysClr val="windowText" lastClr="000000"/>
            </a:solidFill>
          </a:endParaRPr>
        </a:p>
      </dgm:t>
    </dgm:pt>
    <dgm:pt modelId="{59CF5CCA-7E8F-4D03-8694-F5CE5BCDE631}" type="sibTrans" cxnId="{8D8D2600-2215-4CE3-8329-CF19DA94D649}">
      <dgm:prSet/>
      <dgm:spPr/>
      <dgm:t>
        <a:bodyPr/>
        <a:lstStyle/>
        <a:p>
          <a:endParaRPr lang="ru-RU" sz="1600" b="1">
            <a:solidFill>
              <a:sysClr val="windowText" lastClr="000000"/>
            </a:solidFill>
          </a:endParaRPr>
        </a:p>
      </dgm:t>
    </dgm:pt>
    <dgm:pt modelId="{FE6A93C0-9E37-47E9-BC7C-F637A16B9D10}">
      <dgm:prSet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полезное, качественное питание</a:t>
          </a:r>
        </a:p>
      </dgm:t>
    </dgm:pt>
    <dgm:pt modelId="{72D0313D-F4AB-4237-B16B-AD36C4498A4D}" type="parTrans" cxnId="{6E446A3D-F713-4927-A678-3DA0AB73B04C}">
      <dgm:prSet/>
      <dgm:spPr/>
      <dgm:t>
        <a:bodyPr/>
        <a:lstStyle/>
        <a:p>
          <a:endParaRPr lang="ru-RU" sz="1600" b="1">
            <a:solidFill>
              <a:sysClr val="windowText" lastClr="000000"/>
            </a:solidFill>
          </a:endParaRPr>
        </a:p>
      </dgm:t>
    </dgm:pt>
    <dgm:pt modelId="{81BDDA57-A096-4DE6-9282-342D83641444}" type="sibTrans" cxnId="{6E446A3D-F713-4927-A678-3DA0AB73B04C}">
      <dgm:prSet/>
      <dgm:spPr/>
      <dgm:t>
        <a:bodyPr/>
        <a:lstStyle/>
        <a:p>
          <a:endParaRPr lang="ru-RU" sz="1600" b="1">
            <a:solidFill>
              <a:sysClr val="windowText" lastClr="000000"/>
            </a:solidFill>
          </a:endParaRPr>
        </a:p>
      </dgm:t>
    </dgm:pt>
    <dgm:pt modelId="{4889F12D-56F2-4A3E-B31A-53CAA9F52B6C}">
      <dgm:prSet custT="1"/>
      <dgm:spPr/>
      <dgm:t>
        <a:bodyPr/>
        <a:lstStyle/>
        <a:p>
          <a:r>
            <a:rPr lang="ru-RU" sz="1600" b="1" dirty="0">
              <a:solidFill>
                <a:sysClr val="windowText" lastClr="000000"/>
              </a:solidFill>
            </a:rPr>
            <a:t>успех спортсменов и  приятные воспоминания </a:t>
          </a:r>
          <a:r>
            <a:rPr lang="ru-RU" sz="1600" b="1" dirty="0" smtClean="0">
              <a:solidFill>
                <a:sysClr val="windowText" lastClr="000000"/>
              </a:solidFill>
            </a:rPr>
            <a:t>об Олимпиаде </a:t>
          </a:r>
          <a:r>
            <a:rPr lang="ru-RU" sz="1600" b="1" dirty="0">
              <a:solidFill>
                <a:sysClr val="windowText" lastClr="000000"/>
              </a:solidFill>
            </a:rPr>
            <a:t>у гостей</a:t>
          </a:r>
        </a:p>
      </dgm:t>
    </dgm:pt>
    <dgm:pt modelId="{1C63365B-E8D8-4E95-978F-FA4873E2DB22}" type="parTrans" cxnId="{030CFC65-98AD-4351-8879-864236A48901}">
      <dgm:prSet/>
      <dgm:spPr/>
      <dgm:t>
        <a:bodyPr/>
        <a:lstStyle/>
        <a:p>
          <a:endParaRPr lang="ru-RU" sz="1600" b="1"/>
        </a:p>
      </dgm:t>
    </dgm:pt>
    <dgm:pt modelId="{3ADAAB20-3890-4707-B0AD-7B7AF030DB26}" type="sibTrans" cxnId="{030CFC65-98AD-4351-8879-864236A48901}">
      <dgm:prSet/>
      <dgm:spPr/>
      <dgm:t>
        <a:bodyPr/>
        <a:lstStyle/>
        <a:p>
          <a:endParaRPr lang="ru-RU" sz="1600" b="1"/>
        </a:p>
      </dgm:t>
    </dgm:pt>
    <dgm:pt modelId="{DD686B6F-8351-4384-A33E-99BD707738E8}" type="pres">
      <dgm:prSet presAssocID="{FA792A7A-6C7D-44EC-89F3-9DDD98295E17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60D8DA-EF82-4D2A-89B4-D2073F19C9A9}" type="pres">
      <dgm:prSet presAssocID="{07DA4883-988D-41EE-9D1D-A83C44E99E6E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CFBC0-FFD8-4E05-9F7B-238C3A8B5B9E}" type="pres">
      <dgm:prSet presAssocID="{70F7B7ED-77AF-40CB-892B-3221F6541F9A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31DF13A-4415-4134-BFC2-E5526527CA91}" type="pres">
      <dgm:prSet presAssocID="{B2B1249A-B946-4B42-9908-9ED6DB05919B}" presName="middleNode" presStyleCnt="0"/>
      <dgm:spPr/>
    </dgm:pt>
    <dgm:pt modelId="{8D3354B0-4DAC-42C6-BDA6-1056784E76FA}" type="pres">
      <dgm:prSet presAssocID="{B2B1249A-B946-4B42-9908-9ED6DB05919B}" presName="padding" presStyleLbl="node1" presStyleIdx="0" presStyleCnt="5"/>
      <dgm:spPr/>
    </dgm:pt>
    <dgm:pt modelId="{1CAC6257-4B52-4157-8263-26AF9DA2E4D8}" type="pres">
      <dgm:prSet presAssocID="{B2B1249A-B946-4B42-9908-9ED6DB05919B}" presName="shape" presStyleLbl="node1" presStyleIdx="1" presStyleCnt="5" custScaleX="137982" custScaleY="13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2A79D-504B-44D8-B958-7F501D698642}" type="pres">
      <dgm:prSet presAssocID="{FC7FF8B0-874D-40C5-92C5-1611B3B51E8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8469C42C-8727-4098-A469-4F29A698171F}" type="pres">
      <dgm:prSet presAssocID="{FE6A93C0-9E37-47E9-BC7C-F637A16B9D10}" presName="middleNode" presStyleCnt="0"/>
      <dgm:spPr/>
    </dgm:pt>
    <dgm:pt modelId="{1FF9E110-5157-48AB-B541-3188A73B3014}" type="pres">
      <dgm:prSet presAssocID="{FE6A93C0-9E37-47E9-BC7C-F637A16B9D10}" presName="padding" presStyleLbl="node1" presStyleIdx="1" presStyleCnt="5"/>
      <dgm:spPr/>
    </dgm:pt>
    <dgm:pt modelId="{BEF333B8-A5CD-47C0-A78C-17E041C92B02}" type="pres">
      <dgm:prSet presAssocID="{FE6A93C0-9E37-47E9-BC7C-F637A16B9D10}" presName="shape" presStyleLbl="node1" presStyleIdx="2" presStyleCnt="5" custScaleX="145693" custScaleY="122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6266C-8297-4BD1-9C98-C6CC4EFCB5B6}" type="pres">
      <dgm:prSet presAssocID="{81BDDA57-A096-4DE6-9282-342D8364144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D949143-1314-4673-9C20-D804AEB0AB88}" type="pres">
      <dgm:prSet presAssocID="{1268A913-2446-4F77-8D04-E99AC9B40CED}" presName="middleNode" presStyleCnt="0"/>
      <dgm:spPr/>
    </dgm:pt>
    <dgm:pt modelId="{CCD8AB80-D4C0-4C83-94B4-6E4A13ADA28B}" type="pres">
      <dgm:prSet presAssocID="{1268A913-2446-4F77-8D04-E99AC9B40CED}" presName="padding" presStyleLbl="node1" presStyleIdx="2" presStyleCnt="5"/>
      <dgm:spPr/>
    </dgm:pt>
    <dgm:pt modelId="{1086C5B0-E4C2-40BE-ACBB-AEA749B62AFD}" type="pres">
      <dgm:prSet presAssocID="{1268A913-2446-4F77-8D04-E99AC9B40CED}" presName="shape" presStyleLbl="node1" presStyleIdx="3" presStyleCnt="5" custScaleX="168327" custScaleY="132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1D65-779D-430A-A71E-9CC7A6B697CA}" type="pres">
      <dgm:prSet presAssocID="{59CF5CCA-7E8F-4D03-8694-F5CE5BCDE63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B1DBD22-D59F-47E2-AF7B-F40CFA32BC15}" type="pres">
      <dgm:prSet presAssocID="{4889F12D-56F2-4A3E-B31A-53CAA9F52B6C}" presName="lastNode" presStyleLbl="node1" presStyleIdx="4" presStyleCnt="5" custScaleX="142875" custScaleY="134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23F83-7FA5-422C-A8DA-D3F01473E98C}" srcId="{FA792A7A-6C7D-44EC-89F3-9DDD98295E17}" destId="{B2B1249A-B946-4B42-9908-9ED6DB05919B}" srcOrd="1" destOrd="0" parTransId="{85629280-9BAC-4A4E-9691-82AFB921ED7D}" sibTransId="{FC7FF8B0-874D-40C5-92C5-1611B3B51E8A}"/>
    <dgm:cxn modelId="{8D8D2600-2215-4CE3-8329-CF19DA94D649}" srcId="{FA792A7A-6C7D-44EC-89F3-9DDD98295E17}" destId="{1268A913-2446-4F77-8D04-E99AC9B40CED}" srcOrd="3" destOrd="0" parTransId="{44BDFB4A-2DD8-46C3-865D-850E2E4AE446}" sibTransId="{59CF5CCA-7E8F-4D03-8694-F5CE5BCDE631}"/>
    <dgm:cxn modelId="{030CFC65-98AD-4351-8879-864236A48901}" srcId="{FA792A7A-6C7D-44EC-89F3-9DDD98295E17}" destId="{4889F12D-56F2-4A3E-B31A-53CAA9F52B6C}" srcOrd="4" destOrd="0" parTransId="{1C63365B-E8D8-4E95-978F-FA4873E2DB22}" sibTransId="{3ADAAB20-3890-4707-B0AD-7B7AF030DB26}"/>
    <dgm:cxn modelId="{65F84D6D-E148-4C99-B925-9C0FA777455F}" type="presOf" srcId="{FE6A93C0-9E37-47E9-BC7C-F637A16B9D10}" destId="{BEF333B8-A5CD-47C0-A78C-17E041C92B02}" srcOrd="0" destOrd="0" presId="urn:microsoft.com/office/officeart/2005/8/layout/bProcess2"/>
    <dgm:cxn modelId="{142394F1-E5E3-496C-A36D-FE1F1880E7AF}" type="presOf" srcId="{1268A913-2446-4F77-8D04-E99AC9B40CED}" destId="{1086C5B0-E4C2-40BE-ACBB-AEA749B62AFD}" srcOrd="0" destOrd="0" presId="urn:microsoft.com/office/officeart/2005/8/layout/bProcess2"/>
    <dgm:cxn modelId="{6E446A3D-F713-4927-A678-3DA0AB73B04C}" srcId="{FA792A7A-6C7D-44EC-89F3-9DDD98295E17}" destId="{FE6A93C0-9E37-47E9-BC7C-F637A16B9D10}" srcOrd="2" destOrd="0" parTransId="{72D0313D-F4AB-4237-B16B-AD36C4498A4D}" sibTransId="{81BDDA57-A096-4DE6-9282-342D83641444}"/>
    <dgm:cxn modelId="{443F6729-BF45-40D9-B31F-66F77AD10CCB}" type="presOf" srcId="{FA792A7A-6C7D-44EC-89F3-9DDD98295E17}" destId="{DD686B6F-8351-4384-A33E-99BD707738E8}" srcOrd="0" destOrd="0" presId="urn:microsoft.com/office/officeart/2005/8/layout/bProcess2"/>
    <dgm:cxn modelId="{C4823561-0131-41C0-B729-564846352CBA}" type="presOf" srcId="{81BDDA57-A096-4DE6-9282-342D83641444}" destId="{D6F6266C-8297-4BD1-9C98-C6CC4EFCB5B6}" srcOrd="0" destOrd="0" presId="urn:microsoft.com/office/officeart/2005/8/layout/bProcess2"/>
    <dgm:cxn modelId="{08503ABA-21D5-46C5-B246-36218BF98D19}" type="presOf" srcId="{4889F12D-56F2-4A3E-B31A-53CAA9F52B6C}" destId="{7B1DBD22-D59F-47E2-AF7B-F40CFA32BC15}" srcOrd="0" destOrd="0" presId="urn:microsoft.com/office/officeart/2005/8/layout/bProcess2"/>
    <dgm:cxn modelId="{4A17AA36-2D20-4C13-8841-F570808E4ED3}" type="presOf" srcId="{59CF5CCA-7E8F-4D03-8694-F5CE5BCDE631}" destId="{FA1D1D65-779D-430A-A71E-9CC7A6B697CA}" srcOrd="0" destOrd="0" presId="urn:microsoft.com/office/officeart/2005/8/layout/bProcess2"/>
    <dgm:cxn modelId="{DDF3BBA9-4338-4DA9-BB6F-1D968CD726BE}" type="presOf" srcId="{B2B1249A-B946-4B42-9908-9ED6DB05919B}" destId="{1CAC6257-4B52-4157-8263-26AF9DA2E4D8}" srcOrd="0" destOrd="0" presId="urn:microsoft.com/office/officeart/2005/8/layout/bProcess2"/>
    <dgm:cxn modelId="{B7C7787C-0B56-43B8-AD54-41691EE651B7}" type="presOf" srcId="{70F7B7ED-77AF-40CB-892B-3221F6541F9A}" destId="{813CFBC0-FFD8-4E05-9F7B-238C3A8B5B9E}" srcOrd="0" destOrd="0" presId="urn:microsoft.com/office/officeart/2005/8/layout/bProcess2"/>
    <dgm:cxn modelId="{39741398-0F34-4601-8B70-459D9A3BFA0C}" type="presOf" srcId="{07DA4883-988D-41EE-9D1D-A83C44E99E6E}" destId="{4960D8DA-EF82-4D2A-89B4-D2073F19C9A9}" srcOrd="0" destOrd="0" presId="urn:microsoft.com/office/officeart/2005/8/layout/bProcess2"/>
    <dgm:cxn modelId="{2850338B-ECD1-4FF3-B647-C89BDD80DB84}" type="presOf" srcId="{FC7FF8B0-874D-40C5-92C5-1611B3B51E8A}" destId="{F842A79D-504B-44D8-B958-7F501D698642}" srcOrd="0" destOrd="0" presId="urn:microsoft.com/office/officeart/2005/8/layout/bProcess2"/>
    <dgm:cxn modelId="{4603B9E3-040F-47D5-8340-713C5192BBE2}" srcId="{FA792A7A-6C7D-44EC-89F3-9DDD98295E17}" destId="{07DA4883-988D-41EE-9D1D-A83C44E99E6E}" srcOrd="0" destOrd="0" parTransId="{4A1ABC9F-A935-4627-BC1C-C2446E7957B5}" sibTransId="{70F7B7ED-77AF-40CB-892B-3221F6541F9A}"/>
    <dgm:cxn modelId="{9C26338B-990A-4073-AB1E-EF95A4684F94}" type="presParOf" srcId="{DD686B6F-8351-4384-A33E-99BD707738E8}" destId="{4960D8DA-EF82-4D2A-89B4-D2073F19C9A9}" srcOrd="0" destOrd="0" presId="urn:microsoft.com/office/officeart/2005/8/layout/bProcess2"/>
    <dgm:cxn modelId="{2E8C4237-CB97-4D89-8628-BE5C90E024A0}" type="presParOf" srcId="{DD686B6F-8351-4384-A33E-99BD707738E8}" destId="{813CFBC0-FFD8-4E05-9F7B-238C3A8B5B9E}" srcOrd="1" destOrd="0" presId="urn:microsoft.com/office/officeart/2005/8/layout/bProcess2"/>
    <dgm:cxn modelId="{0E398F00-36F2-4ADD-A9A1-BC9CD5352DE6}" type="presParOf" srcId="{DD686B6F-8351-4384-A33E-99BD707738E8}" destId="{631DF13A-4415-4134-BFC2-E5526527CA91}" srcOrd="2" destOrd="0" presId="urn:microsoft.com/office/officeart/2005/8/layout/bProcess2"/>
    <dgm:cxn modelId="{6FA0D778-6DA8-46E7-8C82-CAFDD8D615A7}" type="presParOf" srcId="{631DF13A-4415-4134-BFC2-E5526527CA91}" destId="{8D3354B0-4DAC-42C6-BDA6-1056784E76FA}" srcOrd="0" destOrd="0" presId="urn:microsoft.com/office/officeart/2005/8/layout/bProcess2"/>
    <dgm:cxn modelId="{1A356DCC-77AD-42FC-899D-CBBF1DAF2695}" type="presParOf" srcId="{631DF13A-4415-4134-BFC2-E5526527CA91}" destId="{1CAC6257-4B52-4157-8263-26AF9DA2E4D8}" srcOrd="1" destOrd="0" presId="urn:microsoft.com/office/officeart/2005/8/layout/bProcess2"/>
    <dgm:cxn modelId="{224616B1-86B6-4518-B5D2-56C73E148691}" type="presParOf" srcId="{DD686B6F-8351-4384-A33E-99BD707738E8}" destId="{F842A79D-504B-44D8-B958-7F501D698642}" srcOrd="3" destOrd="0" presId="urn:microsoft.com/office/officeart/2005/8/layout/bProcess2"/>
    <dgm:cxn modelId="{BB086991-9621-401F-A510-F6ABC55DED5B}" type="presParOf" srcId="{DD686B6F-8351-4384-A33E-99BD707738E8}" destId="{8469C42C-8727-4098-A469-4F29A698171F}" srcOrd="4" destOrd="0" presId="urn:microsoft.com/office/officeart/2005/8/layout/bProcess2"/>
    <dgm:cxn modelId="{0DE29FAB-22B2-4E3B-AB76-A70B8C46864B}" type="presParOf" srcId="{8469C42C-8727-4098-A469-4F29A698171F}" destId="{1FF9E110-5157-48AB-B541-3188A73B3014}" srcOrd="0" destOrd="0" presId="urn:microsoft.com/office/officeart/2005/8/layout/bProcess2"/>
    <dgm:cxn modelId="{6EE5F5D0-70CE-4E40-86D0-4AAE0FE1903F}" type="presParOf" srcId="{8469C42C-8727-4098-A469-4F29A698171F}" destId="{BEF333B8-A5CD-47C0-A78C-17E041C92B02}" srcOrd="1" destOrd="0" presId="urn:microsoft.com/office/officeart/2005/8/layout/bProcess2"/>
    <dgm:cxn modelId="{1EC834B7-5FA2-4DC9-9844-E84708FECB70}" type="presParOf" srcId="{DD686B6F-8351-4384-A33E-99BD707738E8}" destId="{D6F6266C-8297-4BD1-9C98-C6CC4EFCB5B6}" srcOrd="5" destOrd="0" presId="urn:microsoft.com/office/officeart/2005/8/layout/bProcess2"/>
    <dgm:cxn modelId="{C7F235C1-7063-4F9A-AEF6-4EA164DD38DB}" type="presParOf" srcId="{DD686B6F-8351-4384-A33E-99BD707738E8}" destId="{5D949143-1314-4673-9C20-D804AEB0AB88}" srcOrd="6" destOrd="0" presId="urn:microsoft.com/office/officeart/2005/8/layout/bProcess2"/>
    <dgm:cxn modelId="{58AD3589-5D90-4294-80DC-37FB453372F8}" type="presParOf" srcId="{5D949143-1314-4673-9C20-D804AEB0AB88}" destId="{CCD8AB80-D4C0-4C83-94B4-6E4A13ADA28B}" srcOrd="0" destOrd="0" presId="urn:microsoft.com/office/officeart/2005/8/layout/bProcess2"/>
    <dgm:cxn modelId="{23F3B586-AAA0-4A0D-BF57-D791B26D8FAC}" type="presParOf" srcId="{5D949143-1314-4673-9C20-D804AEB0AB88}" destId="{1086C5B0-E4C2-40BE-ACBB-AEA749B62AFD}" srcOrd="1" destOrd="0" presId="urn:microsoft.com/office/officeart/2005/8/layout/bProcess2"/>
    <dgm:cxn modelId="{3D338CC8-5CBA-4026-976F-97AF47D394DB}" type="presParOf" srcId="{DD686B6F-8351-4384-A33E-99BD707738E8}" destId="{FA1D1D65-779D-430A-A71E-9CC7A6B697CA}" srcOrd="7" destOrd="0" presId="urn:microsoft.com/office/officeart/2005/8/layout/bProcess2"/>
    <dgm:cxn modelId="{2A8D6E42-668B-4997-A446-1121DE48CC3C}" type="presParOf" srcId="{DD686B6F-8351-4384-A33E-99BD707738E8}" destId="{7B1DBD22-D59F-47E2-AF7B-F40CFA32BC15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0D8DA-EF82-4D2A-89B4-D2073F19C9A9}">
      <dsp:nvSpPr>
        <dsp:cNvPr id="0" name=""/>
        <dsp:cNvSpPr/>
      </dsp:nvSpPr>
      <dsp:spPr>
        <a:xfrm>
          <a:off x="3108" y="2568"/>
          <a:ext cx="1327577" cy="13275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</a:rPr>
            <a:t>Налаженная транспортная </a:t>
          </a:r>
          <a:r>
            <a:rPr lang="ru-RU" sz="1600" b="1" kern="1200" dirty="0">
              <a:solidFill>
                <a:sysClr val="windowText" lastClr="000000"/>
              </a:solidFill>
            </a:rPr>
            <a:t>инфраструктура</a:t>
          </a:r>
        </a:p>
      </dsp:txBody>
      <dsp:txXfrm>
        <a:off x="197527" y="196987"/>
        <a:ext cx="938739" cy="938739"/>
      </dsp:txXfrm>
    </dsp:sp>
    <dsp:sp modelId="{813CFBC0-FFD8-4E05-9F7B-238C3A8B5B9E}">
      <dsp:nvSpPr>
        <dsp:cNvPr id="0" name=""/>
        <dsp:cNvSpPr/>
      </dsp:nvSpPr>
      <dsp:spPr>
        <a:xfrm rot="10800000">
          <a:off x="434570" y="1466200"/>
          <a:ext cx="464652" cy="28843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C6257-4B52-4157-8263-26AF9DA2E4D8}">
      <dsp:nvSpPr>
        <dsp:cNvPr id="0" name=""/>
        <dsp:cNvSpPr/>
      </dsp:nvSpPr>
      <dsp:spPr>
        <a:xfrm>
          <a:off x="55985" y="1874364"/>
          <a:ext cx="1221822" cy="1168444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комфортное проживание</a:t>
          </a:r>
        </a:p>
      </dsp:txBody>
      <dsp:txXfrm>
        <a:off x="234917" y="2045479"/>
        <a:ext cx="863958" cy="826214"/>
      </dsp:txXfrm>
    </dsp:sp>
    <dsp:sp modelId="{F842A79D-504B-44D8-B958-7F501D698642}">
      <dsp:nvSpPr>
        <dsp:cNvPr id="0" name=""/>
        <dsp:cNvSpPr/>
      </dsp:nvSpPr>
      <dsp:spPr>
        <a:xfrm rot="5400000">
          <a:off x="1462083" y="2314368"/>
          <a:ext cx="464652" cy="288435"/>
        </a:xfrm>
        <a:prstGeom prst="triangl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333B8-A5CD-47C0-A78C-17E041C92B02}">
      <dsp:nvSpPr>
        <dsp:cNvPr id="0" name=""/>
        <dsp:cNvSpPr/>
      </dsp:nvSpPr>
      <dsp:spPr>
        <a:xfrm>
          <a:off x="2094685" y="1914415"/>
          <a:ext cx="1290102" cy="108834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полезное, качественное питание</a:t>
          </a:r>
        </a:p>
      </dsp:txBody>
      <dsp:txXfrm>
        <a:off x="2283616" y="2073799"/>
        <a:ext cx="912240" cy="769574"/>
      </dsp:txXfrm>
    </dsp:sp>
    <dsp:sp modelId="{D6F6266C-8297-4BD1-9C98-C6CC4EFCB5B6}">
      <dsp:nvSpPr>
        <dsp:cNvPr id="0" name=""/>
        <dsp:cNvSpPr/>
      </dsp:nvSpPr>
      <dsp:spPr>
        <a:xfrm>
          <a:off x="2507410" y="1430820"/>
          <a:ext cx="464652" cy="288435"/>
        </a:xfrm>
        <a:prstGeom prst="triangl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6C5B0-E4C2-40BE-ACBB-AEA749B62AFD}">
      <dsp:nvSpPr>
        <dsp:cNvPr id="0" name=""/>
        <dsp:cNvSpPr/>
      </dsp:nvSpPr>
      <dsp:spPr>
        <a:xfrm>
          <a:off x="1994473" y="80727"/>
          <a:ext cx="1490525" cy="1171260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обеспечение безопасности</a:t>
          </a:r>
        </a:p>
      </dsp:txBody>
      <dsp:txXfrm>
        <a:off x="2212755" y="252254"/>
        <a:ext cx="1053961" cy="828206"/>
      </dsp:txXfrm>
    </dsp:sp>
    <dsp:sp modelId="{FA1D1D65-779D-430A-A71E-9CC7A6B697CA}">
      <dsp:nvSpPr>
        <dsp:cNvPr id="0" name=""/>
        <dsp:cNvSpPr/>
      </dsp:nvSpPr>
      <dsp:spPr>
        <a:xfrm rot="5735572">
          <a:off x="3592366" y="628383"/>
          <a:ext cx="464652" cy="288435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DBD22-D59F-47E2-AF7B-F40CFA32BC15}">
      <dsp:nvSpPr>
        <dsp:cNvPr id="0" name=""/>
        <dsp:cNvSpPr/>
      </dsp:nvSpPr>
      <dsp:spPr>
        <a:xfrm>
          <a:off x="4148787" y="2568"/>
          <a:ext cx="1896775" cy="178928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</a:rPr>
            <a:t>успех спортсменов и  приятные воспоминания </a:t>
          </a:r>
          <a:r>
            <a:rPr lang="ru-RU" sz="1600" b="1" kern="1200" dirty="0" smtClean="0">
              <a:solidFill>
                <a:sysClr val="windowText" lastClr="000000"/>
              </a:solidFill>
            </a:rPr>
            <a:t>об Олимпиаде </a:t>
          </a:r>
          <a:r>
            <a:rPr lang="ru-RU" sz="1600" b="1" kern="1200" dirty="0">
              <a:solidFill>
                <a:sysClr val="windowText" lastClr="000000"/>
              </a:solidFill>
            </a:rPr>
            <a:t>у гостей</a:t>
          </a:r>
        </a:p>
      </dsp:txBody>
      <dsp:txXfrm>
        <a:off x="4426563" y="264602"/>
        <a:ext cx="1341223" cy="1265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4482-18EE-4131-8D6B-AEAC915B8D4D}" type="datetimeFigureOut">
              <a:rPr lang="ru-RU" smtClean="0"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4DFF-4289-4D3D-BB7F-164F4F1F1C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2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BB124-E83E-45F4-A93C-8DC7D25DC346}" type="datetime1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7235-057B-4722-AA67-F33BC6793764}" type="datetime1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EF68-E2AF-49D3-AEDA-2CBFD8F6D668}" type="datetime1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CC985-0FA7-4BDC-9632-DBB2C1B8BD68}" type="datetime1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FA16-03C7-4C5D-9BC2-1C7FF6872251}" type="datetime1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D8C07-94B3-4A50-A06F-2E9000EBF8EE}" type="datetime1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A2AF-D3AE-4538-B7C1-0D2108183F4D}" type="datetime1">
              <a:rPr lang="ru-RU" smtClean="0"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AEE7-5C41-4003-9C57-A475B5AF1B97}" type="datetime1">
              <a:rPr lang="ru-RU" smtClean="0"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B2DF-71D5-40ED-AFF2-7D34D84D524A}" type="datetime1">
              <a:rPr lang="ru-RU" smtClean="0"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AC38-F4E9-4666-B3E9-4532F084C3D7}" type="datetime1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3D0A-7286-447B-965B-AFA858960D7A}" type="datetime1">
              <a:rPr lang="ru-RU" smtClean="0"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B2701-51D3-43B8-A810-1C55C1BB689E}" type="datetime1">
              <a:rPr lang="ru-RU" smtClean="0"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.com/" TargetMode="External"/><Relationship Id="rId2" Type="http://schemas.openxmlformats.org/officeDocument/2006/relationships/hyperlink" Target="http://vse-o-soch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uga.ru/" TargetMode="External"/><Relationship Id="rId5" Type="http://schemas.openxmlformats.org/officeDocument/2006/relationships/hyperlink" Target="http://kuban-kachestvo.ru/pages/news/news/4651" TargetMode="External"/><Relationship Id="rId4" Type="http://schemas.openxmlformats.org/officeDocument/2006/relationships/hyperlink" Target="http://sochi.sutochn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vse-o-sochi.ru/tags/%C0%FD%F0%EE%EF%EE%F0%F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894" y="2130425"/>
            <a:ext cx="6333306" cy="10105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«Кубанские товары и услуги –</a:t>
            </a:r>
            <a:br>
              <a:rPr lang="ru-RU" b="1" dirty="0"/>
            </a:br>
            <a:r>
              <a:rPr lang="ru-RU" b="1" dirty="0"/>
              <a:t>только высшего качества!»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221088"/>
            <a:ext cx="4312568" cy="1080120"/>
          </a:xfrm>
        </p:spPr>
        <p:txBody>
          <a:bodyPr>
            <a:normAutofit fontScale="25000" lnSpcReduction="20000"/>
          </a:bodyPr>
          <a:lstStyle/>
          <a:p>
            <a:r>
              <a:rPr lang="ru-RU" sz="7400" dirty="0">
                <a:solidFill>
                  <a:schemeClr val="tx1"/>
                </a:solidFill>
              </a:rPr>
              <a:t>Олимпийский урок качества</a:t>
            </a:r>
            <a:endParaRPr lang="ru-RU" sz="5100" dirty="0" smtClean="0">
              <a:solidFill>
                <a:schemeClr val="tx1"/>
              </a:solidFill>
            </a:endParaRPr>
          </a:p>
          <a:p>
            <a:r>
              <a:rPr lang="ru-RU" sz="4900" dirty="0" smtClean="0">
                <a:solidFill>
                  <a:schemeClr val="tx1"/>
                </a:solidFill>
              </a:rPr>
              <a:t>Урок качества во 2 классе</a:t>
            </a:r>
          </a:p>
          <a:p>
            <a:r>
              <a:rPr lang="ru-RU" sz="4900" dirty="0" smtClean="0">
                <a:solidFill>
                  <a:schemeClr val="tx1"/>
                </a:solidFill>
              </a:rPr>
              <a:t>Подготовила Романова Наталья Пантелеевна,</a:t>
            </a:r>
          </a:p>
          <a:p>
            <a:r>
              <a:rPr lang="ru-RU" sz="4900" dirty="0">
                <a:solidFill>
                  <a:schemeClr val="tx1"/>
                </a:solidFill>
              </a:rPr>
              <a:t>у</a:t>
            </a:r>
            <a:r>
              <a:rPr lang="ru-RU" sz="4900" dirty="0" smtClean="0">
                <a:solidFill>
                  <a:schemeClr val="tx1"/>
                </a:solidFill>
              </a:rPr>
              <a:t>читель начальных классов МБОУ СОШ № 5 </a:t>
            </a:r>
          </a:p>
          <a:p>
            <a:r>
              <a:rPr lang="ru-RU" sz="4900" dirty="0" smtClean="0">
                <a:solidFill>
                  <a:schemeClr val="tx1"/>
                </a:solidFill>
              </a:rPr>
              <a:t>п. Октябрьский  МО Красноармейский район</a:t>
            </a:r>
            <a:endParaRPr lang="ru-RU" sz="49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Наталья\Documents\воспитание\картинки\C7B42BDE7EA31583A8BA1C03069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7" y="188640"/>
            <a:ext cx="18224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696006" cy="169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 олимпийском Сочи будут работать: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555" y="1024137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62 </a:t>
            </a:r>
            <a:r>
              <a:rPr lang="ru-RU" sz="2400" dirty="0" smtClean="0"/>
              <a:t>ресторана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300 передвижных точек и </a:t>
            </a:r>
            <a:r>
              <a:rPr lang="ru-RU" sz="2400" dirty="0" err="1"/>
              <a:t>вендинговых</a:t>
            </a:r>
            <a:r>
              <a:rPr lang="ru-RU" sz="2400" dirty="0"/>
              <a:t> </a:t>
            </a:r>
            <a:r>
              <a:rPr lang="ru-RU" sz="2400" dirty="0" smtClean="0"/>
              <a:t>аппаратов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40 </a:t>
            </a:r>
            <a:r>
              <a:rPr lang="ru-RU" sz="2400" dirty="0" smtClean="0"/>
              <a:t>столовых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6 пунктов общественного питания на тренировочных </a:t>
            </a:r>
            <a:r>
              <a:rPr lang="ru-RU" sz="2400" dirty="0" smtClean="0"/>
              <a:t>сооружениях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226 пунктов общественного питания будут представлены на соревновательных </a:t>
            </a:r>
            <a:r>
              <a:rPr lang="ru-RU" sz="2400" dirty="0" smtClean="0"/>
              <a:t>объектах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29 пунктов общественного питания в </a:t>
            </a:r>
            <a:r>
              <a:rPr lang="ru-RU" sz="2400" dirty="0" err="1" smtClean="0"/>
              <a:t>медиацентрах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15 пунктов общественного питания в олимпийских </a:t>
            </a:r>
            <a:r>
              <a:rPr lang="ru-RU" sz="2400" dirty="0" smtClean="0"/>
              <a:t>деревнях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135 объект общественного питания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Красной </a:t>
            </a:r>
            <a:r>
              <a:rPr lang="ru-RU" sz="2400" dirty="0" smtClean="0"/>
              <a:t>Поляне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91 объект общественного </a:t>
            </a:r>
            <a:r>
              <a:rPr lang="ru-RU" sz="2400" dirty="0" smtClean="0"/>
              <a:t>питания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в прибрежном кластере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2290" name="Picture 2" descr="C:\Users\Наталья\AppData\Local\Microsoft\Windows\Temporary Internet Files\Content.IE5\KXAAEBK3\MP900439301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520" y="4437112"/>
            <a:ext cx="149480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05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Транспорт на Олимпиаде 2014 в Сочи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65422"/>
            <a:ext cx="6839339" cy="357642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Чтобы разгрузить городские улицы, в Сочи строят объездную автомобильную дорогу. На ней будут находиться 15 мостов и 5 тоннелей общей протяженностью более 10 км. Новые автомобильные трассы для удобства участников и гостей Игр подведут непосредственно к спортивным и туристическим объектам. В их числе - два шоссе, ведущие непосредственно к олимпийским объектам горного кластера. Их пропускная способность составит 14 тыс. автомобилей в сутки.</a:t>
            </a:r>
          </a:p>
          <a:p>
            <a:r>
              <a:rPr lang="ru-RU" dirty="0"/>
              <a:t>Также во время Игр для перемещения гостей и участников зимних Игр на дорогах выделят специальные полосы для движения олимпийского автотранспорта.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 descr="H:\КАЧЕСТВО\1223216008324066df816af3b1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7126" y="4869160"/>
            <a:ext cx="2331211" cy="17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Дорога в Сочи, Олимпиада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6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4474840" cy="1772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Транспорт </a:t>
            </a:r>
            <a:br>
              <a:rPr lang="ru-RU" dirty="0" smtClean="0"/>
            </a:br>
            <a:r>
              <a:rPr lang="ru-RU" dirty="0" smtClean="0"/>
              <a:t>на Олимпиаде 2014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4752528" cy="3816424"/>
          </a:xfrm>
        </p:spPr>
        <p:txBody>
          <a:bodyPr>
            <a:noAutofit/>
          </a:bodyPr>
          <a:lstStyle/>
          <a:p>
            <a:r>
              <a:rPr lang="ru-RU" sz="2000" dirty="0"/>
              <a:t>Всего к 2014 году будет построено более 200 км железнодорожного полотна. </a:t>
            </a:r>
            <a:r>
              <a:rPr lang="ru-RU" sz="2000" dirty="0" smtClean="0"/>
              <a:t> </a:t>
            </a:r>
            <a:r>
              <a:rPr lang="ru-RU" sz="2000" dirty="0"/>
              <a:t>В</a:t>
            </a:r>
            <a:r>
              <a:rPr lang="ru-RU" sz="2000" dirty="0" smtClean="0"/>
              <a:t>ведена </a:t>
            </a:r>
            <a:r>
              <a:rPr lang="ru-RU" sz="2000" dirty="0"/>
              <a:t>в эксплуатацию новая железнодорожная линия, связавшая Адлер и аэропорт Сочи. </a:t>
            </a:r>
            <a:endParaRPr lang="ru-RU" sz="2000" dirty="0" smtClean="0"/>
          </a:p>
          <a:p>
            <a:r>
              <a:rPr lang="ru-RU" sz="2000" dirty="0" smtClean="0"/>
              <a:t>Теперь </a:t>
            </a:r>
            <a:r>
              <a:rPr lang="ru-RU" sz="2000" dirty="0"/>
              <a:t>путь протяженностью около </a:t>
            </a:r>
            <a:r>
              <a:rPr lang="ru-RU" sz="2000" dirty="0" smtClean="0"/>
              <a:t>2,7 </a:t>
            </a:r>
            <a:r>
              <a:rPr lang="ru-RU" sz="2000" dirty="0"/>
              <a:t>км занимает менее пяти минут, а всего к 2014 году линия сможет обеспечить максимальный пассажиропоток в одном направлении до 64 000 человек в сутки.</a:t>
            </a:r>
          </a:p>
        </p:txBody>
      </p:sp>
      <p:pic>
        <p:nvPicPr>
          <p:cNvPr id="4" name="Picture 2" descr="H:\КАЧЕСТВО\1367322376_iz_moskvy_v_adler_2013_na_novom_dvukhehtazhnom_po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24" y="116633"/>
            <a:ext cx="285665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4128" y="3212976"/>
            <a:ext cx="2761995" cy="189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Талисманы Зимней Олимпиады 2014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55576"/>
            <a:ext cx="8780437" cy="2980928"/>
          </a:xfrm>
        </p:spPr>
        <p:txBody>
          <a:bodyPr>
            <a:noAutofit/>
          </a:bodyPr>
          <a:lstStyle/>
          <a:p>
            <a:r>
              <a:rPr lang="ru-RU" sz="2400" dirty="0"/>
              <a:t>Перед вами — дружная команда спортсменов, представляющих зимнюю Олимпиаду 2014 в Сочи. Талисманами будущих соревнований стали Белый мишка, Зайка и Леопард. Игрушки-символы Олимпиады 2014 — это воплощение лучших спортивных качеств, идеалов Олимпиады и настоящего духа соревнований. Игрушки с олимпийской символикой будут сопровождать спортсменов и их болельщиков на протяжении всех состязаний.</a:t>
            </a:r>
          </a:p>
          <a:p>
            <a:endParaRPr lang="ru-RU" sz="2400" dirty="0"/>
          </a:p>
        </p:txBody>
      </p:sp>
      <p:pic>
        <p:nvPicPr>
          <p:cNvPr id="14338" name="Picture 2" descr="H:\КАЧЕСТВО\5304449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509121"/>
            <a:ext cx="2441848" cy="13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:\КАЧЕСТВО\438693_html_m37f832e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5720" y="4136504"/>
            <a:ext cx="1746157" cy="174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34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336704" cy="18435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Желаем победы  нашим спортсменам</a:t>
            </a:r>
            <a:br>
              <a:rPr lang="ru-RU" dirty="0" smtClean="0"/>
            </a:br>
            <a:r>
              <a:rPr lang="ru-RU" dirty="0" smtClean="0"/>
              <a:t>на зимней олимпиаде </a:t>
            </a:r>
            <a:br>
              <a:rPr lang="ru-RU" dirty="0" smtClean="0"/>
            </a:br>
            <a:r>
              <a:rPr lang="ru-RU" dirty="0" smtClean="0"/>
              <a:t>2014 в Сочи!</a:t>
            </a:r>
            <a:endParaRPr lang="ru-RU" dirty="0"/>
          </a:p>
        </p:txBody>
      </p:sp>
      <p:pic>
        <p:nvPicPr>
          <p:cNvPr id="13314" name="Picture 2" descr="H:\КАЧЕСТВО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735" y="3789040"/>
            <a:ext cx="24854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:\КАЧЕСТВО\imgpreview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94408"/>
            <a:ext cx="15906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:\КАЧЕСТВО\imgpreview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981697" cy="19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8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Сайт </a:t>
            </a: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vse-o-sochi.ru</a:t>
            </a:r>
            <a:endParaRPr lang="ru-RU" sz="2800" dirty="0" smtClean="0"/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sochi.com</a:t>
            </a:r>
            <a:endParaRPr lang="ru-RU" sz="2800" dirty="0" smtClean="0"/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sochi.sutochno.ru</a:t>
            </a:r>
            <a:endParaRPr lang="ru-RU" sz="2800" dirty="0" smtClean="0"/>
          </a:p>
          <a:p>
            <a:r>
              <a:rPr lang="ru-RU" sz="2800" u="sng" dirty="0">
                <a:hlinkClick r:id="rId5"/>
              </a:rPr>
              <a:t>http://</a:t>
            </a:r>
            <a:r>
              <a:rPr lang="ru-RU" sz="2800" u="sng" dirty="0" smtClean="0">
                <a:hlinkClick r:id="rId5"/>
              </a:rPr>
              <a:t>kuban-kachestvo.ru/pages/news/news/4651</a:t>
            </a:r>
            <a:endParaRPr lang="ru-RU" sz="2800" u="sng" dirty="0" smtClean="0"/>
          </a:p>
          <a:p>
            <a:r>
              <a:rPr lang="en-US" sz="2800" dirty="0">
                <a:hlinkClick r:id="rId6"/>
              </a:rPr>
              <a:t>http://www.yuga.ru/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6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87624" y="2612927"/>
            <a:ext cx="6275040" cy="38450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/>
              <a:t>Вся Россия рада!</a:t>
            </a:r>
            <a:br>
              <a:rPr lang="ru-RU" i="1" dirty="0"/>
            </a:br>
            <a:r>
              <a:rPr lang="ru-RU" i="1" dirty="0"/>
              <a:t>У нас ОЛИМПИАДА!</a:t>
            </a:r>
            <a:br>
              <a:rPr lang="ru-RU" i="1" dirty="0"/>
            </a:br>
            <a:r>
              <a:rPr lang="ru-RU" i="1" dirty="0"/>
              <a:t>Праздник спорта Мировой</a:t>
            </a:r>
            <a:br>
              <a:rPr lang="ru-RU" i="1" dirty="0"/>
            </a:br>
            <a:r>
              <a:rPr lang="ru-RU" i="1" dirty="0"/>
              <a:t>Ожидает нас зимой.</a:t>
            </a:r>
            <a:endParaRPr lang="ru-RU" dirty="0"/>
          </a:p>
          <a:p>
            <a:pPr marL="0" indent="0" algn="ctr">
              <a:buNone/>
            </a:pPr>
            <a:r>
              <a:rPr lang="ru-RU" i="1" dirty="0"/>
              <a:t>Мы радушны, хлебосольны,</a:t>
            </a:r>
            <a:br>
              <a:rPr lang="ru-RU" i="1" dirty="0"/>
            </a:br>
            <a:r>
              <a:rPr lang="ru-RU" i="1" dirty="0"/>
              <a:t>Ждем гостей и, тем, довольны!</a:t>
            </a:r>
            <a:br>
              <a:rPr lang="ru-RU" i="1" dirty="0"/>
            </a:br>
            <a:r>
              <a:rPr lang="ru-RU" i="1" dirty="0"/>
              <a:t>Приезжайте, выступайте</a:t>
            </a:r>
            <a:br>
              <a:rPr lang="ru-RU" i="1" dirty="0"/>
            </a:br>
            <a:r>
              <a:rPr lang="ru-RU" i="1" dirty="0"/>
              <a:t>И, конечно, побеждайте!</a:t>
            </a:r>
          </a:p>
          <a:p>
            <a:pPr marL="0" indent="0" algn="ctr">
              <a:buNone/>
            </a:pPr>
            <a:r>
              <a:rPr lang="ru-RU" i="1" dirty="0"/>
              <a:t>Ждёт вас множество призов.</a:t>
            </a:r>
            <a:br>
              <a:rPr lang="ru-RU" i="1" dirty="0"/>
            </a:br>
            <a:r>
              <a:rPr lang="ru-RU" i="1" dirty="0"/>
              <a:t>Будь готов и будь здоров!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098" name="Picture 2" descr="H:\КАЧЕСТВО\520403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1177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3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Составляющие успеха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770697"/>
              </p:ext>
            </p:extLst>
          </p:nvPr>
        </p:nvGraphicFramePr>
        <p:xfrm>
          <a:off x="1403648" y="1556792"/>
          <a:ext cx="6048672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9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объекты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3703712" cy="35569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Для проведения Игр в Сочи построят 11 спортивных объектов. Они будут расположены в двух кластерах – горном и прибрежном, расстояние между которыми составит 48 км. 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060848"/>
            <a:ext cx="3682751" cy="2752825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33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Олимпийский парк в городе Сочи будет включать следующие объекты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dirty="0"/>
              <a:t>Малая ледовая арена - хоккей (вмещает 7000 зрителей)</a:t>
            </a:r>
          </a:p>
          <a:p>
            <a:pPr lvl="0"/>
            <a:r>
              <a:rPr lang="ru-RU" dirty="0"/>
              <a:t>Большая ледовая арена - хоккей (вмещает 12000 зрителей)</a:t>
            </a:r>
          </a:p>
          <a:p>
            <a:pPr lvl="0"/>
            <a:r>
              <a:rPr lang="ru-RU" dirty="0"/>
              <a:t>Ледовый дворец спорта - шорт-трек, фигурное катание (вмещает 12000 зрителей)</a:t>
            </a:r>
          </a:p>
          <a:p>
            <a:pPr lvl="0"/>
            <a:r>
              <a:rPr lang="ru-RU" dirty="0"/>
              <a:t>Конькобежный центр - конькобежный спорт (вмещает 8000 зрителей)</a:t>
            </a:r>
          </a:p>
          <a:p>
            <a:pPr lvl="0"/>
            <a:r>
              <a:rPr lang="ru-RU" dirty="0"/>
              <a:t>Олимпийский стадион (вмещает 40000 зрителей)</a:t>
            </a:r>
          </a:p>
          <a:p>
            <a:pPr lvl="0"/>
            <a:r>
              <a:rPr lang="ru-RU" dirty="0"/>
              <a:t>Арена для кёрлинга - кёрлинг (вмещает 3000 зрителей)</a:t>
            </a:r>
          </a:p>
          <a:p>
            <a:pPr lvl="0"/>
            <a:r>
              <a:rPr lang="ru-RU" dirty="0"/>
              <a:t>Главная олимпийская деревня</a:t>
            </a:r>
          </a:p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6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660" y="548680"/>
            <a:ext cx="45665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Сочинский аэропорт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84" y="2996952"/>
            <a:ext cx="4551548" cy="3556992"/>
          </a:xfrm>
        </p:spPr>
        <p:txBody>
          <a:bodyPr>
            <a:normAutofit/>
          </a:bodyPr>
          <a:lstStyle/>
          <a:p>
            <a:r>
              <a:rPr lang="ru-RU" dirty="0"/>
              <a:t>Сочинский </a:t>
            </a:r>
            <a:r>
              <a:rPr lang="ru-RU" u="sng" dirty="0">
                <a:hlinkClick r:id="rId2"/>
              </a:rPr>
              <a:t>аэропорт</a:t>
            </a:r>
            <a:r>
              <a:rPr lang="ru-RU" dirty="0"/>
              <a:t> планируется модернизировать таким образом, чтобы он смог принимать самолеты независимо от погодных условий. </a:t>
            </a:r>
          </a:p>
        </p:txBody>
      </p:sp>
      <p:pic>
        <p:nvPicPr>
          <p:cNvPr id="2050" name="Picture 2" descr="H:\КАЧЕСТВО\1341843420_novoe-zdanie-airport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780929"/>
            <a:ext cx="3238508" cy="239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КАЧЕСТВО\1339953580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724672" cy="24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6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Проживание гостей и спортсменов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/>
              <a:t>По подсчетам исследователей, на </a:t>
            </a:r>
            <a:r>
              <a:rPr lang="ru-RU" sz="3000" b="1" dirty="0"/>
              <a:t>Олимпийские игры «Сочи 2014»</a:t>
            </a:r>
            <a:r>
              <a:rPr lang="ru-RU" sz="3000" dirty="0"/>
              <a:t>должно приехать до 140 тысяч человек, из них 6 тысяч спортсменов, 2,5 тысячи членов Олимпийской семьи и 350 официальных лиц. </a:t>
            </a:r>
          </a:p>
        </p:txBody>
      </p:sp>
      <p:pic>
        <p:nvPicPr>
          <p:cNvPr id="7170" name="Picture 2" descr="H:\КАЧЕСТВО\plan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254000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тель на набережн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37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719" y="3140968"/>
            <a:ext cx="8207425" cy="144016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Потребность населения и зрителей Олимпийских игр составит 1500 тонн продовольственных товаров в сутки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Для обеспечения товародвижения используется 2015 единиц транспорта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 descr="H:\КАЧЕСТВО\imgpreview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2" b="100000" l="1732" r="94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6108"/>
          <a:stretch/>
        </p:blipFill>
        <p:spPr bwMode="auto">
          <a:xfrm>
            <a:off x="6601642" y="657163"/>
            <a:ext cx="22002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КАЧЕСТВО\1-1-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25144"/>
            <a:ext cx="2371203" cy="14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/>
              <a:t>Обеспечение услугами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3528" y="1412776"/>
            <a:ext cx="7149480" cy="1756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dirty="0" smtClean="0"/>
              <a:t>На территории города-курорта Сочи функционирует </a:t>
            </a:r>
          </a:p>
          <a:p>
            <a:r>
              <a:rPr lang="ru-RU" sz="2800" dirty="0" smtClean="0"/>
              <a:t>243 объекта оптовой торговли, </a:t>
            </a:r>
          </a:p>
          <a:p>
            <a:r>
              <a:rPr lang="ru-RU" sz="2800" dirty="0" smtClean="0"/>
              <a:t>2 953 стационарных предприятий розничной торговли, </a:t>
            </a:r>
          </a:p>
          <a:p>
            <a:r>
              <a:rPr lang="ru-RU" sz="2800" dirty="0" smtClean="0"/>
              <a:t>918 объектов общественного питания.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446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0"/>
            <a:ext cx="6069360" cy="1143000"/>
          </a:xfrm>
        </p:spPr>
        <p:txBody>
          <a:bodyPr/>
          <a:lstStyle/>
          <a:p>
            <a:r>
              <a:rPr lang="ru-RU" dirty="0" smtClean="0"/>
              <a:t>Хлеб Олимпиады 2014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3645024"/>
            <a:ext cx="7715200" cy="25922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Сочинский </a:t>
            </a:r>
            <a:r>
              <a:rPr lang="ru-RU" dirty="0" err="1"/>
              <a:t>хлебокомбинат</a:t>
            </a:r>
            <a:r>
              <a:rPr lang="ru-RU" dirty="0"/>
              <a:t> стал единственным лицензиатом Оргкомитета «Сочи 2014» в категории хлебобулочных изделий не только в крае, но и по всей России. Его отобрала специальная комиссия, как лидера производства и инновационное предприятие.</a:t>
            </a:r>
            <a:br>
              <a:rPr lang="ru-RU" dirty="0"/>
            </a:br>
            <a:r>
              <a:rPr lang="ru-RU" dirty="0"/>
              <a:t>Пока Белые Мишки, Зайки и Леопарды красуются на упаковках нескольких хлебных изделий. Однако вскоре Олимпийская и </a:t>
            </a:r>
            <a:r>
              <a:rPr lang="ru-RU" dirty="0" err="1"/>
              <a:t>Паралимпийская</a:t>
            </a:r>
            <a:r>
              <a:rPr lang="ru-RU" dirty="0"/>
              <a:t> символика появится на двадцати семи видах продукции </a:t>
            </a:r>
            <a:r>
              <a:rPr lang="ru-RU" dirty="0" err="1"/>
              <a:t>хлебокомбината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5363" name="Picture 3" descr="H:\КАЧЕСТВО\olimpiyskay_upakovka__m095f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080457"/>
            <a:ext cx="3985983" cy="224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талья\Documents\воспитание\картинки\C7B42BDE7EA31583A8BA1C03069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437" y="188640"/>
            <a:ext cx="182245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Н.П. Романова МБОУ СОШ № 5 п.Октябрьский Красноармейский район Краснодарский край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098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629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«Кубанские товары и услуги – только высшего качества!» </vt:lpstr>
      <vt:lpstr>Презентация PowerPoint</vt:lpstr>
      <vt:lpstr>Составляющие успеха</vt:lpstr>
      <vt:lpstr>Спортивные объекты</vt:lpstr>
      <vt:lpstr>Олимпийский парк в городе Сочи будет включать следующие объекты</vt:lpstr>
      <vt:lpstr>Сочинский аэропорт </vt:lpstr>
      <vt:lpstr>Проживание гостей и спортсменов</vt:lpstr>
      <vt:lpstr>Обеспечение услугами </vt:lpstr>
      <vt:lpstr>Хлеб Олимпиады 2014 </vt:lpstr>
      <vt:lpstr>В олимпийском Сочи будут работать: </vt:lpstr>
      <vt:lpstr>Транспорт на Олимпиаде 2014 в Сочи </vt:lpstr>
      <vt:lpstr>Транспорт  на Олимпиаде 2014 </vt:lpstr>
      <vt:lpstr>Талисманы Зимней Олимпиады 2014 </vt:lpstr>
      <vt:lpstr>Желаем победы  нашим спортсменам на зимней олимпиаде  2014 в Сочи!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18</cp:revision>
  <dcterms:created xsi:type="dcterms:W3CDTF">2013-12-03T05:42:23Z</dcterms:created>
  <dcterms:modified xsi:type="dcterms:W3CDTF">2014-01-20T16:54:09Z</dcterms:modified>
</cp:coreProperties>
</file>