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8" r:id="rId4"/>
    <p:sldId id="256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94660"/>
  </p:normalViewPr>
  <p:slideViewPr>
    <p:cSldViewPr>
      <p:cViewPr varScale="1">
        <p:scale>
          <a:sx n="74" d="100"/>
          <a:sy n="74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46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07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8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48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09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47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3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0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74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4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02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E6925-C91C-452A-8A0A-0C628E47DB63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E2B5-C8AA-4F57-ABC5-25436DC80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1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7768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Урок окружающего мира 3 класс.</a:t>
            </a:r>
          </a:p>
          <a:p>
            <a:pPr algn="ctr"/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ru-RU" sz="2800" dirty="0">
              <a:solidFill>
                <a:schemeClr val="accent2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Тема: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« Какая бывает промышленность?»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3968" y="558924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учитель начальных классов Мальцева М. Н. МАОУ «СОШ № 153»</a:t>
            </a:r>
          </a:p>
          <a:p>
            <a:r>
              <a:rPr lang="ru-RU" dirty="0" smtClean="0"/>
              <a:t> г. Пермь.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8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Обсудим!</a:t>
            </a:r>
          </a:p>
          <a:p>
            <a:endParaRPr lang="ru-RU" sz="3200" dirty="0" smtClean="0">
              <a:latin typeface="Arial Narrow" panose="020B0606020202030204" pitchFamily="34" charset="0"/>
            </a:endParaRPr>
          </a:p>
          <a:p>
            <a:r>
              <a:rPr lang="ru-RU" sz="3200" dirty="0">
                <a:latin typeface="Arial Narrow" panose="020B0606020202030204" pitchFamily="34" charset="0"/>
              </a:rPr>
              <a:t> </a:t>
            </a:r>
            <a:r>
              <a:rPr lang="ru-RU" sz="3200" dirty="0" smtClean="0">
                <a:latin typeface="Arial Narrow" panose="020B0606020202030204" pitchFamily="34" charset="0"/>
              </a:rPr>
              <a:t>Почему отрасли промышленности так разнообразны?</a:t>
            </a:r>
          </a:p>
          <a:p>
            <a:endParaRPr lang="ru-RU" sz="3200" dirty="0" smtClean="0">
              <a:latin typeface="Arial Narrow" panose="020B0606020202030204" pitchFamily="34" charset="0"/>
            </a:endParaRPr>
          </a:p>
          <a:p>
            <a:r>
              <a:rPr lang="ru-RU" sz="3200" dirty="0" smtClean="0">
                <a:latin typeface="Arial Narrow" panose="020B0606020202030204" pitchFamily="34" charset="0"/>
              </a:rPr>
              <a:t>Как они связаны между собой?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pic>
        <p:nvPicPr>
          <p:cNvPr id="2050" name="Picture 2" descr="C:\Users\Игорь\Desktop\Новая папка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276225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Игорь\Desktop\Новая папка\images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73016"/>
            <a:ext cx="295232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5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Работа в группе.</a:t>
            </a:r>
          </a:p>
          <a:p>
            <a:pPr algn="ctr"/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400" b="1" dirty="0" smtClean="0">
                <a:latin typeface="Arial Narrow" panose="020B0606020202030204" pitchFamily="34" charset="0"/>
              </a:rPr>
              <a:t> </a:t>
            </a:r>
            <a:r>
              <a:rPr lang="ru-RU" sz="2400" b="1" u="sng" dirty="0" smtClean="0">
                <a:latin typeface="Arial Narrow" panose="020B0606020202030204" pitchFamily="34" charset="0"/>
              </a:rPr>
              <a:t>Составьте схему: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Arial Narrow" panose="020B0606020202030204" pitchFamily="34" charset="0"/>
              </a:rPr>
              <a:t>Какая промышленность нужна для  изготовления учебников?</a:t>
            </a:r>
          </a:p>
          <a:p>
            <a:pPr marL="342900" indent="-342900">
              <a:buAutoNum type="arabicPeriod"/>
            </a:pPr>
            <a:endParaRPr lang="ru-RU" sz="2400" b="1" dirty="0" smtClean="0">
              <a:latin typeface="Arial Narrow" panose="020B0606020202030204" pitchFamily="34" charset="0"/>
            </a:endParaRPr>
          </a:p>
          <a:p>
            <a:pPr marL="342900" lvl="0" indent="-342900">
              <a:buFontTx/>
              <a:buAutoNum type="arabicPeriod"/>
            </a:pPr>
            <a:r>
              <a:rPr lang="ru-RU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школьной парты?</a:t>
            </a:r>
          </a:p>
          <a:p>
            <a:pPr marL="342900" lvl="0" indent="-342900">
              <a:buFontTx/>
              <a:buAutoNum type="arabicPeriod"/>
            </a:pPr>
            <a:endParaRPr lang="ru-RU" sz="24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457200" lvl="0" indent="-457200">
              <a:buAutoNum type="arabicPeriod" startAt="3"/>
            </a:pPr>
            <a:r>
              <a:rPr lang="ru-RU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шариковой ручки?</a:t>
            </a:r>
          </a:p>
          <a:p>
            <a:pPr marL="457200" lvl="0" indent="-457200">
              <a:buAutoNum type="arabicPeriod" startAt="3"/>
            </a:pPr>
            <a:endParaRPr lang="ru-RU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4.    шоколада ?</a:t>
            </a:r>
            <a:endParaRPr lang="ru-RU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3284984"/>
            <a:ext cx="20162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2515745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2515745"/>
            <a:ext cx="1368152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407707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12260" y="4077072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796136" y="2897654"/>
            <a:ext cx="432048" cy="387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7308304" y="2897654"/>
            <a:ext cx="396044" cy="387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292080" y="3789040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0"/>
          </p:cNvCxnSpPr>
          <p:nvPr/>
        </p:nvCxnSpPr>
        <p:spPr>
          <a:xfrm flipH="1" flipV="1">
            <a:off x="7092280" y="378904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60648"/>
            <a:ext cx="6840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Вывод:</a:t>
            </a:r>
          </a:p>
          <a:p>
            <a:pPr algn="ctr"/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Промышленность одна из главных отраслей экономики.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Служит для производства и изготовления продукции населению.</a:t>
            </a:r>
          </a:p>
          <a:p>
            <a:endParaRPr lang="ru-RU" sz="2400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latin typeface="Arial Narrow" panose="020B0606020202030204" pitchFamily="34" charset="0"/>
              </a:rPr>
              <a:t>Какие отрасли промышленности вы узнали?</a:t>
            </a:r>
          </a:p>
          <a:p>
            <a:endParaRPr lang="ru-RU" dirty="0"/>
          </a:p>
        </p:txBody>
      </p:sp>
      <p:sp>
        <p:nvSpPr>
          <p:cNvPr id="4" name="Минус 3"/>
          <p:cNvSpPr/>
          <p:nvPr/>
        </p:nvSpPr>
        <p:spPr>
          <a:xfrm>
            <a:off x="700572" y="2799751"/>
            <a:ext cx="504056" cy="5040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5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Arial Narrow" panose="020B0606020202030204" pitchFamily="34" charset="0"/>
              </a:rPr>
              <a:t>Задания для домашней работы.</a:t>
            </a:r>
          </a:p>
          <a:p>
            <a:pPr algn="ctr"/>
            <a:endParaRPr lang="ru-RU" sz="2400" i="1" dirty="0" smtClean="0">
              <a:latin typeface="Arial Narrow" panose="020B0606020202030204" pitchFamily="34" charset="0"/>
            </a:endParaRPr>
          </a:p>
          <a:p>
            <a:r>
              <a:rPr lang="ru-RU" sz="2400" dirty="0" smtClean="0">
                <a:latin typeface="Arial Narrow" panose="020B0606020202030204" pitchFamily="34" charset="0"/>
              </a:rPr>
              <a:t>Найдите в детской энциклопедии статью об электростанциях.</a:t>
            </a:r>
          </a:p>
          <a:p>
            <a:endParaRPr lang="ru-RU" sz="2400" dirty="0" smtClean="0">
              <a:latin typeface="Arial Narrow" panose="020B0606020202030204" pitchFamily="34" charset="0"/>
            </a:endParaRPr>
          </a:p>
          <a:p>
            <a:r>
              <a:rPr lang="ru-RU" sz="2400" dirty="0" smtClean="0">
                <a:latin typeface="Arial Narrow" panose="020B0606020202030204" pitchFamily="34" charset="0"/>
              </a:rPr>
              <a:t>Подготовьте с помощью интернета статью о Камской ГЭС.</a:t>
            </a:r>
          </a:p>
          <a:p>
            <a:endParaRPr lang="ru-RU" sz="2400" dirty="0" smtClean="0">
              <a:latin typeface="Arial Narrow" panose="020B0606020202030204" pitchFamily="34" charset="0"/>
            </a:endParaRPr>
          </a:p>
          <a:p>
            <a:r>
              <a:rPr lang="ru-RU" sz="2400" dirty="0" smtClean="0">
                <a:latin typeface="Arial Narrow" panose="020B0606020202030204" pitchFamily="34" charset="0"/>
              </a:rPr>
              <a:t>Объясните их значение для всех отраслей экономики.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pic>
        <p:nvPicPr>
          <p:cNvPr id="3074" name="Picture 2" descr="C:\Users\Игорь\Desktop\Новая папка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3384376" cy="296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Игорь\Desktop\Новая папка\загруженное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5" y="3356992"/>
            <a:ext cx="3672408" cy="296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5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124744"/>
            <a:ext cx="5886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урок!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98" name="Picture 2" descr="C:\Users\Игорь\Desktop\Новая папка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838" y="2924944"/>
            <a:ext cx="2362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6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28343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Цели и задачи: </a:t>
            </a:r>
          </a:p>
          <a:p>
            <a:r>
              <a:rPr lang="ru-RU" dirty="0"/>
              <a:t>Предметные:  познакомить с понятием « промышленность», « отрасли промышленности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 </a:t>
            </a:r>
            <a:endParaRPr lang="ru-RU" dirty="0"/>
          </a:p>
          <a:p>
            <a:r>
              <a:rPr lang="ru-RU" dirty="0" err="1"/>
              <a:t>Метапредметные</a:t>
            </a:r>
            <a:r>
              <a:rPr lang="ru-RU" dirty="0"/>
              <a:t>:  учить определять цели и задачи урока, планировать свою деятельность, анализировать и оценивать свою работу,  учить работать самостоятельно, в парах, в группах, формировать навыки работы с компьютером, учить работать с источниками информации, учить в тексте выделять </a:t>
            </a:r>
            <a:r>
              <a:rPr lang="ru-RU" dirty="0" smtClean="0"/>
              <a:t>главное.</a:t>
            </a:r>
          </a:p>
          <a:p>
            <a:endParaRPr lang="ru-RU" dirty="0"/>
          </a:p>
          <a:p>
            <a:r>
              <a:rPr lang="ru-RU" dirty="0"/>
              <a:t>Личностные: расширять кругозор, воспитывать любознательность, </a:t>
            </a:r>
            <a:r>
              <a:rPr lang="ru-RU" dirty="0" err="1"/>
              <a:t>коммуникативность</a:t>
            </a:r>
            <a:r>
              <a:rPr lang="ru-RU" dirty="0"/>
              <a:t>, самостоятельность и креативность.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55152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Проверка домашнего задания.</a:t>
            </a:r>
          </a:p>
          <a:p>
            <a:pPr algn="ctr"/>
            <a:endParaRPr lang="ru-RU" sz="2400" i="1" dirty="0" smtClean="0"/>
          </a:p>
          <a:p>
            <a:pPr marL="342900" indent="-342900">
              <a:buAutoNum type="arabicPeriod"/>
            </a:pPr>
            <a:r>
              <a:rPr lang="ru-RU" sz="2400" b="1" dirty="0" smtClean="0"/>
              <a:t>Главная задача экономики-это</a:t>
            </a:r>
            <a:endParaRPr lang="en-US" sz="2400" b="1" dirty="0" smtClean="0"/>
          </a:p>
          <a:p>
            <a:r>
              <a:rPr lang="ru-RU" sz="2400" b="1" dirty="0" smtClean="0"/>
              <a:t>А</a:t>
            </a:r>
            <a:r>
              <a:rPr lang="ru-RU" sz="2400" dirty="0" smtClean="0"/>
              <a:t>. Различные товары.</a:t>
            </a:r>
          </a:p>
          <a:p>
            <a:r>
              <a:rPr lang="ru-RU" sz="2400" b="1" dirty="0" smtClean="0"/>
              <a:t>Б</a:t>
            </a:r>
            <a:r>
              <a:rPr lang="ru-RU" sz="2400" dirty="0" smtClean="0"/>
              <a:t>. Удовлетворение разнообразных потребностей людей.</a:t>
            </a:r>
          </a:p>
          <a:p>
            <a:r>
              <a:rPr lang="ru-RU" sz="2400" b="1" dirty="0" smtClean="0"/>
              <a:t>В.</a:t>
            </a:r>
            <a:r>
              <a:rPr lang="ru-RU" sz="2400" dirty="0" smtClean="0"/>
              <a:t> Продукты питания.</a:t>
            </a:r>
          </a:p>
          <a:p>
            <a:endParaRPr lang="ru-RU" sz="2400" dirty="0" smtClean="0"/>
          </a:p>
          <a:p>
            <a:r>
              <a:rPr lang="ru-RU" sz="2400" b="1" dirty="0" smtClean="0"/>
              <a:t>2.Основа экономики-это</a:t>
            </a:r>
          </a:p>
          <a:p>
            <a:r>
              <a:rPr lang="ru-RU" sz="2400" b="1" dirty="0" smtClean="0"/>
              <a:t>А.</a:t>
            </a:r>
            <a:r>
              <a:rPr lang="ru-RU" sz="2400" dirty="0" smtClean="0"/>
              <a:t> Природные богатства и труд людей.</a:t>
            </a:r>
          </a:p>
          <a:p>
            <a:r>
              <a:rPr lang="ru-RU" sz="2400" b="1" dirty="0" smtClean="0"/>
              <a:t>Б.</a:t>
            </a:r>
            <a:r>
              <a:rPr lang="ru-RU" sz="2400" dirty="0" smtClean="0"/>
              <a:t> Производство  товаров.</a:t>
            </a:r>
          </a:p>
          <a:p>
            <a:r>
              <a:rPr lang="ru-RU" sz="2400" b="1" dirty="0" smtClean="0"/>
              <a:t>В. </a:t>
            </a:r>
            <a:r>
              <a:rPr lang="ru-RU" sz="2400" dirty="0" smtClean="0"/>
              <a:t>Здоровье  людей.</a:t>
            </a:r>
          </a:p>
          <a:p>
            <a:endParaRPr lang="ru-RU" sz="2400" dirty="0" smtClean="0"/>
          </a:p>
          <a:p>
            <a:r>
              <a:rPr lang="ru-RU" sz="2400" b="1" dirty="0" smtClean="0"/>
              <a:t>3.Сельское хозяйство-это</a:t>
            </a:r>
          </a:p>
          <a:p>
            <a:r>
              <a:rPr lang="ru-RU" sz="2400" b="1" dirty="0" smtClean="0"/>
              <a:t>А</a:t>
            </a:r>
            <a:r>
              <a:rPr lang="ru-RU" sz="2400" dirty="0" smtClean="0"/>
              <a:t>. Растениеводство.</a:t>
            </a:r>
          </a:p>
          <a:p>
            <a:r>
              <a:rPr lang="ru-RU" sz="2400" b="1" dirty="0" smtClean="0"/>
              <a:t>Б.</a:t>
            </a:r>
            <a:r>
              <a:rPr lang="ru-RU" sz="2400" dirty="0" smtClean="0"/>
              <a:t> Составная  часть, или отрасль экономики.</a:t>
            </a:r>
          </a:p>
          <a:p>
            <a:r>
              <a:rPr lang="ru-RU" sz="2400" b="1" dirty="0" smtClean="0"/>
              <a:t>В.</a:t>
            </a:r>
            <a:r>
              <a:rPr lang="ru-RU" sz="2400" dirty="0" smtClean="0"/>
              <a:t> Животноводство.</a:t>
            </a:r>
          </a:p>
        </p:txBody>
      </p:sp>
    </p:spTree>
    <p:extLst>
      <p:ext uri="{BB962C8B-B14F-4D97-AF65-F5344CB8AC3E}">
        <p14:creationId xmlns:p14="http://schemas.microsoft.com/office/powerpoint/2010/main" val="3817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ВЫВОД</a:t>
            </a:r>
            <a:r>
              <a:rPr lang="ru-RU" sz="2400" dirty="0" smtClean="0">
                <a:solidFill>
                  <a:prstClr val="black"/>
                </a:solidFill>
              </a:rPr>
              <a:t>: Главная задача экономики-это удовлетворение разнообразных  потребностей  людей. Основой экономики являются природные богатства и труд людей. Одной из составной частью экономики является сельское хозяйство.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72362" y="400506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ПОДУМАЙТЕ :  </a:t>
            </a:r>
            <a:r>
              <a:rPr lang="ru-RU" sz="3200" dirty="0" smtClean="0"/>
              <a:t>Какая  отрасль экономики производит большую часть необходимых людям товаров?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336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Промышленность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026" name="Picture 2" descr="C:\Users\Марина\Downloads\Промышленность\imgpreview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024336" cy="226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49860" y="2196001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Пищевая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5" idx="1"/>
          </p:cNvCxnSpPr>
          <p:nvPr/>
        </p:nvCxnSpPr>
        <p:spPr>
          <a:xfrm flipH="1" flipV="1">
            <a:off x="3563888" y="2519166"/>
            <a:ext cx="12859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Марина\Downloads\Промышленность\imgpreview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44" y="4293096"/>
            <a:ext cx="324698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78041" y="4581128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Лёгкая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>
            <a:stCxn id="10" idx="1"/>
          </p:cNvCxnSpPr>
          <p:nvPr/>
        </p:nvCxnSpPr>
        <p:spPr>
          <a:xfrm flipH="1">
            <a:off x="3779912" y="4935071"/>
            <a:ext cx="10981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95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ownloads\Промышленность\imgpreview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352386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620688"/>
            <a:ext cx="460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Лесная. Деревообрабатывающая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>
            <a:stCxn id="2" idx="1"/>
          </p:cNvCxnSpPr>
          <p:nvPr/>
        </p:nvCxnSpPr>
        <p:spPr>
          <a:xfrm flipH="1">
            <a:off x="3847391" y="1159297"/>
            <a:ext cx="3645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Марина\Downloads\Промышленность\imgpreview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7" y="2996952"/>
            <a:ext cx="345638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7984" y="3429000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Химическая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stCxn id="5" idx="1"/>
          </p:cNvCxnSpPr>
          <p:nvPr/>
        </p:nvCxnSpPr>
        <p:spPr>
          <a:xfrm flipH="1" flipV="1">
            <a:off x="3847391" y="3721387"/>
            <a:ext cx="58059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65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ownloads\Промышленность\imgpreview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9797"/>
            <a:ext cx="2592288" cy="261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Марина\Downloads\Промышленность\imgpreview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589" y="332655"/>
            <a:ext cx="3482959" cy="261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2922365"/>
            <a:ext cx="7586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Машиностроение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4437112"/>
            <a:ext cx="478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Добывающая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>
            <a:stCxn id="3" idx="1"/>
          </p:cNvCxnSpPr>
          <p:nvPr/>
        </p:nvCxnSpPr>
        <p:spPr>
          <a:xfrm flipH="1">
            <a:off x="3563888" y="4791055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C:\Users\Марина\Downloads\Промышленность\imgpreview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89020"/>
            <a:ext cx="3024336" cy="276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2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ина\Downloads\Промышленность\imgpreview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72" y="332656"/>
            <a:ext cx="348674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44008" y="98072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Металлургическая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>
            <a:stCxn id="2" idx="1"/>
          </p:cNvCxnSpPr>
          <p:nvPr/>
        </p:nvCxnSpPr>
        <p:spPr>
          <a:xfrm flipH="1" flipV="1">
            <a:off x="4067944" y="1303893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C:\Users\Марина\Downloads\Промышленность\загруженно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72" y="3789040"/>
            <a:ext cx="334273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4327982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Электронная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stCxn id="5" idx="1"/>
          </p:cNvCxnSpPr>
          <p:nvPr/>
        </p:nvCxnSpPr>
        <p:spPr>
          <a:xfrm flipH="1">
            <a:off x="3851920" y="4681925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64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28249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Какая бывает промышленность?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63" y="3071813"/>
            <a:ext cx="3643312" cy="857250"/>
          </a:xfrm>
          <a:prstGeom prst="roundRect">
            <a:avLst/>
          </a:prstGeom>
          <a:solidFill>
            <a:srgbClr val="00FFCC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pitchFamily="34" charset="0"/>
              </a:rPr>
              <a:t>промышленность</a:t>
            </a:r>
          </a:p>
        </p:txBody>
      </p:sp>
      <p:pic>
        <p:nvPicPr>
          <p:cNvPr id="1026" name="Picture 2" descr="C:\Users\Игорь\Desktop\Новая папка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1727"/>
            <a:ext cx="2489820" cy="142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Игорь\Desktop\Новая папка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649" y="1157863"/>
            <a:ext cx="2111967" cy="135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Игорь\Desktop\Новая папка\images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201" y="1052736"/>
            <a:ext cx="262128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Игорь\Desktop\Новая папка\images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65" y="3058824"/>
            <a:ext cx="1865271" cy="141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Игорь\Desktop\Новая папка\images (7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79" y="4869160"/>
            <a:ext cx="2232248" cy="167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Игорь\Desktop\Новая папка\загруженное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960847"/>
            <a:ext cx="1872208" cy="1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Игорь\Desktop\Новая папка\images (8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994" y="5168450"/>
            <a:ext cx="371475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верх 3"/>
          <p:cNvSpPr/>
          <p:nvPr/>
        </p:nvSpPr>
        <p:spPr>
          <a:xfrm>
            <a:off x="4314388" y="2325137"/>
            <a:ext cx="342655" cy="6774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6249355" y="2306668"/>
            <a:ext cx="360040" cy="7144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322513" y="4149080"/>
            <a:ext cx="380206" cy="8159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2155265" y="3258122"/>
            <a:ext cx="48920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6516216" y="3356992"/>
            <a:ext cx="360040" cy="385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831778" y="4128478"/>
            <a:ext cx="372070" cy="596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832772" y="2306668"/>
            <a:ext cx="371076" cy="6959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0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328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27</cp:revision>
  <dcterms:created xsi:type="dcterms:W3CDTF">2014-03-02T11:38:31Z</dcterms:created>
  <dcterms:modified xsi:type="dcterms:W3CDTF">2014-03-28T13:29:13Z</dcterms:modified>
</cp:coreProperties>
</file>