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>
            <a:lvl1pPr>
              <a:defRPr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79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bg2">
                  <a:lumMod val="25000"/>
                </a:schemeClr>
              </a:contourClr>
            </a:sp3d>
          </a:bodyPr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30039"/>
      </p:ext>
    </p:extLst>
  </p:cSld>
  <p:clrMapOvr>
    <a:masterClrMapping/>
  </p:clrMapOvr>
  <p:transition>
    <p:pull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51960"/>
      </p:ext>
    </p:extLst>
  </p:cSld>
  <p:clrMapOvr>
    <a:masterClrMapping/>
  </p:clrMapOvr>
  <p:transition>
    <p:pull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98223"/>
      </p:ext>
    </p:extLst>
  </p:cSld>
  <p:clrMapOvr>
    <a:masterClrMapping/>
  </p:clrMapOvr>
  <p:transition>
    <p:pull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0305"/>
            <a:ext cx="4040188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65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041775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0973"/>
      </p:ext>
    </p:extLst>
  </p:cSld>
  <p:clrMapOvr>
    <a:masterClrMapping/>
  </p:clrMapOvr>
  <p:transition>
    <p:pull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0473"/>
      </p:ext>
    </p:extLst>
  </p:cSld>
  <p:clrMapOvr>
    <a:masterClrMapping/>
  </p:clrMapOvr>
  <p:transition>
    <p:pull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85757"/>
      </p:ext>
    </p:extLst>
  </p:cSld>
  <p:clrMapOvr>
    <a:masterClrMapping/>
  </p:clrMapOvr>
  <p:transition>
    <p:pull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97104"/>
      </p:ext>
    </p:extLst>
  </p:cSld>
  <p:clrMapOvr>
    <a:masterClrMapping/>
  </p:clrMapOvr>
  <p:transition>
    <p:pull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18351"/>
      </p:ext>
    </p:extLst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54147"/>
      </p:ext>
    </p:extLst>
  </p:cSld>
  <p:clrMapOvr>
    <a:masterClrMapping/>
  </p:clrMapOvr>
  <p:transition>
    <p:pull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92209"/>
      </p:ext>
    </p:extLst>
  </p:cSld>
  <p:clrMapOvr>
    <a:masterClrMapping/>
  </p:clrMapOvr>
  <p:transition>
    <p:pull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4454B-6076-4227-A72E-81FBC73760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84" y="571480"/>
            <a:ext cx="640081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14" y="1600200"/>
            <a:ext cx="74723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5F26-DA64-4D27-9D2D-D1B6044C96B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0E37-A118-41DF-B88C-D135393E6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2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lang="ru-RU" sz="3200" kern="1200" dirty="0"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79000"/>
                </a:schemeClr>
              </a:gs>
            </a:gsLst>
            <a:lin ang="5400000" scaled="0"/>
            <a:tileRect/>
          </a:gradFill>
          <a:effectLst>
            <a:outerShdw blurRad="241300" dist="38100" dir="5400000" rotWithShape="0">
              <a:schemeClr val="bg2">
                <a:lumMod val="10000"/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456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63888" y="188640"/>
            <a:ext cx="525658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Опыт творческой деятельности младшие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школьники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получают не только в процессе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чтения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и анализа художественного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произведения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, но и в ходе создания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собственных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текстов. Это могут быть не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только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сказки, но и рассказы. Начиная с 1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класса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, дети учатся составлять рассказы по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аналогии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с прочитанным художественным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произведением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.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9592" y="3212976"/>
            <a:ext cx="5616624" cy="345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Прием «Напишите письмо</a:t>
            </a: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».</a:t>
            </a: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 </a:t>
            </a: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Учащимся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нужно </a:t>
            </a: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написать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кому-либо письмо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от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имени героя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произведения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, это позволяет поставить себя на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место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другого, соотнести его мысли и чувства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со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своими.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3212976"/>
            <a:ext cx="5544616" cy="3384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	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Прием «Пишем сказку на новый лад».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Ребята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получают листочки бумаги, на которых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обозначены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персонажи любимых сказок, но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при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этом включены слова из нашего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современного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лексикона.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3212976"/>
            <a:ext cx="5544616" cy="345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Прием «Составление телеграммы,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инструкции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, памятки» научит отбирать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наиболее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важную информацию из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прочитанного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и представить ее в сжатом,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лаконичном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виде.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6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568749">
            <a:off x="1756279" y="1749932"/>
            <a:ext cx="962025" cy="800100"/>
          </a:xfrm>
          <a:prstGeom prst="rect">
            <a:avLst/>
          </a:prstGeom>
          <a:noFill/>
        </p:spPr>
      </p:pic>
      <p:pic>
        <p:nvPicPr>
          <p:cNvPr id="7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10022">
            <a:off x="7012864" y="3840303"/>
            <a:ext cx="962025" cy="8001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8639067"/>
      </p:ext>
    </p:extLst>
  </p:cSld>
  <p:clrMapOvr>
    <a:masterClrMapping/>
  </p:clrMapOvr>
  <p:transition advTm="74605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35696" y="980728"/>
            <a:ext cx="5904656" cy="5760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  <a:spcAft>
                <a:spcPts val="1000"/>
              </a:spcAft>
            </a:pPr>
            <a:endParaRPr lang="ru-RU" sz="1600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endParaRPr lang="ru-RU" sz="1600" dirty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endParaRPr lang="ru-RU" sz="1600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endParaRPr lang="ru-RU" sz="1600" dirty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endParaRPr lang="ru-RU" sz="1600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Изобразительная творческая деятельность на </a:t>
            </a: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уроках литературного чтения:</a:t>
            </a:r>
          </a:p>
          <a:p>
            <a:pPr marL="285750" indent="-285750">
              <a:lnSpc>
                <a:spcPts val="1200"/>
              </a:lnSpc>
              <a:spcAft>
                <a:spcPts val="1000"/>
              </a:spcAft>
              <a:buFontTx/>
              <a:buChar char="-"/>
            </a:pPr>
            <a:endParaRPr lang="ru-RU" sz="1600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 marL="285750" indent="-285750">
              <a:lnSpc>
                <a:spcPts val="1200"/>
              </a:lnSpc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рисование </a:t>
            </a:r>
            <a:r>
              <a:rPr lang="ru-RU" sz="16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эпизода, который больше </a:t>
            </a:r>
            <a:endParaRPr lang="ru-RU" sz="1600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понравился</a:t>
            </a:r>
            <a:r>
              <a:rPr lang="ru-RU" sz="16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;</a:t>
            </a:r>
            <a:endParaRPr lang="ru-RU" sz="16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ts val="1200"/>
              </a:lnSpc>
              <a:spcAft>
                <a:spcPts val="1000"/>
              </a:spcAft>
              <a:buFontTx/>
              <a:buChar char="-"/>
            </a:pPr>
            <a:endParaRPr lang="ru-RU" sz="1600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 marL="285750" indent="-285750">
              <a:lnSpc>
                <a:spcPts val="1200"/>
              </a:lnSpc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рисование </a:t>
            </a:r>
            <a:r>
              <a:rPr lang="ru-RU" sz="16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заданного эпизода, персонажа, </a:t>
            </a:r>
            <a:endParaRPr lang="ru-RU" sz="1600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серии рисунков</a:t>
            </a:r>
            <a:r>
              <a:rPr lang="ru-RU" sz="16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;</a:t>
            </a:r>
            <a:endParaRPr lang="ru-RU" sz="16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ts val="1200"/>
              </a:lnSpc>
              <a:spcAft>
                <a:spcPts val="1000"/>
              </a:spcAft>
              <a:buFontTx/>
              <a:buChar char="-"/>
            </a:pPr>
            <a:endParaRPr lang="ru-RU" sz="1600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 marL="285750" indent="-285750">
              <a:lnSpc>
                <a:spcPts val="1200"/>
              </a:lnSpc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изображение </a:t>
            </a:r>
            <a:r>
              <a:rPr lang="ru-RU" sz="16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настроения эпизода, </a:t>
            </a:r>
            <a:endParaRPr lang="ru-RU" sz="1600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произведения </a:t>
            </a:r>
            <a:r>
              <a:rPr lang="ru-RU" sz="16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или персонажа;</a:t>
            </a:r>
            <a:endParaRPr lang="ru-RU" sz="16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 </a:t>
            </a: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- составление </a:t>
            </a:r>
            <a:r>
              <a:rPr lang="ru-RU" sz="16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рисованного диафильма;</a:t>
            </a:r>
            <a:endParaRPr lang="ru-RU" sz="16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 </a:t>
            </a:r>
          </a:p>
          <a:p>
            <a:pPr marL="285750" indent="-285750">
              <a:lnSpc>
                <a:spcPts val="1200"/>
              </a:lnSpc>
              <a:spcAft>
                <a:spcPts val="1000"/>
              </a:spcAft>
              <a:buFontTx/>
              <a:buChar char="-"/>
            </a:pP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аппликацию</a:t>
            </a:r>
            <a:r>
              <a:rPr lang="ru-RU" sz="16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, лепку, изготовление макета </a:t>
            </a:r>
            <a:endParaRPr lang="ru-RU" sz="1600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книги</a:t>
            </a:r>
            <a:r>
              <a:rPr lang="ru-RU" sz="16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, рассматривание и обсуждение </a:t>
            </a:r>
            <a:endParaRPr lang="ru-RU" sz="1600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иллюстраций </a:t>
            </a:r>
            <a:r>
              <a:rPr lang="ru-RU" sz="16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художников;</a:t>
            </a:r>
            <a:endParaRPr lang="ru-RU" sz="16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endParaRPr lang="ru-RU" sz="1600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 -составление </a:t>
            </a:r>
            <a:r>
              <a:rPr lang="ru-RU" sz="16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картинного плана.</a:t>
            </a:r>
            <a:endParaRPr lang="ru-RU" sz="16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 </a:t>
            </a:r>
            <a:endParaRPr lang="ru-RU" sz="24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 </a:t>
            </a:r>
            <a:endParaRPr lang="ru-RU" sz="24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endParaRPr lang="ru-RU" dirty="0">
              <a:solidFill>
                <a:srgbClr val="333333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endParaRPr lang="ru-RU" dirty="0" smtClean="0">
              <a:solidFill>
                <a:srgbClr val="333333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endParaRPr lang="ru-RU" sz="24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47925">
            <a:off x="7876959" y="949462"/>
            <a:ext cx="962025" cy="800100"/>
          </a:xfrm>
          <a:prstGeom prst="rect">
            <a:avLst/>
          </a:prstGeom>
          <a:noFill/>
        </p:spPr>
      </p:pic>
      <p:pic>
        <p:nvPicPr>
          <p:cNvPr id="4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935690">
            <a:off x="434371" y="4734533"/>
            <a:ext cx="962025" cy="8001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9615221"/>
      </p:ext>
    </p:extLst>
  </p:cSld>
  <p:clrMapOvr>
    <a:masterClrMapping/>
  </p:clrMapOvr>
  <p:transition advTm="40885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иша\Desktop\фотокарточки\SAM_2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0296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иша\Desktop\фотокарточки\SAM_20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59" y="1550296"/>
            <a:ext cx="6631868" cy="497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иша\Desktop\фотокарточки\SAM_20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59" y="1388897"/>
            <a:ext cx="6839933" cy="512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миша\Desktop\фотокарточки\SAM_20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58" y="1355611"/>
            <a:ext cx="6839933" cy="512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486296"/>
      </p:ext>
    </p:extLst>
  </p:cSld>
  <p:clrMapOvr>
    <a:masterClrMapping/>
  </p:clrMapOvr>
  <p:transition advTm="14835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0-tub-ru.yandex.net/i?id=8d7be6eca971d2cbe62f9e7b57c1d8d7-77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7254">
            <a:off x="431611" y="3166027"/>
            <a:ext cx="1327044" cy="205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1-tub-ru.yandex.net/i?id=e42cc89e4be3c3dcf8c7574eba6a3e86-100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2936">
            <a:off x="7057843" y="837998"/>
            <a:ext cx="1343195" cy="212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0-tub-ru.yandex.net/i?id=f098d52def292119be86a514320f5379-47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8151">
            <a:off x="4773906" y="3777457"/>
            <a:ext cx="2104623" cy="265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Литературное чтение, 4 класс, Часть 2, Бунеев Р.Н., Бунеева Е.В., 20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1619">
            <a:off x="2377711" y="3588278"/>
            <a:ext cx="1660029" cy="250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699792" y="764704"/>
            <a:ext cx="3672408" cy="24482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i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Развитие творческих способностей </a:t>
            </a:r>
            <a:br>
              <a:rPr lang="ru-RU" altLang="ru-RU" sz="2000" i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r>
              <a:rPr lang="ru-RU" altLang="ru-RU" sz="2000" i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младших школьников на уроках литературного чтения.</a:t>
            </a:r>
            <a:br>
              <a:rPr lang="ru-RU" altLang="ru-RU" sz="2000" i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endParaRPr lang="ru-RU" sz="2000" dirty="0">
              <a:solidFill>
                <a:srgbClr val="00B0F0"/>
              </a:solidFill>
            </a:endParaRPr>
          </a:p>
        </p:txBody>
      </p:sp>
      <p:pic>
        <p:nvPicPr>
          <p:cNvPr id="8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935690">
            <a:off x="1452256" y="1929871"/>
            <a:ext cx="962025" cy="800100"/>
          </a:xfrm>
          <a:prstGeom prst="rect">
            <a:avLst/>
          </a:prstGeom>
          <a:noFill/>
        </p:spPr>
      </p:pic>
      <p:pic>
        <p:nvPicPr>
          <p:cNvPr id="9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7883906">
            <a:off x="6470501" y="477142"/>
            <a:ext cx="962025" cy="800100"/>
          </a:xfrm>
          <a:prstGeom prst="rect">
            <a:avLst/>
          </a:prstGeom>
          <a:noFill/>
        </p:spPr>
      </p:pic>
      <p:pic>
        <p:nvPicPr>
          <p:cNvPr id="10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935690">
            <a:off x="976328" y="5609272"/>
            <a:ext cx="962025" cy="8001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8721815"/>
      </p:ext>
    </p:extLst>
  </p:cSld>
  <p:clrMapOvr>
    <a:masterClrMapping/>
  </p:clrMapOvr>
  <p:transition advTm="15103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55776" y="908720"/>
            <a:ext cx="5040560" cy="5328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1600" b="1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Проблема: </a:t>
            </a:r>
            <a:r>
              <a:rPr lang="ru-RU" sz="16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Как активизировать творческую деятельность младших школьников на уроках литературного чтения?</a:t>
            </a:r>
            <a:endParaRPr lang="ru-RU" sz="20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ru-RU" sz="1600" b="1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Цель</a:t>
            </a:r>
            <a:r>
              <a:rPr lang="ru-RU" sz="1600" b="1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:</a:t>
            </a:r>
            <a:r>
              <a:rPr lang="ru-RU" sz="16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 обобщить опыт работы и систематизировать эффективные способы, способствующих развитию творческих способностей младших школьников в процессе обучения литературному чтению.</a:t>
            </a:r>
            <a:endParaRPr lang="ru-RU" sz="20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ru-RU" sz="1600" b="1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Задачи</a:t>
            </a: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:</a:t>
            </a:r>
            <a:endParaRPr lang="ru-RU" sz="20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ts val="12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 1.Изучить </a:t>
            </a:r>
            <a:r>
              <a:rPr lang="ru-RU" sz="16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научно-методическую </a:t>
            </a: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литературу по </a:t>
            </a:r>
            <a:r>
              <a:rPr lang="ru-RU" sz="16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данному вопросу</a:t>
            </a: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.</a:t>
            </a:r>
            <a:endParaRPr lang="ru-RU" sz="20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ts val="12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 2.Выявить </a:t>
            </a:r>
            <a:r>
              <a:rPr lang="ru-RU" sz="16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уровень развития творческих способностей у учащихся младших школьников</a:t>
            </a: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.</a:t>
            </a:r>
            <a:endParaRPr lang="ru-RU" sz="20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ts val="12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 3.Составить </a:t>
            </a:r>
            <a:r>
              <a:rPr lang="ru-RU" sz="16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систему упражнений, способствующих развитию творческих способностей младших школьников на уроках литературного чтения.</a:t>
            </a:r>
            <a:endParaRPr lang="ru-RU" sz="20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55776" y="908720"/>
            <a:ext cx="5040560" cy="5328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b="1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Ожидаемый результат: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 Подготовка учителя к работе с учащимися по развитию творческих способностей младших школьников на уроках литературного чтения.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ru-RU" b="1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Конечный </a:t>
            </a:r>
            <a:r>
              <a:rPr lang="ru-RU" b="1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результат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: Обобщение опыта работы в виде рекомендаций для учителей.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ru-RU" b="1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Актуальность: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Одной из актуальных проблем начального обучения, требующей своевременного решения, является развитие творческих способностей младших школьников.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55776" y="908720"/>
            <a:ext cx="5040560" cy="5328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400" b="1" i="1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Ребенок – не кувшин,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400" b="1" i="1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который надо наполнить,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2400" b="1" i="1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а лампада, которую надо зажечь.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b="1" i="1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Средневековые гуманисты</a:t>
            </a:r>
            <a:endParaRPr lang="ru-RU" sz="12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935690">
            <a:off x="676159" y="3798430"/>
            <a:ext cx="962025" cy="800100"/>
          </a:xfrm>
          <a:prstGeom prst="rect">
            <a:avLst/>
          </a:prstGeom>
          <a:noFill/>
        </p:spPr>
      </p:pic>
      <p:pic>
        <p:nvPicPr>
          <p:cNvPr id="6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19202">
            <a:off x="7732944" y="1154598"/>
            <a:ext cx="962025" cy="8001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8098273"/>
      </p:ext>
    </p:extLst>
  </p:cSld>
  <p:clrMapOvr>
    <a:masterClrMapping/>
  </p:clrMapOvr>
  <p:transition advTm="78196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иша\Desktop\фотокарточки\SAM_10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37113"/>
            <a:ext cx="3227851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347864" y="404664"/>
            <a:ext cx="4248472" cy="5688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5000"/>
            </a:pPr>
            <a:r>
              <a:rPr lang="ru-RU" altLang="ru-RU" sz="16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1. Изменение роли ученика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5000"/>
            </a:pPr>
            <a:r>
              <a:rPr lang="ru-RU" altLang="ru-RU" sz="16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2. Комфортная психологическая обстановка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5000"/>
            </a:pPr>
            <a:r>
              <a:rPr lang="ru-RU" altLang="ru-RU" sz="16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3. Создание внутренней мотивации учения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5000"/>
            </a:pPr>
            <a:r>
              <a:rPr lang="ru-RU" altLang="ru-RU" sz="16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4. Корректная педагогическая помощь ребёнку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5000"/>
            </a:pPr>
            <a:r>
              <a:rPr lang="ru-RU" altLang="ru-RU" sz="16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5. Сочетание разнообразных форм работы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5000"/>
            </a:pPr>
            <a:r>
              <a:rPr lang="ru-RU" altLang="ru-RU" sz="16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6. </a:t>
            </a:r>
            <a:r>
              <a:rPr lang="ru-RU" altLang="ru-RU" sz="1600" b="1" i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Межпредметность</a:t>
            </a:r>
            <a:endParaRPr lang="ru-RU" altLang="ru-RU" sz="1600" b="1" i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5000"/>
            </a:pPr>
            <a:r>
              <a:rPr lang="ru-RU" altLang="ru-RU" sz="16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7. Создание ситуации успеха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5000"/>
            </a:pPr>
            <a:r>
              <a:rPr lang="ru-RU" altLang="ru-RU" sz="16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8. Самостоятельность выполнения творческого задания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5000"/>
            </a:pPr>
            <a:r>
              <a:rPr lang="ru-RU" altLang="ru-RU" sz="16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9.Разнообразие творческих заданий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65000"/>
            </a:pPr>
            <a:r>
              <a:rPr lang="ru-RU" altLang="ru-RU" sz="16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10. Последовательность и системность в развитии творческих способностей учащихся</a:t>
            </a:r>
          </a:p>
        </p:txBody>
      </p:sp>
      <p:pic>
        <p:nvPicPr>
          <p:cNvPr id="4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35690">
            <a:off x="1577014" y="2358269"/>
            <a:ext cx="962025" cy="800100"/>
          </a:xfrm>
          <a:prstGeom prst="rect">
            <a:avLst/>
          </a:prstGeom>
          <a:noFill/>
        </p:spPr>
      </p:pic>
      <p:pic>
        <p:nvPicPr>
          <p:cNvPr id="5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649406">
            <a:off x="8042345" y="1392581"/>
            <a:ext cx="962025" cy="8001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299973"/>
      </p:ext>
    </p:extLst>
  </p:cSld>
  <p:clrMapOvr>
    <a:masterClrMapping/>
  </p:clrMapOvr>
  <p:transition advTm="37679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19872" y="332656"/>
            <a:ext cx="4248472" cy="6408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16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В повседневной жизни творчеством </a:t>
            </a:r>
            <a:endParaRPr lang="ru-RU" sz="1600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обычно </a:t>
            </a:r>
            <a:r>
              <a:rPr lang="ru-RU" sz="16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называют, во-первых, </a:t>
            </a:r>
            <a:endParaRPr lang="ru-RU" sz="1600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деятельность </a:t>
            </a:r>
            <a:r>
              <a:rPr lang="ru-RU" sz="16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в области искусства, </a:t>
            </a:r>
            <a:endParaRPr lang="ru-RU" sz="1600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во-вторых</a:t>
            </a:r>
            <a:r>
              <a:rPr lang="ru-RU" sz="16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, конструирование, </a:t>
            </a:r>
            <a:endParaRPr lang="ru-RU" sz="1600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созидание</a:t>
            </a:r>
            <a:r>
              <a:rPr lang="ru-RU" sz="16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, реализацию новых </a:t>
            </a:r>
            <a:endParaRPr lang="ru-RU" sz="1600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проектов</a:t>
            </a:r>
            <a:r>
              <a:rPr lang="ru-RU" sz="16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, в-третьих, научное </a:t>
            </a:r>
            <a:endParaRPr lang="ru-RU" sz="1600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познание</a:t>
            </a:r>
            <a:r>
              <a:rPr lang="ru-RU" sz="16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, созидание разума, </a:t>
            </a: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в-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четвертых</a:t>
            </a:r>
            <a:r>
              <a:rPr lang="ru-RU" sz="16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, мышление в его высшей </a:t>
            </a:r>
            <a:endParaRPr lang="ru-RU" sz="1600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форме</a:t>
            </a:r>
            <a:r>
              <a:rPr lang="ru-RU" sz="16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, выходящее за пределы </a:t>
            </a:r>
            <a:endParaRPr lang="ru-RU" sz="1600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требуемого </a:t>
            </a:r>
            <a:r>
              <a:rPr lang="ru-RU" sz="16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для решения возникшей </a:t>
            </a:r>
            <a:endParaRPr lang="ru-RU" sz="1600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задачи </a:t>
            </a:r>
            <a:r>
              <a:rPr lang="ru-RU" sz="16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уже известными способами, </a:t>
            </a:r>
            <a:endParaRPr lang="ru-RU" sz="1600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проявляющееся </a:t>
            </a:r>
            <a:r>
              <a:rPr lang="ru-RU" sz="16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как воображение, </a:t>
            </a:r>
            <a:endParaRPr lang="ru-RU" sz="1600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являющееся </a:t>
            </a:r>
            <a:r>
              <a:rPr lang="ru-RU" sz="16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условием мастерства и </a:t>
            </a:r>
            <a:endParaRPr lang="ru-RU" sz="1600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16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инициативы</a:t>
            </a:r>
            <a:r>
              <a:rPr lang="ru-RU" sz="16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.</a:t>
            </a:r>
            <a:endParaRPr lang="ru-RU" sz="20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 descr="C:\Users\миша\Desktop\фотокарточки\SAM_19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" y="2458440"/>
            <a:ext cx="3299670" cy="439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иша\Desktop\фотокарточки\SAM_19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383806"/>
            <a:ext cx="3298925" cy="247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иша\Desktop\фотокарточки\SAM_16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" y="2458440"/>
            <a:ext cx="3298925" cy="247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иша\Desktop\фотокарточки\SAM_13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5" y="4383248"/>
            <a:ext cx="3299669" cy="247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миша\Desktop\фотокарточки\SAM_129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278" y="4337735"/>
            <a:ext cx="3417416" cy="256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миша\Desktop\фотокарточки\SAM_100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" y="2487588"/>
            <a:ext cx="3255948" cy="434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419872" y="332656"/>
            <a:ext cx="4248472" cy="6408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Что же такое "творческие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способности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", или </a:t>
            </a: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«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креативность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"? Так, П. </a:t>
            </a:r>
            <a:r>
              <a:rPr lang="ru-RU" dirty="0" err="1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Торренс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под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креативностью понимал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способность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к обостренному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восприятию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недостатков,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пробелов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в знаниях,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дисгармонии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. В структуре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творческой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деятельности он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выделял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: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ts val="12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-</a:t>
            </a: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восприятие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проблемы;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ts val="12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-поиск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решения;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ts val="12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-возникновение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и </a:t>
            </a: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формулировка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гипотез;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ts val="12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-проверка гипотез;</a:t>
            </a:r>
            <a:r>
              <a:rPr lang="ru-RU" sz="2400" dirty="0" smtClean="0">
                <a:solidFill>
                  <a:srgbClr val="FFFF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их </a:t>
            </a:r>
            <a:r>
              <a:rPr lang="ru-RU" dirty="0" err="1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модефикация</a:t>
            </a: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;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ts val="12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-нахождение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результатов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0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935690">
            <a:off x="2134832" y="1432925"/>
            <a:ext cx="962025" cy="800100"/>
          </a:xfrm>
          <a:prstGeom prst="rect">
            <a:avLst/>
          </a:prstGeom>
          <a:noFill/>
        </p:spPr>
      </p:pic>
      <p:pic>
        <p:nvPicPr>
          <p:cNvPr id="11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935690">
            <a:off x="7804951" y="2087537"/>
            <a:ext cx="962025" cy="8001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1837992"/>
      </p:ext>
    </p:extLst>
  </p:cSld>
  <p:clrMapOvr>
    <a:masterClrMapping/>
  </p:clrMapOvr>
  <p:transition advTm="72825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95736" y="1052736"/>
            <a:ext cx="5544616" cy="5688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Творческие способности - это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индивидуально-психологические 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особенности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индивида, которые имеют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отношение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к успешности выполнения какой </a:t>
            </a: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– 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либо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деятельности, но не сводятся к </a:t>
            </a: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з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 err="1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наниям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, умениям, навыкам, которые уже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выработаны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у школьника.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ts val="1200"/>
              </a:lnSpc>
              <a:spcAft>
                <a:spcPts val="1000"/>
              </a:spcAft>
              <a:tabLst>
                <a:tab pos="457200" algn="l"/>
              </a:tabLst>
            </a:pP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 marL="342900" indent="-342900">
              <a:lnSpc>
                <a:spcPts val="12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Быстрота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- способность высказывать максимальное количество идей (в данном случае важно не их качество, а их количество).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ts val="12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Гибкость - способность высказывать широкое многообразие идей.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ts val="12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Оригинальность - способность порождать новые нестандартные идеи (это может проявляться в ответах, решениях, несовпадающих с общепринятыми).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ts val="12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Законченность - способность совершенствовать свой "продукт" или придавать ему законченный вид.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95736" y="1052736"/>
            <a:ext cx="5544616" cy="5688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20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В </a:t>
            </a:r>
            <a:r>
              <a:rPr lang="ru-RU" sz="20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соответствии с этими требованиями, мои </a:t>
            </a:r>
            <a:endParaRPr lang="ru-RU" sz="2000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20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занятия </a:t>
            </a:r>
            <a:r>
              <a:rPr lang="ru-RU" sz="20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включают в себя четыре </a:t>
            </a:r>
            <a:endParaRPr lang="ru-RU" sz="2000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20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последовательных </a:t>
            </a:r>
            <a:r>
              <a:rPr lang="ru-RU" sz="20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этапа:</a:t>
            </a:r>
            <a:endParaRPr lang="ru-RU" sz="20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ts val="12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1. разминку</a:t>
            </a:r>
            <a:r>
              <a:rPr lang="ru-RU" sz="20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;</a:t>
            </a:r>
            <a:endParaRPr lang="ru-RU" sz="20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ts val="12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2. развитие </a:t>
            </a:r>
            <a:r>
              <a:rPr lang="ru-RU" sz="20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творческого мышления;</a:t>
            </a:r>
            <a:endParaRPr lang="ru-RU" sz="20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ts val="12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3. выполнение </a:t>
            </a:r>
            <a:r>
              <a:rPr lang="ru-RU" sz="20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развивающих частично-поисковых задач;</a:t>
            </a:r>
            <a:endParaRPr lang="ru-RU" sz="20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ts val="12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4. решение </a:t>
            </a:r>
            <a:r>
              <a:rPr lang="ru-RU" sz="20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творческих задач.</a:t>
            </a:r>
            <a:endParaRPr lang="ru-RU" sz="20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775381">
            <a:off x="7732943" y="774094"/>
            <a:ext cx="962025" cy="800100"/>
          </a:xfrm>
          <a:prstGeom prst="rect">
            <a:avLst/>
          </a:prstGeom>
          <a:noFill/>
        </p:spPr>
      </p:pic>
      <p:pic>
        <p:nvPicPr>
          <p:cNvPr id="5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935690">
            <a:off x="676160" y="4374493"/>
            <a:ext cx="962025" cy="8001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5101870"/>
      </p:ext>
    </p:extLst>
  </p:cSld>
  <p:clrMapOvr>
    <a:masterClrMapping/>
  </p:clrMapOvr>
  <p:transition advTm="2202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95736" y="1052736"/>
            <a:ext cx="5544616" cy="5688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>
                <a:solidFill>
                  <a:srgbClr val="333333"/>
                </a:solidFill>
                <a:latin typeface="Helvetica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Творческие способности - это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индивидуально-психологические 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особенности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индивида, которые имеют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отношение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к успешности выполнения какой </a:t>
            </a: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– 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либо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деятельности, но не сводятся к </a:t>
            </a: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з</a:t>
            </a: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 err="1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наниям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, умениям, навыкам, которые уже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выработаны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у школьника.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ts val="1200"/>
              </a:lnSpc>
              <a:spcAft>
                <a:spcPts val="1000"/>
              </a:spcAft>
              <a:tabLst>
                <a:tab pos="457200" algn="l"/>
              </a:tabLst>
            </a:pP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 marL="342900" indent="-342900">
              <a:lnSpc>
                <a:spcPts val="12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Быстрота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- способность высказывать максимальное количество идей (в данном случае важно не их качество, а их количество).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ts val="12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Гибкость - способность высказывать широкое многообразие идей.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ts val="12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Оригинальность - способность порождать новые нестандартные идеи (это может проявляться в ответах, решениях, несовпадающих с общепринятыми).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ts val="12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Законченность - способность совершенствовать свой "продукт" или придавать ему законченный вид.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95736" y="1052736"/>
            <a:ext cx="5544616" cy="5688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20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В </a:t>
            </a:r>
            <a:r>
              <a:rPr lang="ru-RU" sz="20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соответствии с этими требованиями, мои </a:t>
            </a:r>
            <a:endParaRPr lang="ru-RU" sz="2000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20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занятия </a:t>
            </a:r>
            <a:r>
              <a:rPr lang="ru-RU" sz="20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включают в себя четыре </a:t>
            </a:r>
            <a:endParaRPr lang="ru-RU" sz="2000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sz="20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последовательных </a:t>
            </a:r>
            <a:r>
              <a:rPr lang="ru-RU" sz="20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этапа:</a:t>
            </a:r>
            <a:endParaRPr lang="ru-RU" sz="20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ts val="12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1. разминку</a:t>
            </a:r>
            <a:r>
              <a:rPr lang="ru-RU" sz="20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;</a:t>
            </a:r>
            <a:endParaRPr lang="ru-RU" sz="20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ts val="12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2. развитие </a:t>
            </a:r>
            <a:r>
              <a:rPr lang="ru-RU" sz="20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творческого мышления;</a:t>
            </a:r>
            <a:endParaRPr lang="ru-RU" sz="20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ts val="12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3. выполнение </a:t>
            </a:r>
            <a:r>
              <a:rPr lang="ru-RU" sz="20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развивающих частично-поисковых задач;</a:t>
            </a:r>
            <a:endParaRPr lang="ru-RU" sz="20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ts val="12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000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4. решение </a:t>
            </a:r>
            <a:r>
              <a:rPr lang="ru-RU" sz="2000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творческих задач.</a:t>
            </a:r>
            <a:endParaRPr lang="ru-RU" sz="20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775381">
            <a:off x="7732943" y="774094"/>
            <a:ext cx="962025" cy="800100"/>
          </a:xfrm>
          <a:prstGeom prst="rect">
            <a:avLst/>
          </a:prstGeom>
          <a:noFill/>
        </p:spPr>
      </p:pic>
      <p:pic>
        <p:nvPicPr>
          <p:cNvPr id="5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935690">
            <a:off x="676160" y="4374493"/>
            <a:ext cx="962025" cy="8001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5101870"/>
      </p:ext>
    </p:extLst>
  </p:cSld>
  <p:clrMapOvr>
    <a:masterClrMapping/>
  </p:clrMapOvr>
  <p:transition advTm="2202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1640" y="1844824"/>
            <a:ext cx="6192688" cy="4680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Поскольку творческая деятельность предполагает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наличие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у детей литературно-творческих умений,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необходима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специальная система упражнений и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заданий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, которая позволила шаг за шагом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формировать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умение выполнять творческие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задания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.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В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зависимости от вида творческой деятельности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можно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выделить 3 группы методов и приемов,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которые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нацелены на стимулирование творческой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активности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младших школьников и развитие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творческих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способностей на уроках литературного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чтения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: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ts val="12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1. Словесное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развертывание образов </a:t>
            </a: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 произведения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.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ts val="12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2. Театральная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творческая деятельность.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ts val="12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3. Изобразительная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творческая деятельность.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744223">
            <a:off x="7300895" y="819311"/>
            <a:ext cx="962025" cy="800100"/>
          </a:xfrm>
          <a:prstGeom prst="rect">
            <a:avLst/>
          </a:prstGeom>
          <a:noFill/>
        </p:spPr>
      </p:pic>
      <p:pic>
        <p:nvPicPr>
          <p:cNvPr id="4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935690">
            <a:off x="281972" y="4590517"/>
            <a:ext cx="962025" cy="8001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2362700"/>
      </p:ext>
    </p:extLst>
  </p:cSld>
  <p:clrMapOvr>
    <a:masterClrMapping/>
  </p:clrMapOvr>
  <p:transition advTm="42279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63888" y="404664"/>
            <a:ext cx="504056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Возможно использовать в работе над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словом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следующие задания: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51720" y="2132856"/>
            <a:ext cx="5040560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Задание «</a:t>
            </a:r>
            <a:r>
              <a:rPr lang="ru-RU" dirty="0" err="1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Соединялки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» учит составлять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как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можно больше вопросов, соединяя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два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предмета. Например, линейка –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книга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, шляпа – мост, газета – верблюд,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солома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– телевизор, утюг – трамвай.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Вопросы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должны быть необычными или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смешными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.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51720" y="2132856"/>
            <a:ext cx="5040560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Задание «Определение». Раздаются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карточки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со словами: автобус, яблоко,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озеро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, ромашка, одуванчик и т.д.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Предлагается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в течение одной минуты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рассказать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о своем объекте так, чтобы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все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поняли, что имеет в виду говорящий.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Нельзя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называть свое слово и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жестикулировать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руками.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20" y="2132856"/>
            <a:ext cx="5040560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Прием «Мозаика»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Класс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делится на группы и каждой группе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предлагается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задать вопросы по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заданному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отрывку текста.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51720" y="2132856"/>
            <a:ext cx="5040560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Виды творческих работ с пословицей: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Коллективное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составление поучительного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устного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рассказа по пословице.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endParaRPr lang="ru-RU" dirty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Выбрать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сказку, к которой подходит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пословица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.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endParaRPr lang="ru-RU" dirty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Определить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, какая пословица </a:t>
            </a: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выражает </a:t>
            </a: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главную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мысль сказки.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51720" y="2132856"/>
            <a:ext cx="5040560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Игра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«Журналисты</a:t>
            </a: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».</a:t>
            </a: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 </a:t>
            </a: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Тех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, кто хочет побывать в роли героев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произведения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, приглашаем сесть под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дерево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мудрости. Остальные дети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журналисты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. Их задача – задать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интересный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, необычный вопрос героям.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Задача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«героев» произведения – дать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полный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, хороший ответ.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51720" y="2132856"/>
            <a:ext cx="5040560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1.Опиши характер главного героя до встречи с… и после.</a:t>
            </a:r>
            <a:endParaRPr lang="ru-RU" sz="2400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2.Расскажи сюжет известной сказки от имени персонажей или предметов – «участников событий».</a:t>
            </a:r>
            <a:endParaRPr lang="ru-RU" sz="2400" dirty="0" smtClean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ts val="1200"/>
              </a:lnSpc>
              <a:spcAft>
                <a:spcPts val="1000"/>
              </a:spcAft>
              <a:buFontTx/>
              <a:buAutoNum type="arabicPeriod" startAt="3"/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«Что было дальше?» - закончить сюжет произведения.</a:t>
            </a: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4 Прогнозирование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сюжета. Предлагается слушание с паузой. На определенном этапе развития сюжета прерываю чтение и задаю вопрос о том, как следует поступить герою в сложной ситуации. Пауза в чтении. Обращение к классу: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ts val="1200"/>
              </a:lnSpc>
              <a:spcAft>
                <a:spcPts val="1000"/>
              </a:spcAft>
              <a:buFontTx/>
              <a:buAutoNum type="arabicPeriod" startAt="3"/>
            </a:pPr>
            <a:endParaRPr lang="ru-RU" dirty="0" smtClean="0">
              <a:solidFill>
                <a:srgbClr val="333333"/>
              </a:solidFill>
              <a:latin typeface="Helvetica"/>
              <a:ea typeface="Times New Roman"/>
              <a:cs typeface="Times New Roman"/>
            </a:endParaRPr>
          </a:p>
          <a:p>
            <a:pPr marL="457200" indent="-457200">
              <a:lnSpc>
                <a:spcPts val="1200"/>
              </a:lnSpc>
              <a:spcAft>
                <a:spcPts val="1000"/>
              </a:spcAft>
              <a:buFontTx/>
              <a:buAutoNum type="arabicPeriod" startAt="3"/>
            </a:pPr>
            <a:endParaRPr lang="ru-RU" sz="24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51720" y="2132856"/>
            <a:ext cx="5040560" cy="3600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Сравнение нескольких произведений –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это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творческая работа, которая носит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исследовательский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характер. Например,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сравнение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начала сказок. Дети с первого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класса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проводят исследовательский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поиск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и приходят к выводу, что сказки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начинаются 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по-разному: «Жили-были…»,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«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В некотором царстве…», «Жил на </a:t>
            </a:r>
            <a:endParaRPr lang="ru-RU" dirty="0" smtClean="0">
              <a:solidFill>
                <a:srgbClr val="FFFF00"/>
              </a:solidFill>
              <a:latin typeface="Helvetica"/>
              <a:ea typeface="Times New Roman"/>
              <a:cs typeface="Times New Roman"/>
            </a:endParaRPr>
          </a:p>
          <a:p>
            <a:pPr>
              <a:lnSpc>
                <a:spcPts val="12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свете</a:t>
            </a:r>
            <a:r>
              <a:rPr lang="ru-RU" dirty="0">
                <a:solidFill>
                  <a:srgbClr val="FFFF00"/>
                </a:solidFill>
                <a:latin typeface="Helvetica"/>
                <a:ea typeface="Times New Roman"/>
                <a:cs typeface="Times New Roman"/>
              </a:rPr>
              <a:t>…» и т.д.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0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935690">
            <a:off x="857796" y="2385227"/>
            <a:ext cx="962025" cy="800100"/>
          </a:xfrm>
          <a:prstGeom prst="rect">
            <a:avLst/>
          </a:prstGeom>
          <a:noFill/>
        </p:spPr>
      </p:pic>
      <p:pic>
        <p:nvPicPr>
          <p:cNvPr id="11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56132">
            <a:off x="7505816" y="2369721"/>
            <a:ext cx="962025" cy="800100"/>
          </a:xfrm>
          <a:prstGeom prst="rect">
            <a:avLst/>
          </a:prstGeom>
          <a:noFill/>
        </p:spPr>
      </p:pic>
      <p:pic>
        <p:nvPicPr>
          <p:cNvPr id="12" name="Picture 13" descr="C:\Documents and Settings\1\Мои документы\Downloads\dc381c9490b0be10c1e8a59e4b6204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935690">
            <a:off x="511109" y="5022566"/>
            <a:ext cx="962025" cy="8001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135485"/>
      </p:ext>
    </p:extLst>
  </p:cSld>
  <p:clrMapOvr>
    <a:masterClrMapping/>
  </p:clrMapOvr>
  <p:transition advTm="11546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4|1.5|1.2|1.2|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9|2.7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|2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9|2.5|6|4.7|5.2|4.5|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|11.4|14.5|7.5|13.3|17.2|2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2|18|17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рощай, 1 класс! Котенёва Н.Н.">
  <a:themeElements>
    <a:clrScheme name="8 март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1050</Words>
  <Application>Microsoft Office PowerPoint</Application>
  <PresentationFormat>Экран (4:3)</PresentationFormat>
  <Paragraphs>221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Прощай, 1 класс! Котенёва Н.Н.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миша</dc:creator>
  <cp:lastModifiedBy>миша</cp:lastModifiedBy>
  <cp:revision>2</cp:revision>
  <dcterms:created xsi:type="dcterms:W3CDTF">2015-02-28T21:12:42Z</dcterms:created>
  <dcterms:modified xsi:type="dcterms:W3CDTF">2015-02-28T21:15:27Z</dcterms:modified>
</cp:coreProperties>
</file>