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875E-E501-4B54-86ED-ADAC284ECB4E}" type="datetimeFigureOut">
              <a:rPr lang="ru-RU" smtClean="0"/>
              <a:pPr/>
              <a:t>17.02.2014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8FC23-354B-4DA3-8887-48D96A60D5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2&amp;img_url=http://miranimashek.com/_ph/138/2/169919759.jpg&amp;uinfo=ww-1528-wh-870-fw-1303-fh-598-pd-1&amp;p=2&amp;text=%D0%BA%D0%B0%D1%80%D1%82%D0%B8%D0%BD%D0%BA%D0%B8%20%D0%B6%D0%B8%D0%B2%D0%BE%D1%82%D0%BD%D1%8B%D1%85&amp;noreask=1&amp;pos=64&amp;rpt=simage&amp;lr=11341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3&amp;img_url=http://www.umnitsa.ru/files/images/12.jpg&amp;uinfo=ww-1528-wh-870-fw-1303-fh-598-pd-1&amp;p=3&amp;text=%D0%BA%D0%B0%D1%80%D1%82%D0%B8%D0%BD%D0%BA%D0%B8%20%D0%B4%D0%B5%D1%82%D0%B5%D0%B9&amp;noreask=1&amp;pos=95&amp;rpt=simage&amp;lr=1134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0&amp;img_url=http://img-fotki.yandex.ru/get/3110/bill52.d2/0_29e7d_ef8a7cb0_XL.jpg&amp;text=%D0%BA%D0%B0%D1%80%D1%82%D0%B8%D0%BD%D0%BA%D0%B8%20%D0%B6%D0%B8%D0%B2%D0%BE%D1%82%D0%BD%D1%8B%D1%85&amp;noreask=1&amp;pos=3&amp;lr=11341&amp;rpt=simage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images.yandex.ru/yandsearch?source=wiz&amp;fp=4&amp;img_url=http://4.bp.blogspot.com/-2vxz-utXWj0/Tr7deSNIZoI/AAAAAAAACCc/_HUoJVYwDz4/s1600/1315259646_247438326_7---.jpg&amp;uinfo=ww-1528-wh-870-fw-1303-fh-598-pd-1&amp;p=4&amp;text=%D0%BA%D0%B0%D1%80%D1%82%D0%B8%D0%BD%D0%BA%D0%B8%20%D0%B4%D0%B5%D1%82%D0%B5%D0%B9&amp;noreask=1&amp;pos=147&amp;rpt=simage&amp;lr=11341" TargetMode="External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4&amp;img_url=http://i.i.ua/board/thumb/8/4/513148.jpg&amp;uinfo=ww-1528-wh-870-fw-1303-fh-598-pd-1&amp;p=4&amp;text=%D0%BA%D0%B0%D1%80%D1%82%D0%B8%D0%BD%D0%BA%D0%B8%20%D0%BF%D1%80%D0%B5%D0%B4%D0%BC%D0%B5%D1%82%D0%BE%D0%B2%20%D0%B4%D0%BB%D1%8F%20%D0%B4%D0%B5%D1%82%D0%B5%D0%B9&amp;noreask=1&amp;pos=139&amp;rpt=simage&amp;lr=1134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images.yandex.ru/yandsearch?source=wiz&amp;fp=13&amp;img_url=http://cs9931.vk.me/u11818959/148308778/s_2a7a193f.jpg&amp;uinfo=ww-1528-wh-870-fw-1303-fh-598-pd-1&amp;p=13&amp;text=%D0%BA%D0%B0%D1%80%D1%82%D0%B8%D0%BD%D0%BA%D0%B8%20%D0%BF%D1%80%D0%B5%D0%B4%D0%BC%D0%B5%D1%82%D0%BE%D0%B2%20%D0%B4%D0%BB%D1%8F%20%D0%B4%D0%B5%D1%82%D0%B5%D0%B9&amp;noreask=1&amp;pos=403&amp;rpt=simage&amp;lr=11341" TargetMode="External"/><Relationship Id="rId2" Type="http://schemas.openxmlformats.org/officeDocument/2006/relationships/hyperlink" Target="http://images.yandex.ru/yandsearch?source=wiz&amp;fp=0&amp;img_url=http://blogs.klerk.ru/images/tmp/201108/497d2b721.jpg&amp;text=%D0%BA%D0%B0%D1%80%D1%82%D0%B8%D0%BD%D0%BA%D0%B8%20%D0%BF%D1%80%D0%B5%D0%B4%D0%BC%D0%B5%D1%82%D0%BE%D0%B2%20%D0%B4%D0%BB%D1%8F%20%D0%B4%D0%B5%D1%82%D0%B5%D0%B9&amp;noreask=1&amp;pos=0&amp;lr=1134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2&amp;img_url=http://cookbook.itop.net/ImageHandler.ashx?iu=Media/943/2010_7_1_14_9_54_859__.jpg&amp;size=266_199&amp;uinfo=ww-1528-wh-870-fw-1303-fh-598-pd-1&amp;p=2&amp;text=%D0%BA%D0%B0%D1%80%D1%82%D0%B8%D0%BD%D0%BA%D0%B8%20%D0%BF%D1%80%D0%B5%D0%B4%D0%BC%D0%B5%D1%82%D0%BE%D0%B2%20%D0%B4%D0%BB%D1%8F%20%D0%B4%D0%B5%D1%82%D0%B5%D0%B9&amp;noreask=1&amp;pos=83&amp;rpt=simage&amp;lr=1134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images.yandex.ru/yandsearch?source=wiz&amp;fp=11&amp;img_url=http://sphotos-b.ak.fbcdn.net/hphotos-ak-prn1/c0.0.403.403/p403x403/542805_388423834568772_765474961_n.jpg&amp;uinfo=ww-1528-wh-870-fw-1303-fh-598-pd-1&amp;p=11&amp;text=%D0%BA%D0%B0%D1%80%D1%82%D0%B8%D0%BD%D0%BA%D0%B8%20%D0%BF%D1%80%D0%B5%D0%B4%D0%BC%D0%B5%D1%82%D0%BE%D0%B2%20%D0%B4%D0%BB%D1%8F%20%D0%B4%D0%B5%D1%82%D0%B5%D0%B9&amp;noreask=1&amp;pos=332&amp;rpt=simage&amp;lr=11341" TargetMode="External"/><Relationship Id="rId4" Type="http://schemas.openxmlformats.org/officeDocument/2006/relationships/hyperlink" Target="http://images.yandex.ru/yandsearch?source=wiz&amp;fp=0&amp;img_url=http://mypink.ru/images/photos/8eeca9c0c40bd45a0a659177da0e2e17.jpg&amp;text=%D0%BA%D0%B0%D1%80%D1%82%D0%B8%D0%BD%D0%BA%D0%B8%20%D0%BF%D1%80%D0%B5%D0%B4%D0%BC%D0%B5%D1%82%D0%BE%D0%B2%20%D0%B4%D0%BB%D1%8F%20%D0%B4%D0%B5%D1%82%D0%B5%D0%B9&amp;noreask=1&amp;pos=7&amp;lr=11341&amp;rpt=simage" TargetMode="External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4&amp;img_url=http://img0.liveinternet.ru/images/attach/c/1/55/253/55253057_b4c4a951f381.jpg&amp;uinfo=ww-1528-wh-870-fw-1303-fh-598-pd-1&amp;p=4&amp;text=%D0%BA%D0%B0%D1%80%D1%82%D0%B8%D0%BD%D0%BA%D0%B8%20%D0%B4%D0%B5%D1%82%D0%B5%D0%B9&amp;noreask=1&amp;pos=133&amp;rpt=simage&amp;lr=1134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hyperlink" Target="http://images.yandex.ru/yandsearch?source=wiz&amp;fp=13&amp;img_url=http://dom-podarka.ru/img/products/060-811-m.jpg&amp;uinfo=ww-1528-wh-870-fw-1303-fh-598-pd-1&amp;p=13&amp;text=%D0%BA%D0%B0%D1%80%D1%82%D0%B8%D0%BD%D0%BA%D0%B8%20%D0%BF%D1%80%D0%B5%D0%B4%D0%BC%D0%B5%D1%82%D0%BE%D0%B2%20%D0%B4%D0%BB%D1%8F%20%D0%B4%D0%B5%D1%82%D0%B5%D0%B9&amp;noreask=1&amp;pos=412&amp;rpt=simage&amp;lr=1134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fp=14&amp;img_url=http://www.fordesigner.com/pic/zip/20091099525585977801.jpg&amp;uinfo=ww-1528-wh-870-fw-1303-fh-598-pd-1&amp;p=14&amp;text=%D0%BA%D0%B0%D1%80%D1%82%D0%B8%D0%BD%D0%BA%D0%B8%20%D0%BF%D1%80%D0%B5%D0%B4%D0%BC%D0%B5%D1%82%D0%BE%D0%B2%20%D0%B4%D0%BB%D1%8F%20%D0%B4%D0%B5%D1%82%D0%B5%D0%B9&amp;noreask=1&amp;pos=425&amp;rpt=simage&amp;lr=11341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yandex.ru/yandsearch?source=wiz&amp;fp=13&amp;img_url=http://s49.radikal.ru/i124/1107/75/08d8d45d2a1a.jpg&amp;uinfo=ww-1528-wh-870-fw-1303-fh-598-pd-1&amp;p=13&amp;text=%D0%BA%D0%B0%D1%80%D1%82%D0%B8%D0%BD%D0%BA%D0%B8%20%D0%BF%D1%80%D0%B5%D0%B4%D0%BC%D0%B5%D1%82%D0%BE%D0%B2%20%D0%B4%D0%BB%D1%8F%20%D0%B4%D0%B5%D1%82%D0%B5%D0%B9&amp;noreask=1&amp;pos=410&amp;rpt=simage&amp;lr=1134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fp=14&amp;img_url=http://www.equipnet.ru/netcat_files/215/254/66a436f3db03ee4c3064d54d519e7162&amp;uinfo=ww-1528-wh-870-fw-1303-fh-598-pd-1&amp;p=14&amp;text=%D0%BA%D0%B0%D1%80%D1%82%D0%B8%D0%BD%D0%BA%D0%B8%20%D0%BF%D1%80%D0%B5%D0%B4%D0%BC%D0%B5%D1%82%D0%BE%D0%B2%20%D0%B4%D0%BB%D1%8F%20%D0%B4%D0%B5%D1%82%D0%B5%D0%B9&amp;noreask=1&amp;pos=445&amp;rpt=simage&amp;lr=11341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images.yandex.ru/yandsearch?source=wiz&amp;fp=14&amp;img_url=http://images.mytoys.com/intershoproot/eCS/Store/de/images/217/13/2171367-n.jpg&amp;uinfo=ww-1528-wh-870-fw-1303-fh-598-pd-1&amp;p=14&amp;text=%D0%BA%D0%B0%D1%80%D1%82%D0%B8%D0%BD%D0%BA%D0%B8%20%D0%BF%D1%80%D0%B5%D0%B4%D0%BC%D0%B5%D1%82%D0%BE%D0%B2%20%D0%B4%D0%BB%D1%8F%20%D0%B4%D0%B5%D1%82%D0%B5%D0%B9&amp;noreask=1&amp;pos=438&amp;rpt=simage&amp;lr=11341" TargetMode="External"/><Relationship Id="rId9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8.jpeg"/><Relationship Id="rId2" Type="http://schemas.openxmlformats.org/officeDocument/2006/relationships/hyperlink" Target="http://images.yandex.ru/yandsearch?source=wiz&amp;fp=4&amp;img_url=http://4.bp.blogspot.com/-2vxz-utXWj0/Tr7deSNIZoI/AAAAAAAACCc/_HUoJVYwDz4/s1600/1315259646_247438326_7---.jpg&amp;uinfo=ww-1528-wh-870-fw-1303-fh-598-pd-1&amp;p=4&amp;text=%D0%BA%D0%B0%D1%80%D1%82%D0%B8%D0%BD%D0%BA%D0%B8%20%D0%B4%D0%B5%D1%82%D0%B5%D0%B9&amp;noreask=1&amp;pos=147&amp;rpt=simage&amp;lr=1134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1%81%D0%BE%D0%BB%D0%BD%D1%8B%D1%88%D0%BA%D0%B0&amp;fp=0&amp;img_url=http://s17.rimg.info/84d0d29e6c40cbb5683c3d1cce783572.gif&amp;pos=4&amp;uinfo=ww-1528-wh-870-fw-1303-fh-598-pd-1&amp;rpt=simage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yandex.ru/yandsearch?source=wiz&amp;fp=4&amp;img_url=http://img-fotki.yandex.ru/get/6210/49989423.44/0_84a98_3ed9a71_XL&amp;uinfo=ww-1528-wh-870-fw-1303-fh-598-pd-1&amp;p=4&amp;text=%D0%BA%D0%B0%D1%80%D1%82%D0%B8%D0%BD%D0%BA%D0%B8%20%D0%B4%D0%B5%D1%82%D0%B5%D0%B9&amp;noreask=1&amp;pos=149&amp;rpt=simage&amp;lr=1134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source=wiz&amp;fp=1&amp;img_url=http://gifr.ru/data/gifs/4/a/7/4a721ab773.gif&amp;uinfo=ww-1528-wh-870-fw-1303-fh-598-pd-1&amp;p=1&amp;text=%D0%BA%D0%B0%D1%80%D1%82%D0%B8%D0%BD%D0%BA%D0%B8%20%D0%B6%D0%B8%D0%B2%D0%BE%D1%82%D0%BD%D1%8B%D1%85&amp;noreask=1&amp;pos=43&amp;rpt=simage&amp;lr=1134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hyperlink" Target="http://images.yandex.ru/yandsearch?source=wiz&amp;fp=1&amp;img_url=http://stat11.privet.ru/lr/072fc5b3ae1272c7435a7007e4fe3158&amp;uinfo=ww-1528-wh-870-fw-1303-fh-598-pd-1&amp;p=1&amp;text=%D0%BA%D0%B0%D1%80%D1%82%D0%B8%D0%BD%D0%BA%D0%B8%20%D0%B6%D0%B8%D0%B2%D0%BE%D1%82%D0%BD%D1%8B%D1%85&amp;noreask=1&amp;pos=46&amp;rpt=simage&amp;lr=113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4664"/>
            <a:ext cx="7447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Муниципальное бюджетное общеобразовательное учреждение  средняя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общеобразовательная школа №6 г. Саяногорска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12776"/>
            <a:ext cx="72007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Имя  существительное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933056"/>
            <a:ext cx="2938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Учитель начальных классов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Ефимова Вера Яковлевна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36724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постоянные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692696"/>
            <a:ext cx="34563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непостоянные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55776" y="15567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660232" y="1556792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331640" y="2492896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одушевленные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3212976"/>
            <a:ext cx="25202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неодушевленные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3933056"/>
            <a:ext cx="24482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4653136"/>
            <a:ext cx="244827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нарицательные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64088" y="2564904"/>
            <a:ext cx="28083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Единственное число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364088" y="3573016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Множественное число.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 склонение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404664"/>
            <a:ext cx="22322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 склонение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404664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 склонение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268760"/>
            <a:ext cx="230425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Мужской и женский</a:t>
            </a:r>
          </a:p>
          <a:p>
            <a:pPr algn="ctr"/>
            <a:r>
              <a:rPr lang="ru-RU" sz="2800" dirty="0" smtClean="0"/>
              <a:t>род</a:t>
            </a:r>
          </a:p>
          <a:p>
            <a:pPr algn="ctr"/>
            <a:r>
              <a:rPr lang="ru-RU" sz="2800" dirty="0" smtClean="0"/>
              <a:t>-а  -я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1196752"/>
            <a:ext cx="2376264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Мужской род ---</a:t>
            </a:r>
          </a:p>
          <a:p>
            <a:pPr algn="ctr"/>
            <a:r>
              <a:rPr lang="ru-RU" sz="2800" dirty="0" smtClean="0"/>
              <a:t>Средний род – о  - е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1196752"/>
            <a:ext cx="2088232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Женский род с - </a:t>
            </a:r>
            <a:r>
              <a:rPr lang="ru-RU" sz="2800" dirty="0" err="1" smtClean="0"/>
              <a:t>ь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4437112"/>
            <a:ext cx="12891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Дядя</a:t>
            </a:r>
          </a:p>
          <a:p>
            <a:r>
              <a:rPr lang="ru-RU" sz="4000" dirty="0" smtClean="0"/>
              <a:t>Коля</a:t>
            </a:r>
          </a:p>
          <a:p>
            <a:r>
              <a:rPr lang="ru-RU" sz="4000" dirty="0" smtClean="0"/>
              <a:t>папа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4581128"/>
            <a:ext cx="12299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Дом</a:t>
            </a:r>
          </a:p>
          <a:p>
            <a:r>
              <a:rPr lang="ru-RU" sz="4000" dirty="0" smtClean="0"/>
              <a:t>окно</a:t>
            </a:r>
          </a:p>
          <a:p>
            <a:r>
              <a:rPr lang="ru-RU" sz="4000" dirty="0" smtClean="0"/>
              <a:t>поле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4725144"/>
            <a:ext cx="12626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Печь</a:t>
            </a:r>
          </a:p>
          <a:p>
            <a:r>
              <a:rPr lang="ru-RU" sz="4000" dirty="0" smtClean="0"/>
              <a:t>Дочь</a:t>
            </a:r>
          </a:p>
          <a:p>
            <a:r>
              <a:rPr lang="ru-RU" sz="4000" dirty="0" smtClean="0"/>
              <a:t>ночь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585275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               Падежи</a:t>
            </a:r>
          </a:p>
          <a:p>
            <a:r>
              <a:rPr lang="ru-RU" sz="4000" dirty="0" smtClean="0"/>
              <a:t>И.п. есть кто? Что?</a:t>
            </a:r>
          </a:p>
          <a:p>
            <a:r>
              <a:rPr lang="ru-RU" sz="4000" dirty="0" smtClean="0"/>
              <a:t>Р.п. нет кого? Чего?</a:t>
            </a:r>
          </a:p>
          <a:p>
            <a:r>
              <a:rPr lang="ru-RU" sz="4000" dirty="0" smtClean="0"/>
              <a:t>Д.п. дать кому? Чему?</a:t>
            </a:r>
          </a:p>
          <a:p>
            <a:r>
              <a:rPr lang="ru-RU" sz="4000" dirty="0" smtClean="0"/>
              <a:t>В.п. вижу кого? Что?</a:t>
            </a:r>
          </a:p>
          <a:p>
            <a:r>
              <a:rPr lang="ru-RU" sz="4000" dirty="0" smtClean="0"/>
              <a:t>Т.п. доволен кем? Чем?</a:t>
            </a:r>
          </a:p>
          <a:p>
            <a:r>
              <a:rPr lang="ru-RU" sz="4000" dirty="0" smtClean="0"/>
              <a:t>П.п. думаю о ком? О чем?</a:t>
            </a:r>
            <a:endParaRPr lang="ru-RU" sz="4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1052736"/>
            <a:ext cx="58326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259632" y="980728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164288" y="1052736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59632" y="5445224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620688"/>
            <a:ext cx="453650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ЗАПОМНИ!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916832"/>
            <a:ext cx="6408712" cy="4320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Р.п.       и                   </a:t>
            </a:r>
            <a:r>
              <a:rPr lang="ru-RU" sz="3600" dirty="0" err="1" smtClean="0"/>
              <a:t>и</a:t>
            </a:r>
            <a:r>
              <a:rPr lang="ru-RU" sz="3600" smtClean="0"/>
              <a:t>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07905" y="2636912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1скл.   2 </a:t>
            </a:r>
            <a:r>
              <a:rPr lang="ru-RU" sz="3200" dirty="0" err="1" smtClean="0">
                <a:solidFill>
                  <a:schemeClr val="bg1"/>
                </a:solidFill>
              </a:rPr>
              <a:t>скл</a:t>
            </a:r>
            <a:r>
              <a:rPr lang="ru-RU" sz="3200" dirty="0" smtClean="0">
                <a:solidFill>
                  <a:schemeClr val="bg1"/>
                </a:solidFill>
              </a:rPr>
              <a:t>. 3скл.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4509120"/>
            <a:ext cx="11862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Д.п.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509120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5" y="4509120"/>
            <a:ext cx="720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Е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72200" y="4581128"/>
            <a:ext cx="559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5517232"/>
            <a:ext cx="1221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П.п.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551723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Е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551723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72200" y="5517232"/>
            <a:ext cx="4475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И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В презентации использовались  </a:t>
            </a:r>
            <a:r>
              <a:rPr lang="ru-RU" dirty="0" err="1" smtClean="0"/>
              <a:t>яндекс</a:t>
            </a:r>
            <a:r>
              <a:rPr lang="ru-RU" dirty="0" smtClean="0"/>
              <a:t> картинки из интернета.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7768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Существительное-</a:t>
            </a:r>
          </a:p>
          <a:p>
            <a:pPr algn="ctr"/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628800"/>
            <a:ext cx="885698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э</a:t>
            </a:r>
            <a:r>
              <a:rPr lang="ru-RU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то часть речи, которая обозначает  предмет и    отвечает на вопросы:  Кто? Что? ( н.ф. И.п.)</a:t>
            </a:r>
            <a:endParaRPr lang="ru-RU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http://im2-tub-ru.yandex.net/i?id=216862530-0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140968"/>
            <a:ext cx="1826121" cy="2436862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207612266-2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149080"/>
            <a:ext cx="2114550" cy="1428750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151050388-3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3284984"/>
            <a:ext cx="2143125" cy="1428750"/>
          </a:xfrm>
          <a:prstGeom prst="rect">
            <a:avLst/>
          </a:prstGeom>
          <a:noFill/>
        </p:spPr>
      </p:pic>
      <p:pic>
        <p:nvPicPr>
          <p:cNvPr id="1032" name="Picture 8" descr="http://im3-tub-ru.yandex.net/i?id=150780245-58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5157192"/>
            <a:ext cx="2095500" cy="142875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5589240"/>
            <a:ext cx="442089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Животные и люди – одушевленные: КТО?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1555" y="332656"/>
            <a:ext cx="442089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Неодушевленные все остальные предметы : ЧТО?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5362" name="Picture 2" descr="http://im3-tub-ru.yandex.net/i?id=158291482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556792"/>
            <a:ext cx="1866900" cy="1428750"/>
          </a:xfrm>
          <a:prstGeom prst="rect">
            <a:avLst/>
          </a:prstGeom>
          <a:noFill/>
        </p:spPr>
      </p:pic>
      <p:pic>
        <p:nvPicPr>
          <p:cNvPr id="15364" name="Picture 4" descr="http://im5-tub-ru.yandex.net/i?id=17127460-03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628800"/>
            <a:ext cx="1905000" cy="1428750"/>
          </a:xfrm>
          <a:prstGeom prst="rect">
            <a:avLst/>
          </a:prstGeom>
          <a:noFill/>
        </p:spPr>
      </p:pic>
      <p:pic>
        <p:nvPicPr>
          <p:cNvPr id="15366" name="Picture 6" descr="http://im4-tub-ru.yandex.net/i?id=445522993-03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1700808"/>
            <a:ext cx="1666875" cy="1428750"/>
          </a:xfrm>
          <a:prstGeom prst="rect">
            <a:avLst/>
          </a:prstGeom>
          <a:noFill/>
        </p:spPr>
      </p:pic>
      <p:pic>
        <p:nvPicPr>
          <p:cNvPr id="15368" name="Picture 8" descr="http://im7-tub-ru.yandex.net/i?id=196331588-40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4005064"/>
            <a:ext cx="1428750" cy="1428750"/>
          </a:xfrm>
          <a:prstGeom prst="rect">
            <a:avLst/>
          </a:prstGeom>
          <a:noFill/>
        </p:spPr>
      </p:pic>
      <p:pic>
        <p:nvPicPr>
          <p:cNvPr id="15370" name="Picture 10" descr="http://im3-tub-ru.yandex.net/i?id=387757406-23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87824" y="4005064"/>
            <a:ext cx="1828800" cy="1428750"/>
          </a:xfrm>
          <a:prstGeom prst="rect">
            <a:avLst/>
          </a:prstGeom>
          <a:noFill/>
        </p:spPr>
      </p:pic>
      <p:pic>
        <p:nvPicPr>
          <p:cNvPr id="15372" name="Picture 12" descr="http://im0-tub-ru.yandex.net/i?id=84105753-15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52120" y="4005064"/>
            <a:ext cx="1524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417646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ОДУШЕВЛЕННЫЕ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52120" y="764704"/>
            <a:ext cx="309634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НЕОДУШЕВЛЕННЫЕ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043608" y="1700808"/>
            <a:ext cx="12241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699792" y="1772816"/>
            <a:ext cx="64807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164288" y="170080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39552" y="3140968"/>
            <a:ext cx="136815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ЛЮДИ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987824" y="3068960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ЖИВОТНЫЕ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444208" y="2852936"/>
            <a:ext cx="25202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ОСТАЛЬНЫЕ ПРЕДМЕТЫ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im3-tub-ru.yandex.net/i?id=108725201-1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437112"/>
            <a:ext cx="1905000" cy="1428750"/>
          </a:xfrm>
          <a:prstGeom prst="rect">
            <a:avLst/>
          </a:prstGeom>
          <a:noFill/>
        </p:spPr>
      </p:pic>
      <p:pic>
        <p:nvPicPr>
          <p:cNvPr id="16388" name="Picture 4" descr="http://im4-tub-ru.yandex.net/i?id=352155362-0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221088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41044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СОБСТВЕННЫЕ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476672"/>
            <a:ext cx="3600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НАРИЦАТЕЛЬНЫЕ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55776" y="112474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236296" y="112474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1403648" y="2276872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Имена, отчества, фамилии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3068960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Клички животных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4005064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Название рек, городов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5013176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Названия стран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5877272"/>
            <a:ext cx="273630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  т.д.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2204864"/>
            <a:ext cx="36724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предметы</a:t>
            </a:r>
            <a:endParaRPr lang="ru-RU" dirty="0"/>
          </a:p>
        </p:txBody>
      </p:sp>
      <p:pic>
        <p:nvPicPr>
          <p:cNvPr id="19458" name="Picture 2" descr="http://im6-tub-ru.yandex.net/i?id=688735063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068960"/>
            <a:ext cx="1800225" cy="1428750"/>
          </a:xfrm>
          <a:prstGeom prst="rect">
            <a:avLst/>
          </a:prstGeom>
          <a:noFill/>
        </p:spPr>
      </p:pic>
      <p:pic>
        <p:nvPicPr>
          <p:cNvPr id="19460" name="Picture 4" descr="http://im4-tub-ru.yandex.net/i?id=202991422-06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140968"/>
            <a:ext cx="1428750" cy="1428750"/>
          </a:xfrm>
          <a:prstGeom prst="rect">
            <a:avLst/>
          </a:prstGeom>
          <a:noFill/>
        </p:spPr>
      </p:pic>
      <p:pic>
        <p:nvPicPr>
          <p:cNvPr id="19464" name="Picture 8" descr="http://im5-tub-ru.yandex.net/i?id=407430989-5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4941168"/>
            <a:ext cx="1905000" cy="1428750"/>
          </a:xfrm>
          <a:prstGeom prst="rect">
            <a:avLst/>
          </a:prstGeom>
          <a:noFill/>
        </p:spPr>
      </p:pic>
      <p:pic>
        <p:nvPicPr>
          <p:cNvPr id="19466" name="Picture 10" descr="http://im4-tub-ru.yandex.net/i?id=305279240-66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64288" y="4941168"/>
            <a:ext cx="18192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58326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СОБСТВЕННЫЕ</a:t>
            </a:r>
            <a:endParaRPr lang="ru-RU" sz="28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211960" y="1268760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58387" y="2967335"/>
            <a:ext cx="842724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Ирина, Глеб, Енисей, Ленинград, Саяногорск, Китай, </a:t>
            </a:r>
          </a:p>
          <a:p>
            <a:pPr algn="ctr"/>
            <a:r>
              <a:rPr lang="ru-RU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Александр, Пушок, Елисеев, Константиновна</a:t>
            </a:r>
          </a:p>
          <a:p>
            <a:pPr algn="ctr"/>
            <a:r>
              <a:rPr lang="ru-RU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</a:t>
            </a:r>
            <a:r>
              <a:rPr lang="ru-RU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т.д.</a:t>
            </a:r>
            <a:endParaRPr lang="ru-RU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288032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Мужской род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692696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Женский род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692696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Средний род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2060848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ОНА,МОЯ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2060848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ОНО, МОЕ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3284984"/>
            <a:ext cx="1082348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ДЯДЯ</a:t>
            </a:r>
          </a:p>
          <a:p>
            <a:r>
              <a:rPr lang="ru-RU" sz="2800" b="1" dirty="0" smtClean="0"/>
              <a:t>ПАПА</a:t>
            </a:r>
          </a:p>
          <a:p>
            <a:r>
              <a:rPr lang="ru-RU" sz="4000" b="1" dirty="0" smtClean="0"/>
              <a:t>П</a:t>
            </a:r>
            <a:r>
              <a:rPr lang="ru-RU" sz="2800" b="1" dirty="0" smtClean="0"/>
              <a:t>ЕТЯ</a:t>
            </a:r>
          </a:p>
          <a:p>
            <a:endParaRPr lang="ru-RU" sz="2800" b="1" dirty="0" smtClean="0"/>
          </a:p>
          <a:p>
            <a:endParaRPr lang="ru-RU" sz="2800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211960" y="3356992"/>
            <a:ext cx="136178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МАМА</a:t>
            </a:r>
          </a:p>
          <a:p>
            <a:r>
              <a:rPr lang="ru-RU" sz="2800" b="1" dirty="0" smtClean="0"/>
              <a:t>ТЕТЯ</a:t>
            </a:r>
          </a:p>
          <a:p>
            <a:r>
              <a:rPr lang="ru-RU" sz="2800" b="1" dirty="0" smtClean="0"/>
              <a:t>КОШКА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20272" y="3501008"/>
            <a:ext cx="147040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СОЛНЦЕ</a:t>
            </a:r>
          </a:p>
          <a:p>
            <a:r>
              <a:rPr lang="ru-RU" sz="2800" b="1" dirty="0" smtClean="0"/>
              <a:t>ОКНО</a:t>
            </a:r>
            <a:br>
              <a:rPr lang="ru-RU" sz="2800" b="1" dirty="0" smtClean="0"/>
            </a:br>
            <a:r>
              <a:rPr lang="ru-RU" sz="2800" b="1" dirty="0" smtClean="0"/>
              <a:t>МОРЕ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988840"/>
            <a:ext cx="26642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ОН,МОЙ</a:t>
            </a:r>
            <a:endParaRPr lang="ru-RU" sz="2800" dirty="0"/>
          </a:p>
        </p:txBody>
      </p:sp>
      <p:pic>
        <p:nvPicPr>
          <p:cNvPr id="17410" name="Picture 2" descr="http://im5-tub-ru.yandex.net/i?id=207612266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157192"/>
            <a:ext cx="2114550" cy="1428750"/>
          </a:xfrm>
          <a:prstGeom prst="rect">
            <a:avLst/>
          </a:prstGeom>
          <a:noFill/>
        </p:spPr>
      </p:pic>
      <p:pic>
        <p:nvPicPr>
          <p:cNvPr id="17412" name="Picture 4" descr="http://im7-tub-ru.yandex.net/i?id=2278044-11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5085184"/>
            <a:ext cx="1905000" cy="1428750"/>
          </a:xfrm>
          <a:prstGeom prst="rect">
            <a:avLst/>
          </a:prstGeom>
          <a:noFill/>
        </p:spPr>
      </p:pic>
      <p:pic>
        <p:nvPicPr>
          <p:cNvPr id="17414" name="Picture 6" descr="http://im5-tub-ru.yandex.net/i?id=127896443-14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4941168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280919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Женский род запомню я и скажу : « Она, моя». И запомню род мужской и опять скажу: « Он, мой».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Средний род : « Оно, мое»- это правило мое.</a:t>
            </a:r>
          </a:p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76672"/>
            <a:ext cx="3672408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ЕДИНСТВЕННОЕ ЧИСЛО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76056" y="476672"/>
            <a:ext cx="338437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МНОЖЕСТВЕННОЕ ЧИСЛО</a:t>
            </a: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411760" y="148478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804248" y="15567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403648" y="2348880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Один предмет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68144" y="2276872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Много предметов</a:t>
            </a:r>
            <a:endParaRPr lang="ru-RU" sz="2800" dirty="0"/>
          </a:p>
        </p:txBody>
      </p:sp>
      <p:pic>
        <p:nvPicPr>
          <p:cNvPr id="20482" name="Picture 2" descr="http://im6-tub-ru.yandex.net/i?id=173200177-5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645024"/>
            <a:ext cx="1905000" cy="1428750"/>
          </a:xfrm>
          <a:prstGeom prst="rect">
            <a:avLst/>
          </a:prstGeom>
          <a:noFill/>
        </p:spPr>
      </p:pic>
      <p:pic>
        <p:nvPicPr>
          <p:cNvPr id="20484" name="Picture 4" descr="http://im2-tub-ru.yandex.net/i?id=497916473-3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3" y="3573016"/>
            <a:ext cx="3000332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295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2014-02-15T16:12:29Z</dcterms:created>
  <dcterms:modified xsi:type="dcterms:W3CDTF">2014-02-16T17:15:50Z</dcterms:modified>
</cp:coreProperties>
</file>