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0" r:id="rId3"/>
    <p:sldId id="259" r:id="rId4"/>
    <p:sldId id="284" r:id="rId5"/>
    <p:sldId id="260" r:id="rId6"/>
    <p:sldId id="278" r:id="rId7"/>
    <p:sldId id="267" r:id="rId8"/>
    <p:sldId id="279" r:id="rId9"/>
    <p:sldId id="266" r:id="rId10"/>
    <p:sldId id="271" r:id="rId11"/>
    <p:sldId id="324" r:id="rId12"/>
    <p:sldId id="281" r:id="rId13"/>
    <p:sldId id="283" r:id="rId14"/>
    <p:sldId id="264" r:id="rId15"/>
    <p:sldId id="322" r:id="rId16"/>
    <p:sldId id="298" r:id="rId17"/>
    <p:sldId id="326" r:id="rId18"/>
    <p:sldId id="327" r:id="rId19"/>
    <p:sldId id="328" r:id="rId20"/>
    <p:sldId id="329" r:id="rId21"/>
    <p:sldId id="332" r:id="rId22"/>
    <p:sldId id="325" r:id="rId23"/>
    <p:sldId id="265" r:id="rId24"/>
    <p:sldId id="286" r:id="rId25"/>
    <p:sldId id="292" r:id="rId26"/>
    <p:sldId id="293" r:id="rId27"/>
    <p:sldId id="318" r:id="rId28"/>
    <p:sldId id="330" r:id="rId29"/>
    <p:sldId id="270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94660"/>
  </p:normalViewPr>
  <p:slideViewPr>
    <p:cSldViewPr>
      <p:cViewPr varScale="1">
        <p:scale>
          <a:sx n="100" d="100"/>
          <a:sy n="10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9A7E-2787-4D01-8DB7-13F94828A2B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CFFF-4792-45EC-BB50-1DCA963DD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0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5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5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9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3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7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9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7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6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8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mihalych5555/view/325138/" TargetMode="Externa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66" y="1659572"/>
            <a:ext cx="7494662" cy="3785652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190500" dist="228600" dir="2700000" algn="ctr">
              <a:srgbClr val="FF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ru-RU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  </a:t>
            </a:r>
            <a:r>
              <a:rPr lang="ru-RU" sz="6000" b="1" dirty="0" smtClean="0">
                <a:solidFill>
                  <a:srgbClr val="182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Москва</a:t>
            </a:r>
          </a:p>
          <a:p>
            <a:pPr>
              <a:lnSpc>
                <a:spcPts val="7200"/>
              </a:lnSpc>
            </a:pPr>
            <a:r>
              <a:rPr lang="ru-RU" sz="6000" b="1" dirty="0">
                <a:solidFill>
                  <a:srgbClr val="182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	</a:t>
            </a:r>
            <a:r>
              <a:rPr lang="ru-RU" sz="6000" b="1" dirty="0" smtClean="0">
                <a:solidFill>
                  <a:srgbClr val="182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	  вчера,</a:t>
            </a:r>
          </a:p>
          <a:p>
            <a:pPr>
              <a:lnSpc>
                <a:spcPts val="7200"/>
              </a:lnSpc>
            </a:pPr>
            <a:r>
              <a:rPr lang="ru-RU" sz="6000" b="1" dirty="0" smtClean="0">
                <a:solidFill>
                  <a:srgbClr val="182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	</a:t>
            </a:r>
            <a:r>
              <a:rPr lang="ru-RU" sz="6000" b="1" dirty="0">
                <a:solidFill>
                  <a:srgbClr val="182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	</a:t>
            </a:r>
            <a:r>
              <a:rPr lang="ru-RU" sz="6000" b="1" dirty="0" smtClean="0">
                <a:solidFill>
                  <a:srgbClr val="182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	 сегодня,</a:t>
            </a:r>
          </a:p>
          <a:p>
            <a:pPr>
              <a:lnSpc>
                <a:spcPts val="7200"/>
              </a:lnSpc>
            </a:pPr>
            <a:r>
              <a:rPr lang="ru-RU" sz="6000" b="1" dirty="0" smtClean="0">
                <a:solidFill>
                  <a:srgbClr val="1822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				 завтра.</a:t>
            </a:r>
            <a:endParaRPr lang="ru-RU" sz="6000" b="1" dirty="0">
              <a:solidFill>
                <a:srgbClr val="1822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ather Script One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338"/>
            <a:ext cx="2051720" cy="11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91522" y="-33338"/>
            <a:ext cx="2048655" cy="119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6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7723"/>
            <a:ext cx="770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«</a:t>
            </a: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Москва» и «Кремль» - эти два слова всегда рядом, потому что Кремль – сердце   Москвы.</a:t>
            </a:r>
          </a:p>
        </p:txBody>
      </p:sp>
      <p:pic>
        <p:nvPicPr>
          <p:cNvPr id="7" name="Picture 4" descr="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32520"/>
            <a:ext cx="7488832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5976" y="12190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Красная площадь.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30" y="5086112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Главная площадь Москвы в разные времена называлась по-разному. Была она Троицкой по имени церкви Пресвятой Троицы, которая стояла на берегу Москвы-реки. В 1571 г., когда сильный пожар опустошил все на площади и вокруг нее, главную площадь окрестили Пожаром. Звали ее и Великим Торгом.            Площадь с годами становилась все просторнее и краше. Народ дал ей новое название – Красная. А это значит красивая.</a:t>
            </a:r>
          </a:p>
        </p:txBody>
      </p:sp>
      <p:pic>
        <p:nvPicPr>
          <p:cNvPr id="9" name="Picture 4" descr="http://www.vazhno.ru/images/documents/a6/a658a33da6bddd3531de341ea6cf79a4/1-res-jpg-w980h500cx50cy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040" y="908720"/>
            <a:ext cx="5395456" cy="3456384"/>
          </a:xfrm>
          <a:prstGeom prst="rect">
            <a:avLst/>
          </a:prstGeom>
          <a:noFill/>
        </p:spPr>
      </p:pic>
      <p:pic>
        <p:nvPicPr>
          <p:cNvPr id="11" name="Picture 6" descr="800px-RedSquare_(pixinn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5"/>
          <a:stretch/>
        </p:blipFill>
        <p:spPr bwMode="auto">
          <a:xfrm>
            <a:off x="105247" y="2479835"/>
            <a:ext cx="3473457" cy="260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786" y="116632"/>
            <a:ext cx="3345094" cy="224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4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-3577"/>
            <a:ext cx="8568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Московский Кремль – символ нашей 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Родины.</a:t>
            </a:r>
          </a:p>
          <a:p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Здесь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находятся уникальные памятники истории и культуры, которыми гордится Россия.</a:t>
            </a:r>
          </a:p>
        </p:txBody>
      </p:sp>
      <p:pic>
        <p:nvPicPr>
          <p:cNvPr id="13" name="Picture 6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015322"/>
            <a:ext cx="5112568" cy="37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Оксана\Desktop\Рисунок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252" y="825712"/>
            <a:ext cx="2727604" cy="3539391"/>
          </a:xfrm>
          <a:prstGeom prst="rect">
            <a:avLst/>
          </a:prstGeom>
          <a:noFill/>
        </p:spPr>
      </p:pic>
      <p:pic>
        <p:nvPicPr>
          <p:cNvPr id="10" name="Picture 4" descr="005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71" y="1124744"/>
            <a:ext cx="355321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1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243" y="5968136"/>
            <a:ext cx="9137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Соборная площадь существовала уже в 1326 году.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 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ее окружает три величавых собора – Успенский, Благовещенский и Архангельский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</a:t>
            </a:r>
          </a:p>
          <a:p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Рядом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 Архангельским собором возвышается колокольня Ивана Великого. </a:t>
            </a:r>
            <a:endParaRPr lang="ru-RU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18434" name="Picture 2" descr="C:\Users\Татьяна\Pictures\Мои рисунки\! Страны и континенты. Архитектура\Москва\Москва современная\Кремль\Кремль. Соборная площад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31" y="116632"/>
            <a:ext cx="88073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Татьяна\Pictures\Мои рисунки\! Страны и континенты. Архитектура\Москва\Москва современная\Кремль\Кремль. Успенский собор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932"/>
          <a:stretch/>
        </p:blipFill>
        <p:spPr bwMode="auto">
          <a:xfrm>
            <a:off x="178246" y="3348559"/>
            <a:ext cx="3349379" cy="25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Татьяна\Pictures\Мои рисунки\! Страны и континенты. Архитектура\Москва\Москва современная\Кремль\Кремль. Благовещенский Собор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3675" y="3583747"/>
            <a:ext cx="29160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D:\Документы Татьяна\Москва\Moskow_Mir-grez.ru-38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3202" y="3348559"/>
            <a:ext cx="2141984" cy="26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Татьяна\Pictures\Мои рисунки\! Страны и континенты. Архитектура\Москва\Москва современная\Кремль\Кремль. Колокольня Ивана Великого 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5495" y="3212975"/>
            <a:ext cx="1981514" cy="27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379729"/>
            <a:ext cx="8945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Московский Кремль - древнейшая часть Москвы, главный общественно-политический, духовно-религиозный и историко-художественный комплекс города, официальная резиденция Президента Российской Федерации. Расположен на высоком левом берегу Москвы-реки Боровицком холме, при впадении в неё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р. </a:t>
            </a:r>
            <a:r>
              <a:rPr lang="ru-RU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Неглинной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</a:t>
            </a:r>
          </a:p>
        </p:txBody>
      </p:sp>
      <p:pic>
        <p:nvPicPr>
          <p:cNvPr id="33795" name="Picture 3" descr="D:\Документы Татьяна\Москва\Moskow_Mir-grez.ru-2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94" y="652725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Татьяна\Pictures\Мои рисунки\! Страны и континенты. Архитектура\Москва\Москва современная\Кремль\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140" y="149992"/>
            <a:ext cx="4083977" cy="30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Татьяна\Pictures\Мои рисунки\! Страны и континенты. Архитектура\Москва\Москва современная\Кремль план-схема\Кремль. План-схема.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01" y="980728"/>
            <a:ext cx="867943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60" y="188640"/>
            <a:ext cx="894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План-схема Московского Кремля.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8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80" y="116632"/>
            <a:ext cx="89456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Московский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Кремль.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29698" name="Picture 2" descr="D:\Документы Татьяна\Москва\Moskow_Mir-grez.ru-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89004"/>
            <a:ext cx="5416674" cy="43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Татьяна\Pictures\Мои рисунки\! Страны и континенты. Архитектура\Москва\Старая Москва\2 XVII век\В Московском Кремле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43473"/>
            <a:ext cx="5040560" cy="37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9924" y="4818504"/>
            <a:ext cx="3283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Московском Кремле.</a:t>
            </a:r>
          </a:p>
        </p:txBody>
      </p:sp>
    </p:spTree>
    <p:extLst>
      <p:ext uri="{BB962C8B-B14F-4D97-AF65-F5344CB8AC3E}">
        <p14:creationId xmlns:p14="http://schemas.microsoft.com/office/powerpoint/2010/main" val="24017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94940" y="179737"/>
            <a:ext cx="8752556" cy="6552728"/>
            <a:chOff x="-1548680" y="1571625"/>
            <a:chExt cx="9190038" cy="6858000"/>
          </a:xfrm>
        </p:grpSpPr>
        <p:pic>
          <p:nvPicPr>
            <p:cNvPr id="8" name="Picture 2" descr="C:\Users\Пользователь\Desktop\Проект\Москва\fhhfhf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8680" y="1571625"/>
              <a:ext cx="919003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Управляющая кнопка: настраиваемая 8">
              <a:hlinkClick r:id="rId4" action="ppaction://hlinksldjump" highlightClick="1"/>
            </p:cNvPr>
            <p:cNvSpPr/>
            <p:nvPr/>
          </p:nvSpPr>
          <p:spPr>
            <a:xfrm>
              <a:off x="2166070" y="3786188"/>
              <a:ext cx="1643063" cy="1357312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Кремль</a:t>
              </a:r>
            </a:p>
          </p:txBody>
        </p:sp>
        <p:sp>
          <p:nvSpPr>
            <p:cNvPr id="10" name="Управляющая кнопка: настраиваемая 9">
              <a:hlinkClick r:id="rId5" action="ppaction://hlinksldjump" highlightClick="1"/>
            </p:cNvPr>
            <p:cNvSpPr/>
            <p:nvPr/>
          </p:nvSpPr>
          <p:spPr>
            <a:xfrm>
              <a:off x="2094633" y="5214938"/>
              <a:ext cx="1857375" cy="1000125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Китай-город</a:t>
              </a:r>
            </a:p>
          </p:txBody>
        </p:sp>
        <p:sp>
          <p:nvSpPr>
            <p:cNvPr id="11" name="Управляющая кнопка: настраиваемая 10">
              <a:hlinkClick r:id="rId6" action="ppaction://hlinksldjump" highlightClick="1"/>
            </p:cNvPr>
            <p:cNvSpPr/>
            <p:nvPr/>
          </p:nvSpPr>
          <p:spPr>
            <a:xfrm>
              <a:off x="-48492" y="3000375"/>
              <a:ext cx="2000250" cy="4071938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Земляной город</a:t>
              </a:r>
            </a:p>
          </p:txBody>
        </p:sp>
        <p:sp>
          <p:nvSpPr>
            <p:cNvPr id="12" name="Управляющая кнопка: настраиваемая 11">
              <a:hlinkClick r:id="rId6" action="ppaction://hlinksldjump" highlightClick="1"/>
            </p:cNvPr>
            <p:cNvSpPr/>
            <p:nvPr/>
          </p:nvSpPr>
          <p:spPr>
            <a:xfrm>
              <a:off x="1737445" y="2286000"/>
              <a:ext cx="3214688" cy="642938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Земляной город</a:t>
              </a:r>
            </a:p>
          </p:txBody>
        </p:sp>
        <p:sp>
          <p:nvSpPr>
            <p:cNvPr id="13" name="Управляющая кнопка: настраиваемая 12">
              <a:hlinkClick r:id="rId6" action="ppaction://hlinksldjump" highlightClick="1"/>
            </p:cNvPr>
            <p:cNvSpPr/>
            <p:nvPr/>
          </p:nvSpPr>
          <p:spPr>
            <a:xfrm>
              <a:off x="1808883" y="7215188"/>
              <a:ext cx="4143375" cy="1000125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Земляной город</a:t>
              </a:r>
            </a:p>
          </p:txBody>
        </p:sp>
        <p:sp>
          <p:nvSpPr>
            <p:cNvPr id="14" name="Управляющая кнопка: настраиваемая 13">
              <a:hlinkClick r:id="rId6" action="ppaction://hlinksldjump" highlightClick="1"/>
            </p:cNvPr>
            <p:cNvSpPr/>
            <p:nvPr/>
          </p:nvSpPr>
          <p:spPr>
            <a:xfrm>
              <a:off x="5237883" y="3286125"/>
              <a:ext cx="1285875" cy="3286125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Земляной город</a:t>
              </a:r>
            </a:p>
          </p:txBody>
        </p:sp>
        <p:sp>
          <p:nvSpPr>
            <p:cNvPr id="15" name="Управляющая кнопка: настраиваемая 14">
              <a:hlinkClick r:id="rId7" action="ppaction://hlinksldjump" highlightClick="1"/>
            </p:cNvPr>
            <p:cNvSpPr/>
            <p:nvPr/>
          </p:nvSpPr>
          <p:spPr>
            <a:xfrm>
              <a:off x="2166070" y="3000375"/>
              <a:ext cx="2428875" cy="857250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Белый город</a:t>
              </a:r>
            </a:p>
          </p:txBody>
        </p:sp>
        <p:sp>
          <p:nvSpPr>
            <p:cNvPr id="16" name="Управляющая кнопка: настраиваемая 15">
              <a:hlinkClick r:id="rId7" action="ppaction://hlinksldjump" highlightClick="1"/>
            </p:cNvPr>
            <p:cNvSpPr/>
            <p:nvPr/>
          </p:nvSpPr>
          <p:spPr>
            <a:xfrm>
              <a:off x="3737695" y="3786188"/>
              <a:ext cx="1571625" cy="2714625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Белый город</a:t>
              </a:r>
            </a:p>
          </p:txBody>
        </p:sp>
        <p:sp>
          <p:nvSpPr>
            <p:cNvPr id="17" name="Управляющая кнопка: настраиваемая 16">
              <a:hlinkClick r:id="rId7" action="ppaction://hlinksldjump" highlightClick="1"/>
            </p:cNvPr>
            <p:cNvSpPr/>
            <p:nvPr/>
          </p:nvSpPr>
          <p:spPr>
            <a:xfrm>
              <a:off x="2237508" y="6215063"/>
              <a:ext cx="3000375" cy="857250"/>
            </a:xfrm>
            <a:prstGeom prst="actionButtonBlank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Белый город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6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75" y="25460"/>
            <a:ext cx="321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Китай-город. 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75" y="5919241"/>
            <a:ext cx="8979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Строительство началось в 1534 году. И за год были возведены деревянные стены - переплетенный прутьями частокол, состоящий из двух стен, с земляной забутовкой внутри. </a:t>
            </a:r>
          </a:p>
        </p:txBody>
      </p:sp>
      <p:pic>
        <p:nvPicPr>
          <p:cNvPr id="8" name="Рисунок 4" descr="http://img-fotki.yandex.ru/get/5602/mihalych5555.f/0_4f612_13a797ea_XL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36328" y="210762"/>
            <a:ext cx="5484777" cy="2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C:\Users\Пользователь\Desktop\Проект\Китай город\Vasnecov_ulica_v_Kitaj_gorod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472" y="3163151"/>
            <a:ext cx="3384376" cy="27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C:\Users\Пользователь\Desktop\Проект\Китай город\Vasnetsov_Vodyanye_vorota_Kitay_Gorod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63151"/>
            <a:ext cx="3341006" cy="27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C:\Users\Татьяна\Documents\Китай-город. План-карт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45" y="634065"/>
            <a:ext cx="2966203" cy="241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252" y="260648"/>
            <a:ext cx="321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Белый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город. 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805264"/>
            <a:ext cx="8979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Территория Белого города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была построена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1585—1591 гг. Стены Белого города были немного выше стены Китай-города и подобно стенам Кремля увенчаны зубцами с «ласточкиными хвостами».  </a:t>
            </a:r>
          </a:p>
        </p:txBody>
      </p:sp>
      <p:pic>
        <p:nvPicPr>
          <p:cNvPr id="11" name="Рисунок 4" descr="C:\Users\Пользователь\Desktop\Проект\Белый город\Картинки\Vasnetsov_Semiverhaya_bashnya_Belogo_goro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60" y="1052736"/>
            <a:ext cx="4368483" cy="360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 descr="C:\Users\Пользователь\Desktop\Проект\Белый город\Картинки\Vasnetsov_u_Myasnitskih_vorot_Belogo_goroda_19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1892" y="2200951"/>
            <a:ext cx="4402595" cy="363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C:\Users\Татьяна\Documents\Белый город. План-кар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164" y="116632"/>
            <a:ext cx="3479283" cy="27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338"/>
            <a:ext cx="2051720" cy="11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91522" y="-33338"/>
            <a:ext cx="2048655" cy="119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6021288"/>
            <a:ext cx="709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Город Москва – столица нашей Родины. 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Он был основан более 850 лет назад на берегах Москвы – реки.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3" descr="C:\Users\Оксана\Desktop\101806865_9kr86w0y9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1" y="1162733"/>
            <a:ext cx="6373811" cy="4780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97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2234" y="163219"/>
            <a:ext cx="321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Земляной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город. 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759" y="4869071"/>
            <a:ext cx="89794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Земляной город – исторический район Москвы между современными Садовым и Бульварным кольцом, облегающий со всех сторон Кремль, Китай- и Белый город. В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1591–1592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гг., по линии современного Садового кольца был возведен земляной вал со рвом, за что и получил название Земляной город. Сооруженная в течение года крепость за невиданные темпы строительства получила название «</a:t>
            </a:r>
            <a:r>
              <a:rPr lang="ru-RU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Скородом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». Позднее на земляном валу воздвигли деревянную пятиметровую стену, перед которой был выкопан глубокий ров. </a:t>
            </a:r>
          </a:p>
        </p:txBody>
      </p:sp>
      <p:pic>
        <p:nvPicPr>
          <p:cNvPr id="7" name="Рисунок 4" descr="C:\Users\Пользователь\Desktop\Проект\Земляной город\Картинки\Vasnetsov_Steny_derevyannogo_goro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588" y="326778"/>
            <a:ext cx="3924099" cy="45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C:\Users\Татьяна\Documents\Земляной город. План-карт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92" y="836711"/>
            <a:ext cx="4775448" cy="38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8" y="116632"/>
            <a:ext cx="9119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Третье транспортное кольцо (ТТК) </a:t>
            </a:r>
          </a:p>
        </p:txBody>
      </p:sp>
      <p:pic>
        <p:nvPicPr>
          <p:cNvPr id="38915" name="Picture 3" descr="C:\Users\Татьяна\Documents\Третье транспортное кольцо (ТТК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6621532" cy="49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Татьяна\Documents\Третье транспортное кольцо. Пла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692695"/>
            <a:ext cx="3253251" cy="368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8" y="116632"/>
            <a:ext cx="9119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Московская кольцевая автомобильная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дорога (МКАД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) </a:t>
            </a:r>
          </a:p>
        </p:txBody>
      </p:sp>
      <p:pic>
        <p:nvPicPr>
          <p:cNvPr id="37892" name="Picture 4" descr="C:\Users\Татьяна\Documents\МКАД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988861"/>
            <a:ext cx="7057577" cy="482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C:\Users\Татьяна\Documents\МКАД. Пла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312368" cy="37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8928" y="18864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Отечественная война 1812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года.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799" y="6021288"/>
            <a:ext cx="8578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Во время Отечественной войны 1812 года Москва была занята французами и сильно пострадала от пожара.</a:t>
            </a:r>
          </a:p>
        </p:txBody>
      </p:sp>
      <p:pic>
        <p:nvPicPr>
          <p:cNvPr id="7" name="Picture 2" descr="C:\Users\Оксана\Desktop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71432"/>
            <a:ext cx="6480720" cy="5149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730" y="55892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После этого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Москву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полностью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восстановили. </a:t>
            </a:r>
          </a:p>
          <a:p>
            <a:pPr lvl="0"/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Храм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Христа Спасителя был воздвигнут в 1837 - 1883 годах на народные деньги в честь победы русского оружия в Отечественной войне 1812 года. В 1931 году при советской власти был разрушен. Выстроен заново в конце 1990-х годов.</a:t>
            </a:r>
            <a:endParaRPr lang="ru-RU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7879" y="11663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Храм Христа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Спасителя.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7171" name="Picture 3" descr="C:\Users\Татьяна\Pictures\Мои рисунки\! Страны и континенты. Архитектура\Москва\Москва современная\Храм Христа Спасит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7" y="639853"/>
            <a:ext cx="6696743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" y="44624"/>
            <a:ext cx="903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Москва в годы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Великой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Отечественной войны</a:t>
            </a:r>
            <a:b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</a:b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1941 - 1945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069" y="593467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Во время Великой Отечественной войны в Москве располагались Государственный комитет обороны и генеральный штаб, было сформировано народной ополчение (свыше 160 тыс. чел.).</a:t>
            </a:r>
          </a:p>
        </p:txBody>
      </p:sp>
      <p:pic>
        <p:nvPicPr>
          <p:cNvPr id="7" name="Picture 2" descr="C:\Users\Оксана\Desktop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65220"/>
            <a:ext cx="662473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2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Битва за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Москву.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9" y="5877272"/>
            <a:ext cx="8773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Зимой 1941-1942 годов произошла знаменитая битва под Москвой, в которой советские войска одержали первую в мире победу над вермахтом с момента начала Второй мировой войны.</a:t>
            </a:r>
          </a:p>
        </p:txBody>
      </p:sp>
      <p:pic>
        <p:nvPicPr>
          <p:cNvPr id="8" name="Picture 2" descr="C:\Users\Оксана\Desktop\Рисун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3" y="836712"/>
            <a:ext cx="8185433" cy="4896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0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Вечный огонь.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26626" name="Picture 2" descr="C:\Users\Татьяна\Pictures\Мои рисунки\! Страны и континенты. Архитектура\Москва\Москва современная\Кремль\Вечный огон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27" y="824661"/>
            <a:ext cx="8411382" cy="570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116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Поклонная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гора.</a:t>
            </a:r>
          </a:p>
        </p:txBody>
      </p:sp>
      <p:pic>
        <p:nvPicPr>
          <p:cNvPr id="34818" name="Picture 2" descr="C:\Users\Татьяна\Pictures\Мои рисунки\! Страны и континенты. Архитектура\Москва\Москва современная\Поклонная гора. Монумент победы. Кутузовский проспек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74" y="711860"/>
            <a:ext cx="7992888" cy="59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33338"/>
            <a:ext cx="2051720" cy="11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91522" y="-33338"/>
            <a:ext cx="2048655" cy="119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9254" y="259136"/>
            <a:ext cx="4068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Физкультминутка.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325" y="1618922"/>
            <a:ext cx="4895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Дружно встали. Раз! Два! Три!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Мы теперь богатыри!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Мы ладонь к глазам приставим,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Ноги крепкие расставим.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Поворачиваясь вправо,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Оглядимся величаво,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 налево радо тоже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Поглядеть из-под ладошек.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 направо, и ещё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Через левое плечо.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Буквой «л» расставим ноги.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Точно в танце - руки в боки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Поклонились влево, вправо.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Получается на славу!</a:t>
            </a:r>
          </a:p>
        </p:txBody>
      </p:sp>
    </p:spTree>
    <p:extLst>
      <p:ext uri="{BB962C8B-B14F-4D97-AF65-F5344CB8AC3E}">
        <p14:creationId xmlns:p14="http://schemas.microsoft.com/office/powerpoint/2010/main" val="11342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Мои рисунки\! Страны и континенты. Архитектура\Москва\Старая Москва\1 XII - XVI век\1. XII век. Местность, на которой располагается Москва. А.М.Васнец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5" y="1212136"/>
            <a:ext cx="8653806" cy="478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561" y="6021288"/>
            <a:ext cx="8047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Кремлевский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холм был покрыт густым бором, </a:t>
            </a:r>
            <a:endParaRPr lang="ru-RU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а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перед ним расстилались живописные луга, перерезанные петлями рек.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6" y="11807"/>
            <a:ext cx="9131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Б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олее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850 лет назад, из богатого и славного города Суздаля прискакал с дружиной князь Юрий Долгорукий, чтобы выбрать место для заставы –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крепости.</a:t>
            </a:r>
          </a:p>
          <a:p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Понравилось князю удобный для обороны холм – место слияния узенькой лесной речки Неглинки и полноводной, чистой, как слеза, Москвы – реки.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733256"/>
            <a:ext cx="89065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12 в. Москва представляла собой маленькое поселение, форпост, защищавший путь к древнему Владимиру. Первую деревянную крепость-кремль выстроили в 1156 по повелению князя Юрия Долгорукого.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4624"/>
            <a:ext cx="877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Появление названия города, как и названий многих городов мира,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связано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 именем реки Москвы, которая носила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это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имя задолго до появления поселения. </a:t>
            </a:r>
          </a:p>
        </p:txBody>
      </p:sp>
      <p:pic>
        <p:nvPicPr>
          <p:cNvPr id="4098" name="Picture 2" descr="C:\Users\Татьяна\Pictures\Мои рисунки\! Страны и континенты. Архитектура\Москва\Старая Москва\1 XII - XVI век\2.  1156 г. Основание Москвы. А.М.Васнец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487" y="1125676"/>
            <a:ext cx="6433857" cy="460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49" y="6309320"/>
            <a:ext cx="7473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Кроме деревянных стен, ее защищали рвы и земляные валы.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5649" y="4869160"/>
            <a:ext cx="84000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Первым достоверным летописным упоминанием о Москве 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считается </a:t>
            </a:r>
          </a:p>
          <a:p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указание </a:t>
            </a:r>
            <a:r>
              <a:rPr lang="ru-R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Ипатьевской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летописи на субботу 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4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апреля 1147 года,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когда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ростово-суздальский 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князь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Юрий Долгорукий принимал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городке под названием </a:t>
            </a:r>
            <a:r>
              <a:rPr lang="ru-RU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своих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друзей и союзников.</a:t>
            </a:r>
          </a:p>
        </p:txBody>
      </p:sp>
      <p:pic>
        <p:nvPicPr>
          <p:cNvPr id="9" name="Picture 3" descr="C:\Users\Оксана\Desktop\6708efd05e7a5f84a61ae22799952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47" y="332656"/>
            <a:ext cx="2696282" cy="4392488"/>
          </a:xfrm>
          <a:prstGeom prst="rect">
            <a:avLst/>
          </a:prstGeom>
          <a:noFill/>
        </p:spPr>
      </p:pic>
      <p:pic>
        <p:nvPicPr>
          <p:cNvPr id="10" name="Picture 2" descr="C:\Users\Оксана\Desktop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400" y="332656"/>
            <a:ext cx="6001120" cy="4141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9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657671"/>
            <a:ext cx="871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1325 г. московский престол занял Иван Данилович </a:t>
            </a:r>
            <a:r>
              <a:rPr lang="ru-RU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Калита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При нем в Москве был отстроен деревянный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Кремль.</a:t>
            </a: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12 в. Кремль был сложен из сосновых 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бревен.</a:t>
            </a:r>
          </a:p>
          <a:p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начале 14 в. стены построили из дуба. </a:t>
            </a:r>
          </a:p>
        </p:txBody>
      </p:sp>
      <p:pic>
        <p:nvPicPr>
          <p:cNvPr id="7" name="Picture 7" descr="а васнецов м кремль приив 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16" y="614937"/>
            <a:ext cx="7747905" cy="5042734"/>
          </a:xfrm>
          <a:prstGeom prst="rect">
            <a:avLst/>
          </a:prstGeom>
          <a:noFill/>
          <a:ln w="6350">
            <a:solidFill>
              <a:sysClr val="windowText" lastClr="000000"/>
            </a:solidFill>
            <a:miter lim="800000"/>
            <a:headEnd/>
            <a:tailEnd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1050904" y="60239"/>
            <a:ext cx="697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Московский Кремль при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Иване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Калите.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9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96038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1367 году, при великом князе Дмитрии Донском, деревянные стены Кремля заменяются стенами и башнями из местного белого камня. И  прозвали Москву белокаменной. </a:t>
            </a:r>
          </a:p>
        </p:txBody>
      </p:sp>
      <p:pic>
        <p:nvPicPr>
          <p:cNvPr id="7" name="Picture 5" descr="Московский Кремл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92" y="620688"/>
            <a:ext cx="8369188" cy="53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44624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Москва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белокаменная.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9" name="Picture 5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92" y="641450"/>
            <a:ext cx="2190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734" y="609503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15 в. в Кремле появилось большое количество белокаменных и кирпичных построек, среди которых были и жилые палаты. 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6146" name="Picture 2" descr="C:\Users\Татьяна\Pictures\Мои рисунки\! Страны и континенты. Архитектура\Москва\Старая Москва\1 XII - XVI век\9. Воскресенский мост через Неглинку. А.М.Васнецов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543432"/>
            <a:ext cx="5507830" cy="34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Pictures\Мои рисунки\! Страны и континенты. Архитектура\Москва\Старая Москва\1 XII - XVI век\11. Пушечно-литейный двор, основанный при Иване III. А.М.Васнецов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93" y="188639"/>
            <a:ext cx="4521460" cy="32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5890046"/>
            <a:ext cx="8928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Во второй половине XV века, при Иване III Великом, Московский Кремль перестраивается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 Он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приказал  выстроить  новый  Кремль – мощную  крепость  из  красного  кирпича. Эта  крепость  стоит  до сих  пор – это нынешний 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Кремль.</a:t>
            </a: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6" name="Picture 5" descr="Московский Кремль при Иване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937" y="735162"/>
            <a:ext cx="7249471" cy="511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16632"/>
            <a:ext cx="720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При  Иване  III  Москва  стала  столицей.</a:t>
            </a:r>
          </a:p>
        </p:txBody>
      </p:sp>
      <p:pic>
        <p:nvPicPr>
          <p:cNvPr id="11" name="Picture 5" descr="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833"/>
            <a:ext cx="1594943" cy="1905000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934</Words>
  <Application>Microsoft Office PowerPoint</Application>
  <PresentationFormat>Экран (4:3)</PresentationFormat>
  <Paragraphs>112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102</cp:revision>
  <cp:lastPrinted>2013-08-29T13:36:12Z</cp:lastPrinted>
  <dcterms:created xsi:type="dcterms:W3CDTF">2013-08-29T13:18:33Z</dcterms:created>
  <dcterms:modified xsi:type="dcterms:W3CDTF">2014-10-16T20:18:32Z</dcterms:modified>
</cp:coreProperties>
</file>