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3" r:id="rId9"/>
    <p:sldId id="264" r:id="rId10"/>
    <p:sldId id="267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77" autoAdjust="0"/>
  </p:normalViewPr>
  <p:slideViewPr>
    <p:cSldViewPr>
      <p:cViewPr varScale="1">
        <p:scale>
          <a:sx n="94" d="100"/>
          <a:sy n="94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DE6-449F-48EB-848A-EDE69BBD3814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C704-2874-4ED2-B943-7B096F507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DE6-449F-48EB-848A-EDE69BBD3814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C704-2874-4ED2-B943-7B096F507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DE6-449F-48EB-848A-EDE69BBD3814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C704-2874-4ED2-B943-7B096F507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DE6-449F-48EB-848A-EDE69BBD3814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C704-2874-4ED2-B943-7B096F507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DE6-449F-48EB-848A-EDE69BBD3814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C704-2874-4ED2-B943-7B096F507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DE6-449F-48EB-848A-EDE69BBD3814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C704-2874-4ED2-B943-7B096F507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DE6-449F-48EB-848A-EDE69BBD3814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C704-2874-4ED2-B943-7B096F507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DE6-449F-48EB-848A-EDE69BBD3814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C704-2874-4ED2-B943-7B096F507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DE6-449F-48EB-848A-EDE69BBD3814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C704-2874-4ED2-B943-7B096F507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DE6-449F-48EB-848A-EDE69BBD3814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C704-2874-4ED2-B943-7B096F507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DE6-449F-48EB-848A-EDE69BBD3814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C704-2874-4ED2-B943-7B096F507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74DE6-449F-48EB-848A-EDE69BBD3814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1C704-2874-4ED2-B943-7B096F507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r>
              <a:rPr lang="ru-RU" dirty="0" smtClean="0"/>
              <a:t>ПРЕЗЕНТАЦИЯ НА ТЕМУ: 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984776" cy="3096344"/>
          </a:xfrm>
        </p:spPr>
        <p:txBody>
          <a:bodyPr>
            <a:normAutofit/>
          </a:bodyPr>
          <a:lstStyle/>
          <a:p>
            <a:r>
              <a:rPr lang="ru-RU" dirty="0" smtClean="0"/>
              <a:t>«ЖИВОТНЫЕ КРАСНОЙ КНИГИ»</a:t>
            </a:r>
          </a:p>
          <a:p>
            <a:r>
              <a:rPr lang="ru-RU" dirty="0" smtClean="0"/>
              <a:t>Ученицы </a:t>
            </a:r>
            <a:r>
              <a:rPr lang="ru-RU" dirty="0" smtClean="0"/>
              <a:t>3 </a:t>
            </a:r>
            <a:r>
              <a:rPr lang="ru-RU" dirty="0" smtClean="0"/>
              <a:t>«Б» класса </a:t>
            </a:r>
            <a:r>
              <a:rPr lang="ru-RU" dirty="0" smtClean="0"/>
              <a:t>ГБОУ </a:t>
            </a:r>
            <a:r>
              <a:rPr lang="ru-RU" dirty="0" smtClean="0"/>
              <a:t>СОШ №2035 </a:t>
            </a:r>
            <a:r>
              <a:rPr lang="ru-RU" dirty="0" err="1" smtClean="0"/>
              <a:t>г.Москвы</a:t>
            </a:r>
            <a:r>
              <a:rPr lang="ru-RU" dirty="0" smtClean="0"/>
              <a:t>                              </a:t>
            </a:r>
            <a:r>
              <a:rPr lang="ru-RU" dirty="0" smtClean="0"/>
              <a:t>Тищенко Екатерины.</a:t>
            </a:r>
          </a:p>
          <a:p>
            <a:r>
              <a:rPr lang="ru-RU" sz="2400" dirty="0" smtClean="0"/>
              <a:t>Классный </a:t>
            </a:r>
            <a:r>
              <a:rPr lang="ru-RU" sz="2400" err="1" smtClean="0"/>
              <a:t>руководитель</a:t>
            </a:r>
            <a:r>
              <a:rPr lang="ru-RU" sz="2400" smtClean="0"/>
              <a:t>: Моринова</a:t>
            </a:r>
            <a:r>
              <a:rPr lang="ru-RU" sz="2400" dirty="0" smtClean="0"/>
              <a:t> О.В.</a:t>
            </a:r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429000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8</a:t>
            </a:r>
            <a:r>
              <a:rPr lang="ru-RU" sz="1400" dirty="0" smtClean="0"/>
              <a:t>)</a:t>
            </a:r>
            <a:r>
              <a:rPr lang="en-US" sz="1400" dirty="0" smtClean="0"/>
              <a:t> </a:t>
            </a:r>
            <a:r>
              <a:rPr lang="ru-RU" sz="1400" b="1" dirty="0" smtClean="0"/>
              <a:t>Озерный гольян</a:t>
            </a:r>
          </a:p>
          <a:p>
            <a:r>
              <a:rPr lang="ru-RU" sz="1400" b="1" dirty="0" smtClean="0"/>
              <a:t>Отряд Карпообразные -Семейство Карповые </a:t>
            </a:r>
          </a:p>
          <a:p>
            <a:r>
              <a:rPr lang="ru-RU" sz="1400" b="1" dirty="0" smtClean="0"/>
              <a:t>Маленькая рыба с крупной</a:t>
            </a:r>
            <a:r>
              <a:rPr lang="en-US" sz="1400" b="1" dirty="0" smtClean="0"/>
              <a:t> </a:t>
            </a:r>
            <a:r>
              <a:rPr lang="ru-RU" sz="1400" dirty="0" smtClean="0"/>
              <a:t>головой и небольшим конечным ртом; высоким,</a:t>
            </a:r>
          </a:p>
          <a:p>
            <a:r>
              <a:rPr lang="ru-RU" sz="1400" dirty="0" smtClean="0"/>
              <a:t>уплощенным с боков телом; коротким, высоким</a:t>
            </a:r>
            <a:r>
              <a:rPr lang="en-US" sz="1400" dirty="0" smtClean="0"/>
              <a:t> </a:t>
            </a:r>
            <a:r>
              <a:rPr lang="ru-RU" sz="1400" dirty="0" smtClean="0"/>
              <a:t>хвостовым стеблем; закругленными</a:t>
            </a:r>
            <a:r>
              <a:rPr lang="en-US" sz="1400" dirty="0" smtClean="0"/>
              <a:t> </a:t>
            </a:r>
            <a:r>
              <a:rPr lang="ru-RU" sz="1400" dirty="0" smtClean="0"/>
              <a:t>плавниками;</a:t>
            </a:r>
          </a:p>
          <a:p>
            <a:r>
              <a:rPr lang="ru-RU" sz="1400" dirty="0" smtClean="0"/>
              <a:t>мелкой циклоидной чешуей. Общий фон тела</a:t>
            </a:r>
            <a:r>
              <a:rPr lang="en-US" sz="1400" dirty="0" smtClean="0"/>
              <a:t> </a:t>
            </a:r>
            <a:r>
              <a:rPr lang="ru-RU" sz="1400" dirty="0" smtClean="0"/>
              <a:t>серый с золотистым отливом,</a:t>
            </a:r>
          </a:p>
          <a:p>
            <a:r>
              <a:rPr lang="ru-RU" sz="1400" dirty="0" smtClean="0"/>
              <a:t>крупные гольяны</a:t>
            </a:r>
            <a:r>
              <a:rPr lang="en-US" sz="1400" dirty="0" smtClean="0"/>
              <a:t>  </a:t>
            </a:r>
            <a:r>
              <a:rPr lang="ru-RU" sz="1400" dirty="0" smtClean="0"/>
              <a:t>темно-бронзовые с многочисленными черными</a:t>
            </a:r>
            <a:r>
              <a:rPr lang="en-US" sz="1400" dirty="0" smtClean="0"/>
              <a:t> </a:t>
            </a:r>
            <a:r>
              <a:rPr lang="ru-RU" sz="1400" dirty="0" smtClean="0"/>
              <a:t>пятнами неправильной</a:t>
            </a:r>
          </a:p>
          <a:p>
            <a:r>
              <a:rPr lang="ru-RU" sz="1400" dirty="0" smtClean="0"/>
              <a:t>формы на боках тела;</a:t>
            </a:r>
            <a:r>
              <a:rPr lang="en-US" sz="1400" dirty="0" smtClean="0"/>
              <a:t> </a:t>
            </a:r>
            <a:r>
              <a:rPr lang="ru-RU" sz="1400" dirty="0" smtClean="0"/>
              <a:t>у небольших рыб по бокам туловища темные</a:t>
            </a:r>
            <a:r>
              <a:rPr lang="en-US" sz="1400" dirty="0" smtClean="0"/>
              <a:t>  </a:t>
            </a:r>
            <a:r>
              <a:rPr lang="ru-RU" sz="1400" dirty="0" smtClean="0"/>
              <a:t>полосы, тянущиеся</a:t>
            </a:r>
          </a:p>
          <a:p>
            <a:r>
              <a:rPr lang="ru-RU" sz="1400" dirty="0" smtClean="0"/>
              <a:t>от конца жаберной крышки</a:t>
            </a:r>
            <a:r>
              <a:rPr lang="en-US" sz="1400" dirty="0" smtClean="0"/>
              <a:t> </a:t>
            </a:r>
            <a:r>
              <a:rPr lang="ru-RU" sz="1400" dirty="0" smtClean="0"/>
              <a:t>до хвостового плавника. Плавники светлые, их</a:t>
            </a:r>
            <a:r>
              <a:rPr lang="en-US" sz="1400" dirty="0" smtClean="0"/>
              <a:t> </a:t>
            </a:r>
            <a:r>
              <a:rPr lang="ru-RU" sz="1400" dirty="0" smtClean="0"/>
              <a:t>края и наружные лучи красноватые.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r>
              <a:rPr lang="ru-RU" sz="1400" dirty="0" smtClean="0"/>
              <a:t>Распространен в пресных водоемах Европы, Западной и Восточной Сибири, юга Дальнего Востока России. </a:t>
            </a:r>
            <a:endParaRPr lang="en-US" sz="1400" dirty="0" smtClean="0"/>
          </a:p>
          <a:p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912768" cy="248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34563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9</a:t>
            </a:r>
            <a:r>
              <a:rPr lang="ru-RU" sz="1400" dirty="0" smtClean="0"/>
              <a:t>)</a:t>
            </a:r>
            <a:r>
              <a:rPr lang="en-US" sz="1400" dirty="0" smtClean="0"/>
              <a:t> </a:t>
            </a:r>
            <a:r>
              <a:rPr lang="ru-RU" sz="1400" b="1" dirty="0" smtClean="0"/>
              <a:t>Амурский лемминг</a:t>
            </a:r>
          </a:p>
          <a:p>
            <a:r>
              <a:rPr lang="ru-RU" sz="1400" b="1" dirty="0" smtClean="0"/>
              <a:t>Отряд Грызуны -</a:t>
            </a:r>
            <a:endParaRPr lang="en-US" sz="1400" b="1" dirty="0" smtClean="0"/>
          </a:p>
          <a:p>
            <a:r>
              <a:rPr lang="ru-RU" sz="1400" b="1" dirty="0" smtClean="0"/>
              <a:t>Семейство </a:t>
            </a:r>
            <a:r>
              <a:rPr lang="ru-RU" sz="1400" b="1" dirty="0" err="1" smtClean="0"/>
              <a:t>Хомяковые</a:t>
            </a:r>
            <a:r>
              <a:rPr lang="ru-RU" sz="1400" b="1" dirty="0" smtClean="0"/>
              <a:t> . </a:t>
            </a:r>
            <a:endParaRPr lang="en-US" sz="1400" b="1" dirty="0" smtClean="0"/>
          </a:p>
          <a:p>
            <a:r>
              <a:rPr lang="ru-RU" sz="1400" dirty="0" smtClean="0"/>
              <a:t>Самый мелкий представитель</a:t>
            </a:r>
            <a:r>
              <a:rPr lang="en-US" sz="1400" dirty="0" smtClean="0"/>
              <a:t> </a:t>
            </a:r>
            <a:r>
              <a:rPr lang="ru-RU" sz="1400" dirty="0" smtClean="0"/>
              <a:t>рода </a:t>
            </a:r>
            <a:r>
              <a:rPr lang="ru-RU" sz="1400" i="1" dirty="0" smtClean="0"/>
              <a:t>. </a:t>
            </a:r>
            <a:endParaRPr lang="en-US" sz="1400" i="1" dirty="0" smtClean="0"/>
          </a:p>
          <a:p>
            <a:r>
              <a:rPr lang="ru-RU" sz="1400" i="1" dirty="0" smtClean="0"/>
              <a:t>Длина тела достигает 120, хвоста</a:t>
            </a:r>
            <a:r>
              <a:rPr lang="ru-RU" sz="1400" dirty="0" smtClean="0"/>
              <a:t>– 14,5 мм. Окраска спинной стороны темная,</a:t>
            </a:r>
            <a:r>
              <a:rPr lang="en-US" sz="1400" dirty="0" smtClean="0"/>
              <a:t> </a:t>
            </a:r>
            <a:r>
              <a:rPr lang="ru-RU" sz="1400" dirty="0" smtClean="0"/>
              <a:t>буровато-коричневая. Продольная черная полоса</a:t>
            </a:r>
            <a:r>
              <a:rPr lang="en-US" sz="1400" dirty="0" smtClean="0"/>
              <a:t> </a:t>
            </a:r>
            <a:r>
              <a:rPr lang="ru-RU" sz="1400" dirty="0" smtClean="0"/>
              <a:t>в летнем мехе хорошо выражена. На голове и в</a:t>
            </a:r>
            <a:r>
              <a:rPr lang="en-US" sz="1400" dirty="0" smtClean="0"/>
              <a:t> </a:t>
            </a:r>
            <a:r>
              <a:rPr lang="ru-RU" sz="1400" dirty="0" smtClean="0"/>
              <a:t>передней части спины она расширяется,</a:t>
            </a:r>
            <a:r>
              <a:rPr lang="en-US" sz="1400" dirty="0" smtClean="0"/>
              <a:t> </a:t>
            </a:r>
            <a:r>
              <a:rPr lang="ru-RU" sz="1400" dirty="0" smtClean="0"/>
              <a:t>нередко</a:t>
            </a:r>
            <a:r>
              <a:rPr lang="en-US" sz="1400" dirty="0" smtClean="0"/>
              <a:t> </a:t>
            </a:r>
            <a:r>
              <a:rPr lang="ru-RU" sz="1400" dirty="0" smtClean="0"/>
              <a:t>образуя широкое черное пятно. На боках головы</a:t>
            </a:r>
            <a:r>
              <a:rPr lang="en-US" sz="1400" dirty="0" smtClean="0"/>
              <a:t> </a:t>
            </a:r>
            <a:r>
              <a:rPr lang="ru-RU" sz="1400" dirty="0" smtClean="0"/>
              <a:t>через глаз к уху проходит размытая темная</a:t>
            </a:r>
            <a:r>
              <a:rPr lang="en-US" sz="1400" dirty="0" smtClean="0"/>
              <a:t> </a:t>
            </a:r>
            <a:r>
              <a:rPr lang="ru-RU" sz="1400" dirty="0" smtClean="0"/>
              <a:t>полоска. Нижняя сторона светлая, желтовато-охристая. Под ушами</a:t>
            </a:r>
            <a:r>
              <a:rPr lang="en-US" sz="1400" dirty="0" smtClean="0"/>
              <a:t> </a:t>
            </a:r>
            <a:r>
              <a:rPr lang="ru-RU" sz="1400" dirty="0" smtClean="0"/>
              <a:t>яркие ржавые пятна .Распространен от Забайкалья до Камчатки, на </a:t>
            </a:r>
            <a:r>
              <a:rPr lang="ru-RU" sz="1400" dirty="0" err="1" smtClean="0"/>
              <a:t>Северо-Востоке</a:t>
            </a:r>
            <a:r>
              <a:rPr lang="ru-RU" sz="1400" dirty="0" smtClean="0"/>
              <a:t> Азии</a:t>
            </a:r>
            <a:endParaRPr lang="en-US" sz="1400" dirty="0" smtClean="0"/>
          </a:p>
          <a:p>
            <a:r>
              <a:rPr lang="ru-RU" sz="1400" dirty="0" smtClean="0"/>
              <a:t>найден в верховьях Колымы.</a:t>
            </a:r>
            <a:endParaRPr lang="en-US" sz="1400" dirty="0" smtClean="0"/>
          </a:p>
          <a:p>
            <a:endParaRPr lang="ru-RU" sz="1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556792"/>
            <a:ext cx="503931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48680"/>
            <a:ext cx="469305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260649"/>
            <a:ext cx="3456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10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b="1" dirty="0" err="1" smtClean="0"/>
              <a:t>Северосибирская</a:t>
            </a:r>
            <a:r>
              <a:rPr lang="ru-RU" b="1" dirty="0" smtClean="0"/>
              <a:t> полевка</a:t>
            </a:r>
          </a:p>
          <a:p>
            <a:r>
              <a:rPr lang="ru-RU" b="1" dirty="0" smtClean="0"/>
              <a:t>Отряд Грызуны</a:t>
            </a:r>
            <a:endParaRPr lang="en-US" b="1" dirty="0" smtClean="0"/>
          </a:p>
          <a:p>
            <a:r>
              <a:rPr lang="ru-RU" b="1" dirty="0" smtClean="0"/>
              <a:t>Семейство </a:t>
            </a:r>
            <a:r>
              <a:rPr lang="ru-RU" b="1" dirty="0" err="1" smtClean="0"/>
              <a:t>Хомяковые</a:t>
            </a:r>
            <a:r>
              <a:rPr lang="en-US" b="1" dirty="0" smtClean="0"/>
              <a:t>.</a:t>
            </a:r>
          </a:p>
          <a:p>
            <a:r>
              <a:rPr lang="ru-RU" b="1" dirty="0" smtClean="0"/>
              <a:t>Краткое описание. Полевка средних размеров.</a:t>
            </a:r>
          </a:p>
          <a:p>
            <a:r>
              <a:rPr lang="ru-RU" dirty="0" smtClean="0"/>
              <a:t>Длина тела достигает 124, хвоста – 27 мм (менее</a:t>
            </a:r>
            <a:r>
              <a:rPr lang="en-US" dirty="0" smtClean="0"/>
              <a:t> </a:t>
            </a:r>
            <a:r>
              <a:rPr lang="ru-RU" dirty="0" smtClean="0"/>
              <a:t>25% от длины</a:t>
            </a:r>
            <a:r>
              <a:rPr lang="en-US" dirty="0" smtClean="0"/>
              <a:t> </a:t>
            </a:r>
            <a:r>
              <a:rPr lang="ru-RU" dirty="0" smtClean="0"/>
              <a:t>тела). Окраска верхней стороны</a:t>
            </a:r>
            <a:r>
              <a:rPr lang="en-US" dirty="0" smtClean="0"/>
              <a:t> </a:t>
            </a:r>
            <a:r>
              <a:rPr lang="ru-RU" dirty="0" smtClean="0"/>
              <a:t>темная, буровато-черного или</a:t>
            </a:r>
            <a:r>
              <a:rPr lang="en-US" dirty="0" smtClean="0"/>
              <a:t> </a:t>
            </a:r>
            <a:r>
              <a:rPr lang="ru-RU" dirty="0" smtClean="0"/>
              <a:t>коричневато-серого цвета. Брюхо – темно-серое. Хвост</a:t>
            </a:r>
            <a:r>
              <a:rPr lang="en-US" dirty="0" smtClean="0"/>
              <a:t> </a:t>
            </a:r>
            <a:r>
              <a:rPr lang="ru-RU" dirty="0" smtClean="0"/>
              <a:t>резко</a:t>
            </a:r>
            <a:r>
              <a:rPr lang="en-US" dirty="0" smtClean="0"/>
              <a:t> </a:t>
            </a:r>
            <a:r>
              <a:rPr lang="ru-RU" dirty="0" smtClean="0"/>
              <a:t>или слабо двухцветный</a:t>
            </a:r>
            <a:r>
              <a:rPr lang="en-US" dirty="0" smtClean="0"/>
              <a:t>. </a:t>
            </a:r>
            <a:r>
              <a:rPr lang="ru-RU" dirty="0" smtClean="0"/>
              <a:t>Распространена на </a:t>
            </a:r>
            <a:r>
              <a:rPr lang="ru-RU" dirty="0" err="1" smtClean="0"/>
              <a:t>Северо-Востоке</a:t>
            </a:r>
            <a:r>
              <a:rPr lang="ru-RU" dirty="0" smtClean="0"/>
              <a:t> Азии. </a:t>
            </a:r>
            <a:endParaRPr lang="en-US" dirty="0" smtClean="0"/>
          </a:p>
          <a:p>
            <a:endParaRPr lang="ru-RU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170584" cy="2036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268760"/>
            <a:ext cx="3384376" cy="3744416"/>
          </a:xfrm>
        </p:spPr>
        <p:txBody>
          <a:bodyPr>
            <a:normAutofit/>
          </a:bodyPr>
          <a:lstStyle/>
          <a:p>
            <a:r>
              <a:rPr lang="ru-RU" dirty="0" smtClean="0"/>
              <a:t> Развитие промышленности и сельского хозяйства во многом изменило облик природы. Исчезла первозданная степь, в ней сообщества многолетних степных трав сменились сообществами культурных, в основном однолетних растений. Сократились площади, занятые лесами. </a:t>
            </a:r>
            <a:endParaRPr lang="en-US" dirty="0" smtClean="0"/>
          </a:p>
          <a:p>
            <a:r>
              <a:rPr lang="ru-RU" dirty="0" smtClean="0"/>
              <a:t>Неузнаваема стала природа. Исчезают малые реки и редкие животные. </a:t>
            </a:r>
            <a:endParaRPr lang="en-US" dirty="0" smtClean="0"/>
          </a:p>
          <a:p>
            <a:r>
              <a:rPr lang="ru-RU" dirty="0" smtClean="0"/>
              <a:t>Рассмотрим некоторые виды  животных, птиц, рыб, занесенных в Красную книгу.</a:t>
            </a:r>
            <a:endParaRPr lang="en-US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en-US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052736"/>
            <a:ext cx="475252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1)БЕРКУТ</a:t>
            </a:r>
          </a:p>
          <a:p>
            <a:r>
              <a:rPr lang="ru-RU" dirty="0" smtClean="0"/>
              <a:t>Отряд </a:t>
            </a:r>
            <a:r>
              <a:rPr lang="ru-RU" dirty="0" err="1" smtClean="0"/>
              <a:t>Соколообразные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Семейство Ястребиные</a:t>
            </a:r>
          </a:p>
          <a:p>
            <a:r>
              <a:rPr lang="ru-RU" dirty="0" smtClean="0"/>
              <a:t>Исчезающий вид.</a:t>
            </a:r>
          </a:p>
          <a:p>
            <a:r>
              <a:rPr lang="ru-RU" dirty="0" smtClean="0"/>
              <a:t>Внесен в Красную книгу России.</a:t>
            </a:r>
          </a:p>
          <a:p>
            <a:r>
              <a:rPr lang="ru-RU" dirty="0" smtClean="0"/>
              <a:t>Краткое описание. Крупный орел, размах крыльев около 2 метров, однотонной темно-бурой окраски, Оседлый вид. Откладка яиц в конце марта – начале апреля. В кладке 2 яйца, которые птицы насиживают до конца июля.</a:t>
            </a:r>
            <a:br>
              <a:rPr lang="ru-RU" dirty="0" smtClean="0"/>
            </a:br>
            <a:r>
              <a:rPr lang="ru-RU" dirty="0" smtClean="0"/>
              <a:t>Основу питания составляют горные куриные: </a:t>
            </a:r>
            <a:r>
              <a:rPr lang="ru-RU" dirty="0" err="1" smtClean="0"/>
              <a:t>кеклик</a:t>
            </a:r>
            <a:r>
              <a:rPr lang="ru-RU" dirty="0" smtClean="0"/>
              <a:t>, кавказский улар, кавказский тетерев. Нередко кормится падалью.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>
          <a:xfrm>
            <a:off x="323528" y="1124744"/>
            <a:ext cx="3312368" cy="5001419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3200" dirty="0" smtClean="0"/>
              <a:t>2) </a:t>
            </a:r>
            <a:r>
              <a:rPr lang="ru-RU" sz="2900" b="1" dirty="0" smtClean="0"/>
              <a:t>Обыкновенная </a:t>
            </a:r>
            <a:r>
              <a:rPr lang="ru-RU" sz="2900" b="1" dirty="0"/>
              <a:t>морская </a:t>
            </a:r>
            <a:r>
              <a:rPr lang="ru-RU" sz="2900" b="1" dirty="0" smtClean="0"/>
              <a:t>свинья</a:t>
            </a:r>
          </a:p>
          <a:p>
            <a:r>
              <a:rPr lang="ru-RU" sz="2900" b="1" dirty="0"/>
              <a:t>Отряд Китообразные </a:t>
            </a:r>
            <a:endParaRPr lang="en-US" sz="2900" b="1" dirty="0"/>
          </a:p>
          <a:p>
            <a:r>
              <a:rPr lang="ru-RU" sz="2900" b="1" dirty="0"/>
              <a:t>Семейство Морские свиньи </a:t>
            </a:r>
            <a:endParaRPr lang="en-US" sz="2900" b="1" dirty="0"/>
          </a:p>
          <a:p>
            <a:r>
              <a:rPr lang="ru-RU" sz="2900" dirty="0" smtClean="0"/>
              <a:t>Самый </a:t>
            </a:r>
            <a:r>
              <a:rPr lang="ru-RU" sz="2900" dirty="0"/>
              <a:t>мелкий </a:t>
            </a:r>
            <a:r>
              <a:rPr lang="ru-RU" sz="2900" dirty="0" smtClean="0"/>
              <a:t>вид китообразных </a:t>
            </a:r>
            <a:r>
              <a:rPr lang="ru-RU" sz="2900" dirty="0"/>
              <a:t>в чукотских водах, длина </a:t>
            </a:r>
            <a:r>
              <a:rPr lang="ru-RU" sz="2900" dirty="0" smtClean="0"/>
              <a:t>1,0-1,8 </a:t>
            </a:r>
            <a:r>
              <a:rPr lang="ru-RU" sz="2900" dirty="0"/>
              <a:t>м, масса 24-50 кг. Тело </a:t>
            </a:r>
            <a:r>
              <a:rPr lang="ru-RU" sz="2900" dirty="0" smtClean="0"/>
              <a:t>усеченное, спинной плавник </a:t>
            </a:r>
            <a:r>
              <a:rPr lang="ru-RU" sz="2900" dirty="0"/>
              <a:t>треугольный. Во рту от 88 до </a:t>
            </a:r>
            <a:r>
              <a:rPr lang="ru-RU" sz="2900" dirty="0" smtClean="0"/>
              <a:t>112 </a:t>
            </a:r>
            <a:r>
              <a:rPr lang="ru-RU" sz="2900" dirty="0" err="1" smtClean="0"/>
              <a:t>лопатообразных</a:t>
            </a:r>
            <a:r>
              <a:rPr lang="ru-RU" sz="2900" dirty="0" smtClean="0"/>
              <a:t> </a:t>
            </a:r>
            <a:r>
              <a:rPr lang="ru-RU" sz="2900" dirty="0"/>
              <a:t>зубов. Голова, верх тела </a:t>
            </a:r>
            <a:r>
              <a:rPr lang="ru-RU" sz="2900" dirty="0" smtClean="0"/>
              <a:t>и плавники </a:t>
            </a:r>
            <a:r>
              <a:rPr lang="ru-RU" sz="2900" dirty="0"/>
              <a:t>темные, бока серые, а брюхо белое</a:t>
            </a:r>
          </a:p>
          <a:p>
            <a:r>
              <a:rPr lang="ru-RU" sz="2900" dirty="0" smtClean="0"/>
              <a:t>Морская</a:t>
            </a:r>
            <a:r>
              <a:rPr lang="ru-RU" sz="2900" dirty="0"/>
              <a:t> </a:t>
            </a:r>
            <a:r>
              <a:rPr lang="ru-RU" sz="2900" dirty="0" smtClean="0"/>
              <a:t>свинья </a:t>
            </a:r>
            <a:r>
              <a:rPr lang="ru-RU" sz="2900" dirty="0"/>
              <a:t>широко </a:t>
            </a:r>
            <a:r>
              <a:rPr lang="ru-RU" sz="2900" dirty="0" smtClean="0"/>
              <a:t>распространена в Беринговом</a:t>
            </a:r>
            <a:r>
              <a:rPr lang="ru-RU" sz="2900" dirty="0"/>
              <a:t> </a:t>
            </a:r>
            <a:r>
              <a:rPr lang="ru-RU" sz="2900" dirty="0" smtClean="0"/>
              <a:t>море, регулярно заходит в </a:t>
            </a:r>
            <a:r>
              <a:rPr lang="ru-RU" sz="2900" dirty="0"/>
              <a:t>свободную </a:t>
            </a:r>
            <a:r>
              <a:rPr lang="ru-RU" sz="2900" dirty="0" smtClean="0"/>
              <a:t>от льдов </a:t>
            </a:r>
            <a:r>
              <a:rPr lang="ru-RU" sz="2900" dirty="0"/>
              <a:t>южную часть </a:t>
            </a:r>
            <a:r>
              <a:rPr lang="ru-RU" sz="2900" dirty="0" smtClean="0"/>
              <a:t>Чукотского моря</a:t>
            </a:r>
            <a:r>
              <a:rPr lang="ru-RU" sz="2900" dirty="0"/>
              <a:t>. 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24744"/>
            <a:ext cx="48577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>
          <a:xfrm>
            <a:off x="179512" y="1340768"/>
            <a:ext cx="3008313" cy="4320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400" dirty="0" smtClean="0"/>
              <a:t>3</a:t>
            </a:r>
            <a:r>
              <a:rPr lang="ru-RU" sz="1400" b="1" dirty="0"/>
              <a:t> </a:t>
            </a:r>
            <a:r>
              <a:rPr lang="ru-RU" sz="1400" b="1" dirty="0" smtClean="0"/>
              <a:t>)</a:t>
            </a:r>
            <a:r>
              <a:rPr lang="en-US" sz="1400" b="1" dirty="0" smtClean="0"/>
              <a:t> </a:t>
            </a:r>
            <a:r>
              <a:rPr lang="ru-RU" sz="1400" b="1" dirty="0" smtClean="0"/>
              <a:t>ОВЦЕБЫК </a:t>
            </a:r>
          </a:p>
          <a:p>
            <a:r>
              <a:rPr lang="ru-RU" sz="1400" b="1" dirty="0" smtClean="0"/>
              <a:t>Отряд </a:t>
            </a:r>
            <a:r>
              <a:rPr lang="ru-RU" sz="1400" b="1" dirty="0"/>
              <a:t>Парнокопытные </a:t>
            </a:r>
            <a:endParaRPr lang="ru-RU" sz="1400" b="1" dirty="0" smtClean="0"/>
          </a:p>
          <a:p>
            <a:r>
              <a:rPr lang="ru-RU" sz="1400" dirty="0" smtClean="0"/>
              <a:t>Крупный </a:t>
            </a:r>
            <a:r>
              <a:rPr lang="ru-RU" sz="1400" dirty="0"/>
              <a:t>зверь массивного</a:t>
            </a:r>
          </a:p>
          <a:p>
            <a:r>
              <a:rPr lang="ru-RU" sz="1400" dirty="0"/>
              <a:t>телосложения с короткими широко </a:t>
            </a:r>
            <a:r>
              <a:rPr lang="ru-RU" sz="1400" dirty="0" smtClean="0"/>
              <a:t>расставленными ногами</a:t>
            </a:r>
            <a:r>
              <a:rPr lang="ru-RU" sz="1400" dirty="0"/>
              <a:t>. Масса самцов достигает </a:t>
            </a:r>
            <a:r>
              <a:rPr lang="ru-RU" sz="1400" dirty="0" smtClean="0"/>
              <a:t>300кг</a:t>
            </a:r>
            <a:r>
              <a:rPr lang="ru-RU" sz="1400" dirty="0"/>
              <a:t>, самок – </a:t>
            </a:r>
            <a:r>
              <a:rPr lang="ru-RU" sz="1400" dirty="0" smtClean="0"/>
              <a:t>225кг</a:t>
            </a:r>
            <a:r>
              <a:rPr lang="ru-RU" sz="1400" dirty="0"/>
              <a:t>. Рога имеют самцы и самки,</a:t>
            </a:r>
          </a:p>
          <a:p>
            <a:r>
              <a:rPr lang="ru-RU" sz="1400" dirty="0"/>
              <a:t>у самцов они более массивны. В </a:t>
            </a:r>
            <a:r>
              <a:rPr lang="ru-RU" sz="1400" dirty="0" smtClean="0"/>
              <a:t>основании рога </a:t>
            </a:r>
            <a:r>
              <a:rPr lang="ru-RU" sz="1400" dirty="0"/>
              <a:t>сплющены и почти соприкасаются </a:t>
            </a:r>
            <a:r>
              <a:rPr lang="ru-RU" sz="1400" dirty="0" smtClean="0"/>
              <a:t>между собой</a:t>
            </a:r>
            <a:r>
              <a:rPr lang="ru-RU" sz="1400" dirty="0"/>
              <a:t>. Тело покрыто густой и длинной шерстью</a:t>
            </a:r>
          </a:p>
          <a:p>
            <a:r>
              <a:rPr lang="ru-RU" sz="1400" dirty="0"/>
              <a:t>с обильным и мягким подшерстком</a:t>
            </a:r>
          </a:p>
          <a:p>
            <a:r>
              <a:rPr lang="ru-RU" sz="1400" dirty="0"/>
              <a:t>из </a:t>
            </a:r>
            <a:r>
              <a:rPr lang="ru-RU" sz="1400" dirty="0" smtClean="0"/>
              <a:t>пуховых волос</a:t>
            </a:r>
            <a:r>
              <a:rPr lang="ru-RU" sz="1400" dirty="0"/>
              <a:t>. Шерсть «юбкой» свисает вокруг </a:t>
            </a:r>
            <a:r>
              <a:rPr lang="ru-RU" sz="1400" dirty="0" smtClean="0"/>
              <a:t>тела, прикрывая </a:t>
            </a:r>
            <a:r>
              <a:rPr lang="ru-RU" sz="1400" dirty="0"/>
              <a:t>суставы ног. </a:t>
            </a:r>
            <a:r>
              <a:rPr lang="ru-RU" sz="1400" dirty="0" smtClean="0"/>
              <a:t>Окраска меха </a:t>
            </a:r>
            <a:r>
              <a:rPr lang="ru-RU" sz="1400" dirty="0"/>
              <a:t>темно-</a:t>
            </a:r>
          </a:p>
          <a:p>
            <a:r>
              <a:rPr lang="ru-RU" sz="1400" dirty="0"/>
              <a:t>коричневая, нижние части </a:t>
            </a:r>
            <a:r>
              <a:rPr lang="ru-RU" sz="1400" dirty="0" smtClean="0"/>
              <a:t>ног светлые</a:t>
            </a:r>
            <a:r>
              <a:rPr lang="ru-RU" sz="1400" dirty="0"/>
              <a:t>.</a:t>
            </a:r>
          </a:p>
          <a:p>
            <a:r>
              <a:rPr lang="ru-RU" sz="1400" dirty="0" smtClean="0"/>
              <a:t>Распространен на севере Канады  и некоторых островах Аляски. </a:t>
            </a:r>
            <a:endParaRPr lang="en-US" sz="1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2845" y="1268760"/>
            <a:ext cx="5911155" cy="381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340768"/>
            <a:ext cx="4439733" cy="384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179512" y="1340768"/>
            <a:ext cx="3008313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300" dirty="0" smtClean="0"/>
              <a:t>4) </a:t>
            </a:r>
            <a:r>
              <a:rPr lang="ru-RU" sz="1400" b="1" dirty="0"/>
              <a:t>Речная выдра</a:t>
            </a:r>
          </a:p>
          <a:p>
            <a:r>
              <a:rPr lang="ru-RU" sz="1400" b="1" dirty="0" smtClean="0"/>
              <a:t>Отряд </a:t>
            </a:r>
            <a:r>
              <a:rPr lang="ru-RU" sz="1400" b="1" dirty="0"/>
              <a:t>Хищные </a:t>
            </a:r>
            <a:r>
              <a:rPr lang="ru-RU" sz="1400" b="1" dirty="0" smtClean="0"/>
              <a:t>-Семейство </a:t>
            </a:r>
            <a:r>
              <a:rPr lang="ru-RU" sz="1400" b="1" dirty="0"/>
              <a:t>Куньи </a:t>
            </a:r>
            <a:r>
              <a:rPr lang="ru-RU" sz="1400" b="1" dirty="0" smtClean="0"/>
              <a:t>– </a:t>
            </a:r>
            <a:endParaRPr lang="en-US" sz="1400" b="1" dirty="0"/>
          </a:p>
          <a:p>
            <a:r>
              <a:rPr lang="ru-RU" sz="1400" dirty="0" smtClean="0"/>
              <a:t>Хищник </a:t>
            </a:r>
            <a:r>
              <a:rPr lang="ru-RU" sz="1400" dirty="0"/>
              <a:t>средних размеров</a:t>
            </a:r>
          </a:p>
          <a:p>
            <a:r>
              <a:rPr lang="ru-RU" sz="1400" dirty="0"/>
              <a:t>(масса тела до 7,5 кг) приспособленный к полуводному</a:t>
            </a:r>
          </a:p>
          <a:p>
            <a:r>
              <a:rPr lang="ru-RU" sz="1400" dirty="0"/>
              <a:t>образу жизни. Туловище округлое,</a:t>
            </a:r>
          </a:p>
          <a:p>
            <a:r>
              <a:rPr lang="ru-RU" sz="1400" dirty="0" smtClean="0"/>
              <a:t>на </a:t>
            </a:r>
            <a:r>
              <a:rPr lang="ru-RU" sz="1400" dirty="0"/>
              <a:t>коротких ногах. Хвост длинный,</a:t>
            </a:r>
          </a:p>
          <a:p>
            <a:r>
              <a:rPr lang="ru-RU" sz="1400" dirty="0"/>
              <a:t>составляет более половины длины туловища.</a:t>
            </a:r>
          </a:p>
          <a:p>
            <a:r>
              <a:rPr lang="ru-RU" sz="1400" dirty="0"/>
              <a:t>Пальцы на задних лапах до уровня когтей </a:t>
            </a:r>
            <a:r>
              <a:rPr lang="ru-RU" sz="1400" dirty="0" smtClean="0"/>
              <a:t>соединены перепонками </a:t>
            </a:r>
            <a:r>
              <a:rPr lang="ru-RU" sz="1400" dirty="0"/>
              <a:t>и лишены волос. </a:t>
            </a:r>
            <a:r>
              <a:rPr lang="ru-RU" sz="1400" dirty="0" smtClean="0"/>
              <a:t>Окраска меха </a:t>
            </a:r>
            <a:r>
              <a:rPr lang="ru-RU" sz="1400" dirty="0"/>
              <a:t>верхней стороны тела темно-бурая, </a:t>
            </a:r>
            <a:r>
              <a:rPr lang="ru-RU" sz="1400" dirty="0" smtClean="0"/>
              <a:t>брюхо светло-серое.</a:t>
            </a:r>
          </a:p>
          <a:p>
            <a:r>
              <a:rPr lang="ru-RU" sz="1400" dirty="0" smtClean="0"/>
              <a:t>Распространена в</a:t>
            </a:r>
            <a:r>
              <a:rPr lang="ru-RU" sz="1400" b="1" dirty="0" smtClean="0"/>
              <a:t> </a:t>
            </a:r>
            <a:r>
              <a:rPr lang="ru-RU" sz="1400" dirty="0" smtClean="0"/>
              <a:t>горно-таежной  части Северо-Восточной Сибири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>
          <a:xfrm>
            <a:off x="251520" y="476672"/>
            <a:ext cx="3008313" cy="468052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400" dirty="0" smtClean="0"/>
              <a:t>5) </a:t>
            </a:r>
            <a:r>
              <a:rPr lang="ru-RU" sz="1400" b="1" dirty="0" smtClean="0"/>
              <a:t>Белый </a:t>
            </a:r>
            <a:r>
              <a:rPr lang="ru-RU" sz="1400" b="1" dirty="0"/>
              <a:t>медведь</a:t>
            </a:r>
          </a:p>
          <a:p>
            <a:r>
              <a:rPr lang="ru-RU" sz="1400" b="1" dirty="0" smtClean="0"/>
              <a:t>Отряд </a:t>
            </a:r>
            <a:r>
              <a:rPr lang="ru-RU" sz="1400" b="1" dirty="0"/>
              <a:t>Хищные </a:t>
            </a:r>
            <a:r>
              <a:rPr lang="ru-RU" sz="1400" b="1" dirty="0" smtClean="0"/>
              <a:t>-Семейство Медвежьи. </a:t>
            </a:r>
          </a:p>
          <a:p>
            <a:r>
              <a:rPr lang="ru-RU" sz="1400" dirty="0" smtClean="0"/>
              <a:t>Белый </a:t>
            </a:r>
            <a:r>
              <a:rPr lang="ru-RU" sz="1400" dirty="0"/>
              <a:t>(полярный) медведь -</a:t>
            </a:r>
          </a:p>
          <a:p>
            <a:r>
              <a:rPr lang="ru-RU" sz="1400" dirty="0"/>
              <a:t>самый крупный представитель отряда. </a:t>
            </a:r>
            <a:r>
              <a:rPr lang="ru-RU" sz="1400" dirty="0" smtClean="0"/>
              <a:t>Размеры самцов </a:t>
            </a:r>
            <a:r>
              <a:rPr lang="ru-RU" sz="1400" dirty="0"/>
              <a:t>- 2,6 м (максимальные свыше 3 м) </a:t>
            </a:r>
            <a:r>
              <a:rPr lang="ru-RU" sz="1400" dirty="0" smtClean="0"/>
              <a:t>при массе </a:t>
            </a:r>
            <a:r>
              <a:rPr lang="ru-RU" sz="1400" dirty="0"/>
              <a:t>в 500-700 кг; </a:t>
            </a:r>
            <a:r>
              <a:rPr lang="ru-RU" sz="1400" dirty="0" smtClean="0"/>
              <a:t>самок– </a:t>
            </a:r>
            <a:r>
              <a:rPr lang="ru-RU" sz="1400" dirty="0"/>
              <a:t>2 м и 400-500 </a:t>
            </a:r>
            <a:r>
              <a:rPr lang="ru-RU" sz="1400" dirty="0" smtClean="0"/>
              <a:t>кг соответственно</a:t>
            </a:r>
            <a:r>
              <a:rPr lang="ru-RU" sz="1400" dirty="0"/>
              <a:t>. Тело крупное, обтекаемое </a:t>
            </a:r>
            <a:r>
              <a:rPr lang="ru-RU" sz="1400" dirty="0" smtClean="0"/>
              <a:t>с длинными </a:t>
            </a:r>
            <a:r>
              <a:rPr lang="ru-RU" sz="1400" dirty="0"/>
              <a:t>лапами, плотной </a:t>
            </a:r>
            <a:r>
              <a:rPr lang="ru-RU" sz="1400" dirty="0" smtClean="0"/>
              <a:t>шерстью и толстым слоем </a:t>
            </a:r>
            <a:r>
              <a:rPr lang="ru-RU" sz="1400" dirty="0"/>
              <a:t>подкожного сала. Голова </a:t>
            </a:r>
            <a:r>
              <a:rPr lang="ru-RU" sz="1400" dirty="0" smtClean="0"/>
              <a:t>выглядит небольшой </a:t>
            </a:r>
            <a:r>
              <a:rPr lang="ru-RU" sz="1400" dirty="0"/>
              <a:t>по </a:t>
            </a:r>
            <a:r>
              <a:rPr lang="ru-RU" sz="1400" dirty="0" smtClean="0"/>
              <a:t>отношению к </a:t>
            </a:r>
            <a:r>
              <a:rPr lang="ru-RU" sz="1400" dirty="0"/>
              <a:t>телу и </a:t>
            </a:r>
            <a:r>
              <a:rPr lang="ru-RU" sz="1400" dirty="0" smtClean="0"/>
              <a:t>расположена на </a:t>
            </a:r>
            <a:r>
              <a:rPr lang="ru-RU" sz="1400" dirty="0"/>
              <a:t>длинной шее. Шерсть желто-белого или бело-</a:t>
            </a:r>
          </a:p>
          <a:p>
            <a:r>
              <a:rPr lang="ru-RU" sz="1400" dirty="0"/>
              <a:t>серого </a:t>
            </a:r>
            <a:r>
              <a:rPr lang="ru-RU" sz="1400" dirty="0" smtClean="0"/>
              <a:t>цвета.</a:t>
            </a:r>
            <a:endParaRPr lang="ru-RU" sz="1400" dirty="0"/>
          </a:p>
          <a:p>
            <a:endParaRPr lang="ru-RU" sz="13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6672"/>
            <a:ext cx="5645274" cy="377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628800"/>
            <a:ext cx="30243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6</a:t>
            </a:r>
            <a:r>
              <a:rPr lang="ru-RU" sz="1400" dirty="0" smtClean="0"/>
              <a:t>)  </a:t>
            </a:r>
            <a:r>
              <a:rPr lang="ru-RU" sz="1400" b="1" dirty="0" err="1" smtClean="0"/>
              <a:t>Белоклювая</a:t>
            </a:r>
            <a:r>
              <a:rPr lang="ru-RU" sz="1400" b="1" dirty="0" smtClean="0"/>
              <a:t> </a:t>
            </a:r>
            <a:r>
              <a:rPr lang="ru-RU" sz="1400" b="1" dirty="0"/>
              <a:t>гагара</a:t>
            </a:r>
          </a:p>
          <a:p>
            <a:r>
              <a:rPr lang="ru-RU" sz="1400" b="1" dirty="0" smtClean="0"/>
              <a:t>Отряд </a:t>
            </a:r>
            <a:r>
              <a:rPr lang="ru-RU" sz="1400" b="1" dirty="0"/>
              <a:t>Гагары </a:t>
            </a:r>
            <a:r>
              <a:rPr lang="ru-RU" sz="1400" b="1" dirty="0" smtClean="0"/>
              <a:t>-Семейство </a:t>
            </a:r>
            <a:r>
              <a:rPr lang="ru-RU" sz="1400" b="1" dirty="0"/>
              <a:t>Гагаровые </a:t>
            </a:r>
            <a:r>
              <a:rPr lang="ru-RU" sz="1400" dirty="0" smtClean="0"/>
              <a:t>Крупная </a:t>
            </a:r>
            <a:r>
              <a:rPr lang="ru-RU" sz="1400" dirty="0"/>
              <a:t>птица весом до 5 </a:t>
            </a:r>
            <a:r>
              <a:rPr lang="ru-RU" sz="1400" dirty="0" smtClean="0"/>
              <a:t>–6 </a:t>
            </a:r>
            <a:r>
              <a:rPr lang="ru-RU" sz="1400" dirty="0"/>
              <a:t>кг. В окраске плотного </a:t>
            </a:r>
            <a:r>
              <a:rPr lang="ru-RU" sz="1400" dirty="0" smtClean="0"/>
              <a:t>оперения преобладают</a:t>
            </a:r>
            <a:r>
              <a:rPr lang="ru-RU" sz="1400" dirty="0"/>
              <a:t> </a:t>
            </a:r>
            <a:r>
              <a:rPr lang="ru-RU" sz="1400" dirty="0" smtClean="0"/>
              <a:t>чёрные </a:t>
            </a:r>
            <a:r>
              <a:rPr lang="ru-RU" sz="1400" dirty="0"/>
              <a:t>и белые тона. Голова и шея </a:t>
            </a:r>
            <a:r>
              <a:rPr lang="ru-RU" sz="1400" dirty="0" smtClean="0"/>
              <a:t>иссиня чёрные</a:t>
            </a:r>
            <a:r>
              <a:rPr lang="ru-RU" sz="1400" dirty="0"/>
              <a:t>, на шее белый «ошейник» с чёрными</a:t>
            </a:r>
          </a:p>
          <a:p>
            <a:r>
              <a:rPr lang="ru-RU" sz="1400" dirty="0"/>
              <a:t>вертикальными полосками, верх тела чёрный </a:t>
            </a:r>
            <a:r>
              <a:rPr lang="ru-RU" sz="1400" dirty="0" smtClean="0"/>
              <a:t>с белым </a:t>
            </a:r>
            <a:r>
              <a:rPr lang="ru-RU" sz="1400" dirty="0"/>
              <a:t>клетчатым рисунком на плечах, </a:t>
            </a:r>
            <a:r>
              <a:rPr lang="ru-RU" sz="1400" dirty="0" smtClean="0"/>
              <a:t>нижняя часть </a:t>
            </a:r>
            <a:r>
              <a:rPr lang="ru-RU" sz="1400" dirty="0"/>
              <a:t>тела белая. Очень характерен крик,</a:t>
            </a:r>
          </a:p>
          <a:p>
            <a:r>
              <a:rPr lang="ru-RU" sz="1400" dirty="0"/>
              <a:t>напоминающий отдалённое </a:t>
            </a:r>
            <a:r>
              <a:rPr lang="ru-RU" sz="1400" dirty="0" smtClean="0"/>
              <a:t>лошадиное ржание.</a:t>
            </a:r>
            <a:endParaRPr lang="ru-RU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1976" y="1340768"/>
            <a:ext cx="5178496" cy="42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33843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7</a:t>
            </a:r>
            <a:r>
              <a:rPr lang="ru-RU" sz="1400" dirty="0" smtClean="0"/>
              <a:t>) </a:t>
            </a:r>
            <a:r>
              <a:rPr lang="ru-RU" sz="1400" b="1" dirty="0" smtClean="0"/>
              <a:t>Лебедь-кликун</a:t>
            </a:r>
            <a:endParaRPr lang="ru-RU" sz="1400" b="1" dirty="0"/>
          </a:p>
          <a:p>
            <a:r>
              <a:rPr lang="ru-RU" sz="1400" b="1" dirty="0" smtClean="0"/>
              <a:t>Отряд </a:t>
            </a:r>
            <a:r>
              <a:rPr lang="ru-RU" sz="1400" b="1" dirty="0"/>
              <a:t>Пластинчатоклювые </a:t>
            </a:r>
            <a:r>
              <a:rPr lang="ru-RU" sz="1400" b="1" dirty="0" smtClean="0"/>
              <a:t>-Семейство Утиные. </a:t>
            </a:r>
          </a:p>
          <a:p>
            <a:r>
              <a:rPr lang="ru-RU" sz="1400" dirty="0" smtClean="0"/>
              <a:t>Одна </a:t>
            </a:r>
            <a:r>
              <a:rPr lang="ru-RU" sz="1400" dirty="0"/>
              <a:t>из самых </a:t>
            </a:r>
            <a:r>
              <a:rPr lang="ru-RU" sz="1400" dirty="0" smtClean="0"/>
              <a:t>крупных птиц </a:t>
            </a:r>
            <a:r>
              <a:rPr lang="ru-RU" sz="1400" dirty="0"/>
              <a:t>фауны России, достигающая веса 10 – 12</a:t>
            </a:r>
          </a:p>
          <a:p>
            <a:r>
              <a:rPr lang="ru-RU" sz="1400" dirty="0"/>
              <a:t>кг. Оперение белое, голова и шея обычно </a:t>
            </a:r>
            <a:r>
              <a:rPr lang="ru-RU" sz="1400" dirty="0" smtClean="0"/>
              <a:t>имеют ржаво-желтый </a:t>
            </a:r>
            <a:r>
              <a:rPr lang="ru-RU" sz="1400" dirty="0"/>
              <a:t>оттенок, лапы чёрные. </a:t>
            </a:r>
            <a:r>
              <a:rPr lang="ru-RU" sz="1400" dirty="0" smtClean="0"/>
              <a:t>Желтый цвет </a:t>
            </a:r>
            <a:r>
              <a:rPr lang="ru-RU" sz="1400" dirty="0"/>
              <a:t>у основания клюва присутствует не </a:t>
            </a:r>
            <a:r>
              <a:rPr lang="ru-RU" sz="1400" dirty="0" smtClean="0"/>
              <a:t>менее чем </a:t>
            </a:r>
            <a:r>
              <a:rPr lang="ru-RU" sz="1400" dirty="0"/>
              <a:t>на половине его длины. </a:t>
            </a:r>
            <a:r>
              <a:rPr lang="ru-RU" sz="1400" dirty="0" smtClean="0"/>
              <a:t>Молодые птицы</a:t>
            </a:r>
            <a:r>
              <a:rPr lang="ru-RU" sz="1400" dirty="0"/>
              <a:t> </a:t>
            </a:r>
            <a:r>
              <a:rPr lang="ru-RU" sz="1400" dirty="0" smtClean="0"/>
              <a:t>отличаются </a:t>
            </a:r>
            <a:r>
              <a:rPr lang="ru-RU" sz="1400" dirty="0"/>
              <a:t>сероватым оперением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Распространен в самых разнообразных ландшафтных зонах, в том числе, местами проникая в лесотундру и южную тундру.</a:t>
            </a:r>
            <a:endParaRPr lang="en-US" sz="1400" dirty="0" smtClean="0"/>
          </a:p>
          <a:p>
            <a:endParaRPr lang="ru-RU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052736"/>
            <a:ext cx="4896544" cy="410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869</Words>
  <Application>Microsoft Office PowerPoint</Application>
  <PresentationFormat>Экран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НА ТЕМУ: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Краснодарского края</dc:title>
  <dc:creator>Sergei</dc:creator>
  <cp:lastModifiedBy>бвц</cp:lastModifiedBy>
  <cp:revision>20</cp:revision>
  <dcterms:created xsi:type="dcterms:W3CDTF">2011-04-03T12:26:26Z</dcterms:created>
  <dcterms:modified xsi:type="dcterms:W3CDTF">2012-01-08T09:35:35Z</dcterms:modified>
</cp:coreProperties>
</file>