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5" r:id="rId2"/>
    <p:sldId id="268" r:id="rId3"/>
    <p:sldId id="262" r:id="rId4"/>
    <p:sldId id="264" r:id="rId5"/>
    <p:sldId id="261" r:id="rId6"/>
    <p:sldId id="263" r:id="rId7"/>
    <p:sldId id="259" r:id="rId8"/>
    <p:sldId id="260" r:id="rId9"/>
    <p:sldId id="269" r:id="rId10"/>
    <p:sldId id="273" r:id="rId11"/>
    <p:sldId id="270" r:id="rId12"/>
    <p:sldId id="257" r:id="rId13"/>
    <p:sldId id="271" r:id="rId14"/>
    <p:sldId id="274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-2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259632" y="4293096"/>
            <a:ext cx="2133600" cy="365125"/>
          </a:xfrm>
        </p:spPr>
        <p:txBody>
          <a:bodyPr/>
          <a:lstStyle/>
          <a:p>
            <a:fld id="{D9FF5C02-EFC3-46CD-9BA8-113CCE857393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47864" y="4509120"/>
            <a:ext cx="28956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788024" y="5085184"/>
            <a:ext cx="2133600" cy="365125"/>
          </a:xfrm>
        </p:spPr>
        <p:txBody>
          <a:bodyPr/>
          <a:lstStyle/>
          <a:p>
            <a:fld id="{866D7677-AAD7-47CD-B6A2-26B483BA7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5C02-EFC3-46CD-9BA8-113CCE857393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7677-AAD7-47CD-B6A2-26B483BA7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5C02-EFC3-46CD-9BA8-113CCE857393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7677-AAD7-47CD-B6A2-26B483BA7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5180D-DB73-4E0F-AE8C-55C547EC06FB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5926E-90AD-4BF0-82FA-28D062BCC1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37A23-75B8-41CA-B9A3-D92710AA9E96}" type="datetimeFigureOut">
              <a:rPr lang="ru-RU"/>
              <a:pPr>
                <a:defRPr/>
              </a:pPr>
              <a:t>08.12.2014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52933-C5F8-428B-938F-DBC36A969E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5C02-EFC3-46CD-9BA8-113CCE857393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7677-AAD7-47CD-B6A2-26B483BA7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5C02-EFC3-46CD-9BA8-113CCE857393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7677-AAD7-47CD-B6A2-26B483BA7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5C02-EFC3-46CD-9BA8-113CCE857393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7677-AAD7-47CD-B6A2-26B483BA7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5C02-EFC3-46CD-9BA8-113CCE857393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7677-AAD7-47CD-B6A2-26B483BA7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5C02-EFC3-46CD-9BA8-113CCE857393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7677-AAD7-47CD-B6A2-26B483BA7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5C02-EFC3-46CD-9BA8-113CCE857393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7677-AAD7-47CD-B6A2-26B483BA7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5C02-EFC3-46CD-9BA8-113CCE857393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7677-AAD7-47CD-B6A2-26B483BA7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F5C02-EFC3-46CD-9BA8-113CCE857393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D7677-AAD7-47CD-B6A2-26B483BA72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268760"/>
            <a:ext cx="4320480" cy="1488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91880" y="1628800"/>
            <a:ext cx="405313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475656" y="429309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F5C02-EFC3-46CD-9BA8-113CCE857393}" type="datetimeFigureOut">
              <a:rPr lang="ru-RU" smtClean="0"/>
              <a:pPr/>
              <a:t>08.12.2014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419872" y="46531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076056" y="45811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D7677-AAD7-47CD-B6A2-26B483BA72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07950" h="107950"/>
            <a:bevelB w="107950" h="1079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DELL\Pictures\зимний.jpg"/>
          <p:cNvPicPr>
            <a:picLocks noChangeAspect="1" noChangeArrowheads="1"/>
          </p:cNvPicPr>
          <p:nvPr/>
        </p:nvPicPr>
        <p:blipFill>
          <a:blip r:embed="rId15" cstate="screen"/>
          <a:srcRect/>
          <a:stretch>
            <a:fillRect/>
          </a:stretch>
        </p:blipFill>
        <p:spPr bwMode="auto">
          <a:xfrm>
            <a:off x="214282" y="214290"/>
            <a:ext cx="8724180" cy="642942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okvoed.ru/files/1836/18/65/86.jpg" TargetMode="External"/><Relationship Id="rId7" Type="http://schemas.openxmlformats.org/officeDocument/2006/relationships/hyperlink" Target="http://yandex.ru/images/search?img_url=http://s2.rimg.info/34e451897da8d4ddcb7d2473f2981f8f.gif&amp;uinfo=sw-1280-sh-1024-ww-1069-wh-757-pd-1-wp-5x4_1280x1024&amp;_=1417972473343&amp;viewport=wide&amp;text=&#1072;&#1085;&#1080;&#1084;&#1072;&#1094;&#1080;&#1086;&#1085;&#1085;&#1099;&#1081;%20&#1089;&#1085;&#1077;&#1075;&#1086;&#1074;&#1080;&#1082;&amp;pos=0&amp;rpt=simage&amp;pin=1" TargetMode="External"/><Relationship Id="rId2" Type="http://schemas.openxmlformats.org/officeDocument/2006/relationships/hyperlink" Target="http://school2100.com/pedagogam/lessons/beginners-subject.php?SECTION_ID=1974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yandex.ru/images/search?img_url=http://s10.rimg.info/238556b6f03c58c078eab798db46be35.gif&amp;uinfo=sw-1280-sh-1024-ww-1069-wh-757-pd-1-wp-5x4_1280x1024&amp;_=1417972473343&amp;viewport=wide&amp;text=&#1072;&#1085;&#1080;&#1084;&#1072;&#1094;&#1080;&#1086;&#1085;&#1085;&#1099;&#1081;%20&#1089;&#1085;&#1077;&#1075;&#1086;&#1074;&#1080;&#1082;&amp;pos=19&amp;rpt=simage&amp;pin=1" TargetMode="External"/><Relationship Id="rId5" Type="http://schemas.openxmlformats.org/officeDocument/2006/relationships/hyperlink" Target="http://yandex.ru/images/search?img_url=http://www.kalugin.org/ru/images/dwi600/5p.jpg&amp;uinfo=sw-1280-sh-1024-ww-1069-wh-757-pd-1-wp-5x4_1280x1024&amp;_=1417957744327&amp;p=2&amp;viewport=wide&amp;text=&#1047;&#1080;&#1084;&#1072;&amp;pos=78&amp;rpt=simage&amp;pin=1" TargetMode="External"/><Relationship Id="rId4" Type="http://schemas.openxmlformats.org/officeDocument/2006/relationships/hyperlink" Target="http://yandex.ru/images/search?img_url=http://static.rbytes.net/fullsize_screenshots/d/x/dx-winter-snow-screensaver.jpg&amp;uinfo=sw-1280-sh-1024-ww-1069-wh-757-pd-1-wp-5x4_1280x1024&amp;_=1417965077544&amp;viewport=wide&amp;p=1&amp;text=&#1093;&#1083;&#1086;&#1087;&#1100;&#1103;%20&#1089;&#1085;&#1077;&#1075;&#1072;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bookvoed.ru/files/1836/18/65/8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636" y="3762992"/>
            <a:ext cx="1767951" cy="255712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392146" y="4926200"/>
            <a:ext cx="40640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spcBef>
                <a:spcPct val="20000"/>
              </a:spcBef>
            </a:pPr>
            <a:r>
              <a:rPr lang="ru-RU" sz="1600" b="1" dirty="0">
                <a:latin typeface="Calibri" pitchFamily="34" charset="0"/>
              </a:rPr>
              <a:t>Автор: Корчагина Ольга Даниловна,</a:t>
            </a:r>
          </a:p>
          <a:p>
            <a:pPr marL="342900" indent="-342900" algn="r">
              <a:spcBef>
                <a:spcPct val="20000"/>
              </a:spcBef>
            </a:pPr>
            <a:r>
              <a:rPr lang="ru-RU" sz="1600" b="1" dirty="0">
                <a:latin typeface="Calibri" pitchFamily="34" charset="0"/>
              </a:rPr>
              <a:t>учитель начальных классов</a:t>
            </a:r>
          </a:p>
          <a:p>
            <a:pPr marL="342900" indent="-342900" algn="r">
              <a:spcBef>
                <a:spcPct val="20000"/>
              </a:spcBef>
            </a:pPr>
            <a:r>
              <a:rPr lang="ru-RU" sz="1600" b="1" dirty="0">
                <a:latin typeface="Calibri" pitchFamily="34" charset="0"/>
              </a:rPr>
              <a:t>МОУ УСОШ № 2 им. Сергея </a:t>
            </a:r>
            <a:r>
              <a:rPr lang="ru-RU" sz="1600" b="1" dirty="0" err="1">
                <a:latin typeface="Calibri" pitchFamily="34" charset="0"/>
              </a:rPr>
              <a:t>Ступакова</a:t>
            </a:r>
            <a:endParaRPr lang="ru-RU" sz="1600" b="1" dirty="0">
              <a:latin typeface="Calibri" pitchFamily="34" charset="0"/>
            </a:endParaRPr>
          </a:p>
          <a:p>
            <a:pPr marL="342900" indent="-342900" algn="r">
              <a:spcBef>
                <a:spcPct val="20000"/>
              </a:spcBef>
            </a:pPr>
            <a:r>
              <a:rPr lang="ru-RU" sz="1600" b="1" dirty="0">
                <a:latin typeface="Calibri" pitchFamily="34" charset="0"/>
              </a:rPr>
              <a:t>г.Удомля Тверской обл.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49428" y="3856038"/>
            <a:ext cx="59293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Урок русского языка в 3 классе.</a:t>
            </a:r>
          </a:p>
          <a:p>
            <a:pPr algn="ctr"/>
            <a:r>
              <a:rPr lang="ru-RU" sz="2800" b="1" dirty="0" smtClean="0"/>
              <a:t>«Школа 2100»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816172" y="1205924"/>
            <a:ext cx="59293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Arial Black" pitchFamily="34" charset="0"/>
              </a:rPr>
              <a:t>«Нахождение  в слове окончания и основы»</a:t>
            </a:r>
            <a:endParaRPr lang="ru-RU" sz="3600" b="1" dirty="0">
              <a:latin typeface="Arial Black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54166" y="3051160"/>
            <a:ext cx="6399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Arial Narrow" pitchFamily="34" charset="0"/>
              </a:rPr>
              <a:t>Урок развития  знаний и умений. </a:t>
            </a:r>
            <a:endParaRPr lang="ru-RU" sz="24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500042"/>
            <a:ext cx="656942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3399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ФИЗМИНУТКА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3399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graphicFrame>
        <p:nvGraphicFramePr>
          <p:cNvPr id="6" name="Объект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8001024" y="5857892"/>
          <a:ext cx="914400" cy="714375"/>
        </p:xfrm>
        <a:graphic>
          <a:graphicData uri="http://schemas.openxmlformats.org/presentationml/2006/ole">
            <p:oleObj spid="_x0000_s1026" name="Презентация" showAsIcon="1" r:id="rId3" imgW="914400" imgH="714240" progId="PowerPoint.Show.12">
              <p:embed/>
            </p:oleObj>
          </a:graphicData>
        </a:graphic>
      </p:graphicFrame>
      <p:pic>
        <p:nvPicPr>
          <p:cNvPr id="1028" name="Picture 4" descr="Картинки снеговик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9335" y="2070846"/>
            <a:ext cx="2044100" cy="3274024"/>
          </a:xfrm>
          <a:prstGeom prst="rect">
            <a:avLst/>
          </a:prstGeom>
          <a:noFill/>
        </p:spPr>
      </p:pic>
      <p:pic>
        <p:nvPicPr>
          <p:cNvPr id="1032" name="Picture 8" descr="Анимашки на тему СНЕГОВИКИ. Обсуждение на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127" y="2353236"/>
            <a:ext cx="2439708" cy="31550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verb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verb" cmd="0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Прямоугольник 121"/>
          <p:cNvSpPr/>
          <p:nvPr/>
        </p:nvSpPr>
        <p:spPr bwMode="auto">
          <a:xfrm>
            <a:off x="693364" y="4311463"/>
            <a:ext cx="771525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latin typeface="+mn-lt"/>
              </a:rPr>
              <a:t>Подберите слова к схемам с </a:t>
            </a:r>
            <a:r>
              <a:rPr lang="ru-RU" sz="2400" b="1" dirty="0" smtClean="0">
                <a:latin typeface="+mn-lt"/>
              </a:rPr>
              <a:t>корнем    снег</a:t>
            </a:r>
            <a:endParaRPr lang="ru-RU" sz="2400" b="1" dirty="0">
              <a:latin typeface="+mn-lt"/>
            </a:endParaRPr>
          </a:p>
          <a:p>
            <a:pPr>
              <a:defRPr/>
            </a:pPr>
            <a:r>
              <a:rPr lang="ru-RU" sz="2400" b="1" dirty="0">
                <a:latin typeface="+mn-lt"/>
              </a:rPr>
              <a:t>Какие основы будут у слов – одинаковые или разные</a:t>
            </a:r>
            <a:r>
              <a:rPr lang="ru-RU" sz="2400" b="1" dirty="0" smtClean="0">
                <a:latin typeface="+mn-lt"/>
              </a:rPr>
              <a:t>?</a:t>
            </a:r>
            <a:endParaRPr lang="ru-RU" sz="2400" b="1" dirty="0">
              <a:latin typeface="+mn-lt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403413" y="1963271"/>
            <a:ext cx="8135470" cy="215152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TextBox 107"/>
          <p:cNvSpPr txBox="1"/>
          <p:nvPr/>
        </p:nvSpPr>
        <p:spPr>
          <a:xfrm>
            <a:off x="4540626" y="2348753"/>
            <a:ext cx="531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и</a:t>
            </a:r>
            <a:endParaRPr lang="ru-RU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12682" y="609320"/>
            <a:ext cx="7818624" cy="120015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i="1" dirty="0">
                <a:latin typeface="+mn-lt"/>
              </a:rPr>
              <a:t>Рассмотрите схемы.  Где на схеме однокоренные слова?</a:t>
            </a:r>
          </a:p>
          <a:p>
            <a:pPr>
              <a:defRPr/>
            </a:pPr>
            <a:r>
              <a:rPr lang="ru-RU" sz="2400" i="1" dirty="0">
                <a:latin typeface="+mn-lt"/>
              </a:rPr>
              <a:t>Где одно и то же слово с разными окончаниями – разные формы слова?</a:t>
            </a:r>
          </a:p>
        </p:txBody>
      </p:sp>
      <p:sp>
        <p:nvSpPr>
          <p:cNvPr id="102" name="Дуга 101"/>
          <p:cNvSpPr/>
          <p:nvPr/>
        </p:nvSpPr>
        <p:spPr bwMode="auto">
          <a:xfrm rot="18853175">
            <a:off x="5688430" y="4288539"/>
            <a:ext cx="896938" cy="920750"/>
          </a:xfrm>
          <a:prstGeom prst="arc">
            <a:avLst/>
          </a:prstGeom>
          <a:ln w="28575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b="1"/>
          </a:p>
        </p:txBody>
      </p:sp>
      <p:sp>
        <p:nvSpPr>
          <p:cNvPr id="89" name="Прямоугольник 88"/>
          <p:cNvSpPr/>
          <p:nvPr/>
        </p:nvSpPr>
        <p:spPr>
          <a:xfrm>
            <a:off x="4555866" y="2453640"/>
            <a:ext cx="421936" cy="41685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7893424" y="2474258"/>
            <a:ext cx="372711" cy="403411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1" name="Левая круглая скобка 90"/>
          <p:cNvSpPr/>
          <p:nvPr/>
        </p:nvSpPr>
        <p:spPr>
          <a:xfrm rot="16200000">
            <a:off x="1129609" y="2251877"/>
            <a:ext cx="155090" cy="988919"/>
          </a:xfrm>
          <a:prstGeom prst="leftBracket">
            <a:avLst>
              <a:gd name="adj" fmla="val 0"/>
            </a:avLst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Левая круглая скобка 91"/>
          <p:cNvSpPr/>
          <p:nvPr/>
        </p:nvSpPr>
        <p:spPr>
          <a:xfrm rot="16200000">
            <a:off x="3683912" y="2083980"/>
            <a:ext cx="164055" cy="1369535"/>
          </a:xfrm>
          <a:prstGeom prst="leftBracket">
            <a:avLst>
              <a:gd name="adj" fmla="val 0"/>
            </a:avLst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Левая круглая скобка 92"/>
          <p:cNvSpPr/>
          <p:nvPr/>
        </p:nvSpPr>
        <p:spPr>
          <a:xfrm rot="16200000">
            <a:off x="6628223" y="1708059"/>
            <a:ext cx="177500" cy="2107929"/>
          </a:xfrm>
          <a:prstGeom prst="leftBracket">
            <a:avLst>
              <a:gd name="adj" fmla="val 0"/>
            </a:avLst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1761567" y="2339788"/>
            <a:ext cx="374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а</a:t>
            </a:r>
            <a:endParaRPr lang="ru-RU" sz="3200" b="1" dirty="0"/>
          </a:p>
        </p:txBody>
      </p:sp>
      <p:sp>
        <p:nvSpPr>
          <p:cNvPr id="95" name="Прямоугольник 94"/>
          <p:cNvSpPr/>
          <p:nvPr/>
        </p:nvSpPr>
        <p:spPr>
          <a:xfrm>
            <a:off x="4277961" y="3385970"/>
            <a:ext cx="421936" cy="41685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6" name="Прямоугольник 95"/>
          <p:cNvSpPr/>
          <p:nvPr/>
        </p:nvSpPr>
        <p:spPr>
          <a:xfrm>
            <a:off x="7220176" y="3361764"/>
            <a:ext cx="660154" cy="46795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7" name="Левая круглая скобка 96"/>
          <p:cNvSpPr/>
          <p:nvPr/>
        </p:nvSpPr>
        <p:spPr>
          <a:xfrm rot="16200000">
            <a:off x="1194953" y="3199545"/>
            <a:ext cx="123714" cy="953759"/>
          </a:xfrm>
          <a:prstGeom prst="leftBracket">
            <a:avLst>
              <a:gd name="adj" fmla="val 0"/>
            </a:avLst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Левая круглая скобка 97"/>
          <p:cNvSpPr/>
          <p:nvPr/>
        </p:nvSpPr>
        <p:spPr>
          <a:xfrm rot="16200000">
            <a:off x="3590333" y="3154713"/>
            <a:ext cx="132678" cy="1088247"/>
          </a:xfrm>
          <a:prstGeom prst="leftBracket">
            <a:avLst>
              <a:gd name="adj" fmla="val 0"/>
            </a:avLst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Левая круглая скобка 98"/>
          <p:cNvSpPr/>
          <p:nvPr/>
        </p:nvSpPr>
        <p:spPr>
          <a:xfrm rot="16200000">
            <a:off x="6323242" y="2990190"/>
            <a:ext cx="190053" cy="1447772"/>
          </a:xfrm>
          <a:prstGeom prst="leftBracket">
            <a:avLst>
              <a:gd name="adj" fmla="val 0"/>
            </a:avLst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TextBox 99"/>
          <p:cNvSpPr txBox="1"/>
          <p:nvPr/>
        </p:nvSpPr>
        <p:spPr>
          <a:xfrm>
            <a:off x="1792943" y="3285564"/>
            <a:ext cx="747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/>
              <a:t>ом</a:t>
            </a:r>
            <a:endParaRPr lang="ru-RU" sz="3200" b="1" dirty="0"/>
          </a:p>
        </p:txBody>
      </p:sp>
      <p:sp>
        <p:nvSpPr>
          <p:cNvPr id="101" name="Прямоугольник 100"/>
          <p:cNvSpPr/>
          <p:nvPr/>
        </p:nvSpPr>
        <p:spPr>
          <a:xfrm>
            <a:off x="1781289" y="2422264"/>
            <a:ext cx="421936" cy="41685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1821629" y="3363558"/>
            <a:ext cx="666308" cy="455407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9" name="Правая круглая скобка 108"/>
          <p:cNvSpPr/>
          <p:nvPr/>
        </p:nvSpPr>
        <p:spPr>
          <a:xfrm rot="16200000">
            <a:off x="1096796" y="1962395"/>
            <a:ext cx="228600" cy="929600"/>
          </a:xfrm>
          <a:prstGeom prst="rightBracket">
            <a:avLst>
              <a:gd name="adj" fmla="val 264991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авая круглая скобка 109"/>
          <p:cNvSpPr/>
          <p:nvPr/>
        </p:nvSpPr>
        <p:spPr>
          <a:xfrm rot="16200000">
            <a:off x="1181960" y="2908172"/>
            <a:ext cx="228600" cy="929600"/>
          </a:xfrm>
          <a:prstGeom prst="rightBracket">
            <a:avLst>
              <a:gd name="adj" fmla="val 264991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1" name="Правая круглая скобка 110"/>
          <p:cNvSpPr/>
          <p:nvPr/>
        </p:nvSpPr>
        <p:spPr>
          <a:xfrm rot="16200000">
            <a:off x="3503820" y="2836454"/>
            <a:ext cx="228600" cy="929600"/>
          </a:xfrm>
          <a:prstGeom prst="rightBracket">
            <a:avLst>
              <a:gd name="adj" fmla="val 264991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TextBox 111"/>
          <p:cNvSpPr txBox="1"/>
          <p:nvPr/>
        </p:nvSpPr>
        <p:spPr>
          <a:xfrm>
            <a:off x="4307543" y="3245223"/>
            <a:ext cx="3744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у</a:t>
            </a:r>
            <a:endParaRPr lang="ru-RU" sz="3200" b="1" dirty="0"/>
          </a:p>
        </p:txBody>
      </p:sp>
      <p:sp>
        <p:nvSpPr>
          <p:cNvPr id="113" name="Правая круглая скобка 112"/>
          <p:cNvSpPr/>
          <p:nvPr/>
        </p:nvSpPr>
        <p:spPr>
          <a:xfrm rot="16200000">
            <a:off x="6022903" y="1966877"/>
            <a:ext cx="228600" cy="929600"/>
          </a:xfrm>
          <a:prstGeom prst="rightBracket">
            <a:avLst>
              <a:gd name="adj" fmla="val 264991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4" name="Правая круглая скобка 113"/>
          <p:cNvSpPr/>
          <p:nvPr/>
        </p:nvSpPr>
        <p:spPr>
          <a:xfrm rot="16200000">
            <a:off x="7179350" y="1966877"/>
            <a:ext cx="228600" cy="929600"/>
          </a:xfrm>
          <a:prstGeom prst="rightBracket">
            <a:avLst>
              <a:gd name="adj" fmla="val 264991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авая круглая скобка 114"/>
          <p:cNvSpPr/>
          <p:nvPr/>
        </p:nvSpPr>
        <p:spPr>
          <a:xfrm rot="16200000">
            <a:off x="6049797" y="2908171"/>
            <a:ext cx="228600" cy="929600"/>
          </a:xfrm>
          <a:prstGeom prst="rightBracket">
            <a:avLst>
              <a:gd name="adj" fmla="val 264991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авая круглая скобка 115"/>
          <p:cNvSpPr/>
          <p:nvPr/>
        </p:nvSpPr>
        <p:spPr>
          <a:xfrm rot="16200000">
            <a:off x="3427620" y="1993771"/>
            <a:ext cx="228600" cy="929600"/>
          </a:xfrm>
          <a:prstGeom prst="rightBracket">
            <a:avLst>
              <a:gd name="adj" fmla="val 264991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Фигура, имеющая форму буквы L 118"/>
          <p:cNvSpPr/>
          <p:nvPr/>
        </p:nvSpPr>
        <p:spPr>
          <a:xfrm rot="8139371">
            <a:off x="4115966" y="2362300"/>
            <a:ext cx="257474" cy="276507"/>
          </a:xfrm>
          <a:prstGeom prst="corner">
            <a:avLst>
              <a:gd name="adj1" fmla="val 12069"/>
              <a:gd name="adj2" fmla="val 5173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Фигура, имеющая форму буквы L 119"/>
          <p:cNvSpPr/>
          <p:nvPr/>
        </p:nvSpPr>
        <p:spPr>
          <a:xfrm rot="8139371">
            <a:off x="6769518" y="3321525"/>
            <a:ext cx="257474" cy="276507"/>
          </a:xfrm>
          <a:prstGeom prst="corner">
            <a:avLst>
              <a:gd name="adj1" fmla="val 12069"/>
              <a:gd name="adj2" fmla="val 5173"/>
            </a:avLst>
          </a:prstGeom>
          <a:solidFill>
            <a:schemeClr val="tx2">
              <a:lumMod val="60000"/>
              <a:lumOff val="4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TextBox 120"/>
          <p:cNvSpPr txBox="1"/>
          <p:nvPr/>
        </p:nvSpPr>
        <p:spPr>
          <a:xfrm>
            <a:off x="7216590" y="3303495"/>
            <a:ext cx="821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/>
              <a:t>ый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 animBg="1"/>
      <p:bldP spid="108" grpId="0"/>
      <p:bldP spid="20" grpId="0" animBg="1"/>
      <p:bldP spid="102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/>
      <p:bldP spid="95" grpId="0" animBg="1"/>
      <p:bldP spid="96" grpId="0" animBg="1"/>
      <p:bldP spid="97" grpId="0" animBg="1"/>
      <p:bldP spid="98" grpId="0" animBg="1"/>
      <p:bldP spid="99" grpId="0" animBg="1"/>
      <p:bldP spid="100" grpId="0"/>
      <p:bldP spid="101" grpId="0" animBg="1"/>
      <p:bldP spid="104" grpId="0" animBg="1"/>
      <p:bldP spid="109" grpId="0" animBg="1"/>
      <p:bldP spid="110" grpId="0" animBg="1"/>
      <p:bldP spid="111" grpId="0" animBg="1"/>
      <p:bldP spid="112" grpId="0"/>
      <p:bldP spid="113" grpId="0" animBg="1"/>
      <p:bldP spid="114" grpId="0" animBg="1"/>
      <p:bldP spid="115" grpId="0" animBg="1"/>
      <p:bldP spid="116" grpId="0" animBg="1"/>
      <p:bldP spid="119" grpId="0" animBg="1"/>
      <p:bldP spid="120" grpId="0" animBg="1"/>
      <p:bldP spid="1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311" y="1290523"/>
            <a:ext cx="8175813" cy="2246769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800" b="1" i="1" dirty="0" smtClean="0"/>
              <a:t>       (П_)</a:t>
            </a:r>
            <a:r>
              <a:rPr lang="ru-RU" sz="2800" b="1" i="1" dirty="0" err="1" smtClean="0"/>
              <a:t>б_лели</a:t>
            </a:r>
            <a:r>
              <a:rPr lang="ru-RU" sz="2800" b="1" i="1" dirty="0" smtClean="0"/>
              <a:t> </a:t>
            </a:r>
            <a:r>
              <a:rPr lang="ru-RU" sz="2800" b="1" i="1" dirty="0" err="1" smtClean="0"/>
              <a:t>л_са</a:t>
            </a:r>
            <a:r>
              <a:rPr lang="ru-RU" sz="2800" b="1" i="1" dirty="0" smtClean="0"/>
              <a:t>.   Тонким </a:t>
            </a:r>
            <a:r>
              <a:rPr lang="ru-RU" sz="2800" b="1" i="1" dirty="0"/>
              <a:t>льдом </a:t>
            </a:r>
            <a:r>
              <a:rPr lang="ru-RU" sz="2800" b="1" i="1" dirty="0" smtClean="0"/>
              <a:t>(</a:t>
            </a:r>
            <a:r>
              <a:rPr lang="ru-RU" sz="2800" b="1" i="1" dirty="0" err="1" smtClean="0"/>
              <a:t>п_</a:t>
            </a:r>
            <a:r>
              <a:rPr lang="ru-RU" sz="2800" b="1" i="1" dirty="0" smtClean="0"/>
              <a:t>)крылась </a:t>
            </a:r>
            <a:r>
              <a:rPr lang="ru-RU" sz="2800" b="1" i="1" dirty="0" err="1" smtClean="0"/>
              <a:t>р_ка</a:t>
            </a:r>
            <a:r>
              <a:rPr lang="ru-RU" sz="2800" b="1" i="1" dirty="0"/>
              <a:t>, уснула, как в </a:t>
            </a:r>
            <a:r>
              <a:rPr lang="ru-RU" sz="2800" b="1" i="1" dirty="0" err="1" smtClean="0"/>
              <a:t>ска_ке</a:t>
            </a:r>
            <a:r>
              <a:rPr lang="ru-RU" sz="2800" b="1" i="1" dirty="0" smtClean="0"/>
              <a:t>. </a:t>
            </a:r>
            <a:r>
              <a:rPr lang="ru-RU" sz="2800" b="1" i="1" dirty="0"/>
              <a:t>Ходит </a:t>
            </a:r>
            <a:r>
              <a:rPr lang="ru-RU" sz="2800" b="1" i="1" dirty="0" err="1" smtClean="0"/>
              <a:t>з_ма</a:t>
            </a:r>
            <a:r>
              <a:rPr lang="ru-RU" sz="2800" b="1" i="1" dirty="0"/>
              <a:t>, поглядывает по </a:t>
            </a:r>
            <a:r>
              <a:rPr lang="ru-RU" sz="2800" b="1" i="1" dirty="0" err="1" smtClean="0"/>
              <a:t>ст_р_нам</a:t>
            </a:r>
            <a:r>
              <a:rPr lang="ru-RU" sz="2800" b="1" i="1" dirty="0"/>
              <a:t>. </a:t>
            </a:r>
            <a:r>
              <a:rPr lang="ru-RU" sz="2800" b="1" i="1" dirty="0" smtClean="0"/>
              <a:t>(За)порошила </a:t>
            </a:r>
            <a:r>
              <a:rPr lang="ru-RU" sz="2800" b="1" i="1" dirty="0"/>
              <a:t>сугробами лес и посылает </a:t>
            </a:r>
            <a:r>
              <a:rPr lang="ru-RU" sz="2800" b="1" i="1" dirty="0" err="1" smtClean="0"/>
              <a:t>м_ро_</a:t>
            </a:r>
            <a:r>
              <a:rPr lang="ru-RU" sz="2800" b="1" i="1" dirty="0" smtClean="0"/>
              <a:t> </a:t>
            </a:r>
            <a:r>
              <a:rPr lang="ru-RU" sz="2800" b="1" i="1" dirty="0"/>
              <a:t>за </a:t>
            </a:r>
            <a:r>
              <a:rPr lang="ru-RU" sz="2800" b="1" i="1" dirty="0" err="1" smtClean="0"/>
              <a:t>м_розом</a:t>
            </a:r>
            <a:r>
              <a:rPr lang="ru-RU" sz="2800" b="1" i="1" dirty="0"/>
              <a:t>. Зайцам белые </a:t>
            </a:r>
            <a:r>
              <a:rPr lang="ru-RU" sz="2800" b="1" i="1" dirty="0" err="1" smtClean="0"/>
              <a:t>шу_ки</a:t>
            </a:r>
            <a:r>
              <a:rPr lang="ru-RU" sz="2800" b="1" i="1" dirty="0" smtClean="0"/>
              <a:t> (по)дарила</a:t>
            </a:r>
            <a:r>
              <a:rPr lang="ru-RU" sz="2800" b="1" i="1" dirty="0"/>
              <a:t>. </a:t>
            </a:r>
          </a:p>
        </p:txBody>
      </p:sp>
      <p:pic>
        <p:nvPicPr>
          <p:cNvPr id="1028" name="Picture 4" descr="Сделай подарок другу!"/>
          <p:cNvPicPr>
            <a:picLocks noChangeAspect="1" noChangeArrowheads="1"/>
          </p:cNvPicPr>
          <p:nvPr/>
        </p:nvPicPr>
        <p:blipFill>
          <a:blip r:embed="rId2"/>
          <a:srcRect r="4856" b="7803"/>
          <a:stretch>
            <a:fillRect/>
          </a:stretch>
        </p:blipFill>
        <p:spPr bwMode="auto">
          <a:xfrm>
            <a:off x="2700170" y="3611882"/>
            <a:ext cx="3816941" cy="278802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859280" y="577581"/>
            <a:ext cx="5318760" cy="53494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Повторяем, то что знаем.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340308" y="577581"/>
            <a:ext cx="4320480" cy="53314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8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Приход зимы.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87153" y="3893004"/>
            <a:ext cx="3573331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 i="1" dirty="0" smtClean="0">
                <a:solidFill>
                  <a:srgbClr val="000000"/>
                </a:solidFill>
                <a:latin typeface="Arial" pitchFamily="34" charset="0"/>
                <a:ea typeface="Microsoft YaHei"/>
                <a:cs typeface="Arial" pitchFamily="34" charset="0"/>
              </a:rPr>
              <a:t>Выписать слова с пропущенными орфограммами.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400" b="1" i="1" dirty="0" smtClean="0">
                <a:solidFill>
                  <a:srgbClr val="000000"/>
                </a:solidFill>
                <a:latin typeface="Arial" pitchFamily="34" charset="0"/>
                <a:ea typeface="Microsoft YaHei"/>
                <a:cs typeface="Arial" pitchFamily="34" charset="0"/>
              </a:rPr>
              <a:t>Найти </a:t>
            </a:r>
            <a:r>
              <a:rPr lang="ru-RU" sz="2400" b="1" i="1" smtClean="0">
                <a:solidFill>
                  <a:srgbClr val="000000"/>
                </a:solidFill>
                <a:latin typeface="Arial" pitchFamily="34" charset="0"/>
                <a:ea typeface="Microsoft YaHei"/>
                <a:cs typeface="Arial" pitchFamily="34" charset="0"/>
              </a:rPr>
              <a:t>в них окончание </a:t>
            </a:r>
            <a:r>
              <a:rPr lang="ru-RU" sz="2400" b="1" i="1" dirty="0" smtClean="0">
                <a:solidFill>
                  <a:srgbClr val="000000"/>
                </a:solidFill>
                <a:latin typeface="Arial" pitchFamily="34" charset="0"/>
                <a:ea typeface="Microsoft YaHei"/>
                <a:cs typeface="Arial" pitchFamily="34" charset="0"/>
              </a:rPr>
              <a:t>и основу.</a:t>
            </a:r>
            <a:endParaRPr lang="ru-RU" sz="2400" b="1" i="1" dirty="0">
              <a:solidFill>
                <a:srgbClr val="000000"/>
              </a:solidFill>
              <a:latin typeface="Arial" pitchFamily="34" charset="0"/>
              <a:ea typeface="Microsoft YaHei"/>
              <a:cs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11111E-6 L -0.2283 -1.11111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809345" y="1308568"/>
            <a:ext cx="490565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Продолжите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предложение:</a:t>
            </a: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корне заключён …</a:t>
            </a:r>
          </a:p>
          <a:p>
            <a:pPr marL="457200" indent="-457200">
              <a:buFont typeface="+mj-lt"/>
              <a:buAutoNum type="arabicPeriod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основе заключено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457200" indent="-457200">
              <a:buFont typeface="+mj-lt"/>
              <a:buAutoNum type="arabicPeriod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Окончание …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079376" y="577581"/>
            <a:ext cx="3671048" cy="53494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Итог урока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157634" y="1941419"/>
            <a:ext cx="377613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3399"/>
                </a:solidFill>
                <a:latin typeface="Century" pitchFamily="18" charset="0"/>
              </a:rPr>
              <a:t>общий </a:t>
            </a:r>
            <a:r>
              <a:rPr lang="ru-RU" sz="2800" b="1" dirty="0">
                <a:solidFill>
                  <a:srgbClr val="003399"/>
                </a:solidFill>
                <a:latin typeface="Century" pitchFamily="18" charset="0"/>
              </a:rPr>
              <a:t>смысл всех однокоренных слов</a:t>
            </a:r>
            <a:r>
              <a:rPr lang="ru-RU" sz="2800" b="1" dirty="0" smtClean="0">
                <a:solidFill>
                  <a:srgbClr val="003399"/>
                </a:solidFill>
                <a:latin typeface="Century" pitchFamily="18" charset="0"/>
              </a:rPr>
              <a:t>.</a:t>
            </a:r>
            <a:endParaRPr lang="ru-RU" sz="2800" b="1" dirty="0">
              <a:solidFill>
                <a:srgbClr val="003399"/>
              </a:solidFill>
              <a:latin typeface="Century" pitchFamily="18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363823" y="3088900"/>
            <a:ext cx="378509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3399"/>
                </a:solidFill>
                <a:latin typeface="Century" pitchFamily="18" charset="0"/>
              </a:rPr>
              <a:t>значение </a:t>
            </a:r>
            <a:r>
              <a:rPr lang="ru-RU" sz="2800" b="1" dirty="0">
                <a:solidFill>
                  <a:srgbClr val="003399"/>
                </a:solidFill>
                <a:latin typeface="Century" pitchFamily="18" charset="0"/>
              </a:rPr>
              <a:t>конкретного слова.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65647" y="4169147"/>
            <a:ext cx="378509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3399"/>
                </a:solidFill>
                <a:latin typeface="Century" pitchFamily="18" charset="0"/>
              </a:rPr>
              <a:t>служит  для связи слов в предложении.</a:t>
            </a:r>
            <a:endParaRPr lang="ru-RU" sz="2800" b="1" dirty="0">
              <a:solidFill>
                <a:srgbClr val="003399"/>
              </a:solidFill>
              <a:latin typeface="Century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2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 rot="20701973">
            <a:off x="213772" y="1936955"/>
            <a:ext cx="8784661" cy="2281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844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kern="10" dirty="0" smtClean="0">
                <a:ln w="11430"/>
                <a:solidFill>
                  <a:srgbClr val="0000D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Спасибо </a:t>
            </a:r>
            <a:r>
              <a:rPr lang="ru-RU" sz="3600" b="1" i="1" kern="10" dirty="0">
                <a:ln w="11430"/>
                <a:solidFill>
                  <a:srgbClr val="0000D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за работу!</a:t>
            </a:r>
          </a:p>
        </p:txBody>
      </p:sp>
      <p:pic>
        <p:nvPicPr>
          <p:cNvPr id="30724" name="Picture 4" descr="Снеговики, анимация - Галина Владимировна Лузан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128" y="4167561"/>
            <a:ext cx="2764054" cy="1816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0647" y="416422"/>
            <a:ext cx="8283387" cy="6032421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b="1" dirty="0" smtClean="0"/>
              <a:t>Список используемых источников</a:t>
            </a:r>
          </a:p>
          <a:p>
            <a:pPr algn="ctr">
              <a:buFontTx/>
              <a:buNone/>
            </a:pPr>
            <a:endParaRPr lang="ru-RU" sz="1050" b="1" dirty="0" smtClean="0"/>
          </a:p>
          <a:p>
            <a:pPr>
              <a:buFontTx/>
              <a:buNone/>
            </a:pPr>
            <a:r>
              <a:rPr lang="ru-RU" sz="1400" b="1" dirty="0" smtClean="0"/>
              <a:t>Литература</a:t>
            </a:r>
          </a:p>
          <a:p>
            <a:pPr lvl="0"/>
            <a:r>
              <a:rPr lang="ru-RU" sz="1400" dirty="0" err="1" smtClean="0"/>
              <a:t>Бунеева</a:t>
            </a:r>
            <a:r>
              <a:rPr lang="ru-RU" sz="1400" dirty="0" smtClean="0"/>
              <a:t> Е.В., Исаева Н.А. Русский язык, 3 класс. Методические рекомендации для учителя.- М.: </a:t>
            </a:r>
            <a:r>
              <a:rPr lang="ru-RU" sz="1400" dirty="0" err="1" smtClean="0"/>
              <a:t>Баласс</a:t>
            </a:r>
            <a:r>
              <a:rPr lang="ru-RU" sz="1400" dirty="0" smtClean="0"/>
              <a:t>, 2012. - 320 с. (Образовательная система «Школа 2100») </a:t>
            </a:r>
          </a:p>
          <a:p>
            <a:pPr lvl="0"/>
            <a:r>
              <a:rPr lang="ru-RU" sz="1400" dirty="0" smtClean="0"/>
              <a:t>Тексты из личного архива </a:t>
            </a:r>
          </a:p>
          <a:p>
            <a:pPr lvl="0"/>
            <a:endParaRPr lang="en-US" sz="1400" dirty="0" smtClean="0"/>
          </a:p>
          <a:p>
            <a:pPr>
              <a:buFontTx/>
              <a:buNone/>
            </a:pPr>
            <a:r>
              <a:rPr lang="ru-RU" sz="1400" b="1" dirty="0" err="1" smtClean="0"/>
              <a:t>Интернет-источники</a:t>
            </a:r>
            <a:r>
              <a:rPr lang="ru-RU" sz="1400" b="1" dirty="0" smtClean="0"/>
              <a:t>:</a:t>
            </a:r>
          </a:p>
          <a:p>
            <a:r>
              <a:rPr lang="ru-RU" sz="1400" dirty="0" smtClean="0"/>
              <a:t>Образовательная система «ШКОЛА 2100»</a:t>
            </a:r>
            <a:br>
              <a:rPr lang="ru-RU" sz="1400" dirty="0" smtClean="0"/>
            </a:br>
            <a:r>
              <a:rPr lang="en-US" sz="1400" dirty="0" smtClean="0">
                <a:hlinkClick r:id="rId2"/>
              </a:rPr>
              <a:t>http://school2100.com/pedagogam/lessons/beginners-subject.php?SECTION_ID=1974</a:t>
            </a:r>
            <a:r>
              <a:rPr lang="ru-RU" sz="1400" dirty="0" smtClean="0"/>
              <a:t> </a:t>
            </a:r>
          </a:p>
          <a:p>
            <a:endParaRPr lang="ru-RU" sz="1400" b="1" dirty="0" smtClean="0"/>
          </a:p>
          <a:p>
            <a:r>
              <a:rPr lang="ru-RU" sz="1400" b="1" dirty="0" smtClean="0"/>
              <a:t>Иллюстрации:</a:t>
            </a:r>
            <a:endParaRPr lang="ru-RU" sz="1400" b="1" dirty="0">
              <a:hlinkClick r:id="rId3"/>
            </a:endParaRPr>
          </a:p>
          <a:p>
            <a:r>
              <a:rPr lang="en-US" sz="1400" dirty="0" smtClean="0">
                <a:hlinkClick r:id="rId4"/>
              </a:rPr>
              <a:t>http://yandex.ru/images/search?img_url=http%3A%2F%2Fstatic.rbytes.net%2Ffullsize_screenshots%2Fd%2Fx%2Fdx-winter-snow-screensaver.jpg&amp;uinfo=sw-1280-sh-1024-ww-1069-wh-757-pd-1-wp</a:t>
            </a:r>
            <a:r>
              <a:rPr lang="ru-RU" sz="1400" dirty="0" smtClean="0">
                <a:hlinkClick r:id="rId4"/>
              </a:rPr>
              <a:t>-</a:t>
            </a:r>
            <a:r>
              <a:rPr lang="en-US" sz="1400" dirty="0" smtClean="0">
                <a:hlinkClick r:id="rId4"/>
              </a:rPr>
              <a:t>5x4_1280x1024&amp;_=1417965077544&amp;viewport=</a:t>
            </a:r>
            <a:r>
              <a:rPr lang="en-US" sz="1400" dirty="0" err="1" smtClean="0">
                <a:hlinkClick r:id="rId4"/>
              </a:rPr>
              <a:t>wide&amp;p</a:t>
            </a:r>
            <a:r>
              <a:rPr lang="en-US" sz="1400" dirty="0" smtClean="0">
                <a:hlinkClick r:id="rId4"/>
              </a:rPr>
              <a:t>=1&amp;text=</a:t>
            </a:r>
            <a:r>
              <a:rPr lang="ru-RU" sz="1400" dirty="0" smtClean="0">
                <a:hlinkClick r:id="rId4"/>
              </a:rPr>
              <a:t>хлопья%20снега</a:t>
            </a:r>
            <a:endParaRPr lang="ru-RU" sz="1400" dirty="0" smtClean="0"/>
          </a:p>
          <a:p>
            <a:r>
              <a:rPr lang="en-US" sz="1400" dirty="0" smtClean="0">
                <a:hlinkClick r:id="rId5"/>
              </a:rPr>
              <a:t>http://yandex.ru/images/search?img_url=http%3A%2F%2Fwww.kalugin.org%2Fru%2Fimages%2Fdwi600%2F5p.jpg&amp;uinfo=sw-1280-sh-1024-ww-1069-wh-757-pd-1-wp-5x4_1280x1024&amp;_=1417957744327&amp;p=2&amp;viewport=wide&amp;text=</a:t>
            </a:r>
            <a:r>
              <a:rPr lang="ru-RU" sz="1400" dirty="0" err="1" smtClean="0">
                <a:hlinkClick r:id="rId5"/>
              </a:rPr>
              <a:t>Зима&amp;</a:t>
            </a:r>
            <a:r>
              <a:rPr lang="en-US" sz="1400" dirty="0" smtClean="0">
                <a:hlinkClick r:id="rId5"/>
              </a:rPr>
              <a:t>pos=78&amp;rpt=</a:t>
            </a:r>
            <a:r>
              <a:rPr lang="en-US" sz="1400" dirty="0" err="1" smtClean="0">
                <a:hlinkClick r:id="rId5"/>
              </a:rPr>
              <a:t>simage&amp;pin</a:t>
            </a:r>
            <a:r>
              <a:rPr lang="en-US" sz="1400" dirty="0" smtClean="0">
                <a:hlinkClick r:id="rId5"/>
              </a:rPr>
              <a:t>=1</a:t>
            </a:r>
            <a:r>
              <a:rPr lang="ru-RU" sz="1400" dirty="0" smtClean="0"/>
              <a:t> </a:t>
            </a:r>
            <a:endParaRPr lang="en-US" sz="1400" dirty="0" smtClean="0"/>
          </a:p>
          <a:p>
            <a:r>
              <a:rPr lang="en-US" sz="1400" dirty="0" smtClean="0">
                <a:hlinkClick r:id="rId3"/>
              </a:rPr>
              <a:t>http://www.bookvoed.ru/files/1836/18/65/86.jpg</a:t>
            </a:r>
            <a:r>
              <a:rPr lang="en-US" sz="1400" dirty="0" smtClean="0"/>
              <a:t> </a:t>
            </a:r>
            <a:endParaRPr lang="ru-RU" sz="1400" dirty="0" smtClean="0"/>
          </a:p>
          <a:p>
            <a:r>
              <a:rPr lang="en-US" sz="1400" dirty="0" smtClean="0">
                <a:hlinkClick r:id="rId6"/>
              </a:rPr>
              <a:t>http://yandex.ru/images/search?img_url=http%3A%2F%2Fs10.rimg.info%2F238556b6f03c58c078eab798db46be35.gif&amp;uinfo=sw-1280-sh-1024-ww-1069-wh-757-pd-1-wp-5x4_1280x1024&amp;_=1417972473343&amp;viewport=wide&amp;text=</a:t>
            </a:r>
            <a:r>
              <a:rPr lang="ru-RU" sz="1400" dirty="0" smtClean="0">
                <a:hlinkClick r:id="rId6"/>
              </a:rPr>
              <a:t>анимационный%20снеговик&amp;</a:t>
            </a:r>
            <a:r>
              <a:rPr lang="en-US" sz="1400" dirty="0" smtClean="0">
                <a:hlinkClick r:id="rId6"/>
              </a:rPr>
              <a:t>pos=19&amp;rpt=</a:t>
            </a:r>
            <a:r>
              <a:rPr lang="en-US" sz="1400" dirty="0" err="1" smtClean="0">
                <a:hlinkClick r:id="rId6"/>
              </a:rPr>
              <a:t>simage&amp;pin</a:t>
            </a:r>
            <a:r>
              <a:rPr lang="en-US" sz="1400" dirty="0" smtClean="0">
                <a:hlinkClick r:id="rId6"/>
              </a:rPr>
              <a:t>=1</a:t>
            </a:r>
            <a:r>
              <a:rPr lang="ru-RU" sz="1400" dirty="0" smtClean="0"/>
              <a:t> </a:t>
            </a:r>
          </a:p>
          <a:p>
            <a:r>
              <a:rPr lang="en-US" sz="1400" dirty="0" smtClean="0">
                <a:hlinkClick r:id="rId7"/>
              </a:rPr>
              <a:t>http://yandex.ru/images/search?img_url=http%3A%2F%2Fs2.rimg.info%2F34e451897da8d4ddcb7d2473f2981f8f.gif&amp;uinfo=sw-1280-sh-1024-ww-1069-wh-757-pd-1-wp-5x4_1280x1024&amp;_=1417972473343&amp;viewport=wide&amp;text=</a:t>
            </a:r>
            <a:r>
              <a:rPr lang="ru-RU" sz="1400" dirty="0" smtClean="0">
                <a:hlinkClick r:id="rId7"/>
              </a:rPr>
              <a:t>анимационный%20снеговик&amp;</a:t>
            </a:r>
            <a:r>
              <a:rPr lang="en-US" sz="1400" dirty="0" smtClean="0">
                <a:hlinkClick r:id="rId7"/>
              </a:rPr>
              <a:t>pos=0&amp;rpt=</a:t>
            </a:r>
            <a:r>
              <a:rPr lang="en-US" sz="1400" dirty="0" err="1" smtClean="0">
                <a:hlinkClick r:id="rId7"/>
              </a:rPr>
              <a:t>simage&amp;pin</a:t>
            </a:r>
            <a:r>
              <a:rPr lang="en-US" sz="1400" dirty="0" smtClean="0">
                <a:hlinkClick r:id="rId7"/>
              </a:rPr>
              <a:t>=1</a:t>
            </a:r>
            <a:r>
              <a:rPr lang="ru-RU" sz="14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 txBox="1">
            <a:spLocks noChangeArrowheads="1"/>
          </p:cNvSpPr>
          <p:nvPr/>
        </p:nvSpPr>
        <p:spPr bwMode="auto">
          <a:xfrm>
            <a:off x="913504" y="437348"/>
            <a:ext cx="7581900" cy="582594"/>
          </a:xfrm>
          <a:prstGeom prst="roundRect">
            <a:avLst>
              <a:gd name="adj" fmla="val 34106"/>
            </a:avLst>
          </a:prstGeom>
          <a:solidFill>
            <a:schemeClr val="bg1"/>
          </a:solidFill>
          <a:ln w="28575">
            <a:solidFill>
              <a:schemeClr val="accent4">
                <a:lumMod val="75000"/>
              </a:schemeClr>
            </a:solidFill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Определяем основную тему урока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14399" y="4637461"/>
            <a:ext cx="696557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Что такое основа слова?</a:t>
            </a:r>
          </a:p>
          <a:p>
            <a:pPr algn="ctr"/>
            <a:r>
              <a:rPr lang="ru-RU" sz="24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Какие части слова могут в неё входить?</a:t>
            </a:r>
          </a:p>
          <a:p>
            <a:pPr algn="ctr"/>
            <a:r>
              <a:rPr lang="ru-RU" sz="24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Для чего её выделяют?</a:t>
            </a:r>
          </a:p>
          <a:p>
            <a:pPr algn="ctr"/>
            <a:r>
              <a:rPr lang="ru-RU" sz="2400" b="1" dirty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Каким значком обозначают основу слова?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871695" y="1700212"/>
            <a:ext cx="303025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березк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ru-RU" sz="2800" b="1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светл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...</a:t>
            </a:r>
            <a:endParaRPr lang="ru-RU" sz="28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причёск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…</a:t>
            </a:r>
          </a:p>
          <a:p>
            <a:pPr>
              <a:lnSpc>
                <a:spcPct val="150000"/>
              </a:lnSpc>
            </a:pP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напиш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…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20271" y="1206025"/>
            <a:ext cx="4975411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68288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Прочитайте слова.</a:t>
            </a:r>
          </a:p>
          <a:p>
            <a:pPr indent="268288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Что не так? Чего не хватает?</a:t>
            </a:r>
          </a:p>
          <a:p>
            <a:pPr indent="268288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А как называем часть слова, которую мы видим?</a:t>
            </a:r>
          </a:p>
          <a:p>
            <a:pPr indent="268288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Что мы будем сегодня проходить на уроке? </a:t>
            </a:r>
          </a:p>
          <a:p>
            <a:pPr indent="268288">
              <a:lnSpc>
                <a:spcPct val="150000"/>
              </a:lnSpc>
              <a:buFont typeface="+mj-lt"/>
              <a:buAutoNum type="arabicPeriod"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Какие вопросы могут возникнуть?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"/>
                            </p:stCondLst>
                            <p:childTnLst>
                              <p:par>
                                <p:cTn id="11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40"/>
                            </p:stCondLst>
                            <p:childTnLst>
                              <p:par>
                                <p:cTn id="5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160"/>
                            </p:stCondLst>
                            <p:childTnLst>
                              <p:par>
                                <p:cTn id="6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920"/>
                            </p:stCondLst>
                            <p:childTnLst>
                              <p:par>
                                <p:cTn id="6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18965" y="905964"/>
            <a:ext cx="4688945" cy="7080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b="1" i="1" u="sng" dirty="0">
                <a:solidFill>
                  <a:srgbClr val="000000"/>
                </a:solidFill>
                <a:latin typeface="Cambria" pitchFamily="18" charset="0"/>
                <a:ea typeface="Microsoft YaHei"/>
                <a:cs typeface="Microsoft YaHei"/>
              </a:rPr>
              <a:t>Чистописание 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269128" y="2276009"/>
            <a:ext cx="64684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b="1" i="1" dirty="0" err="1" smtClean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Ппп</a:t>
            </a:r>
            <a:r>
              <a:rPr lang="ru-RU" sz="4800" b="1" i="1" dirty="0" smtClean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    </a:t>
            </a:r>
            <a:r>
              <a:rPr lang="ru-RU" sz="4800" b="1" i="1" dirty="0" err="1" smtClean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Прп</a:t>
            </a:r>
            <a:r>
              <a:rPr lang="ru-RU" sz="4800" b="1" i="1" dirty="0" smtClean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   Пап   </a:t>
            </a:r>
            <a:r>
              <a:rPr lang="ru-RU" sz="4800" b="1" i="1" dirty="0" err="1" smtClean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Пип</a:t>
            </a:r>
            <a:r>
              <a:rPr lang="ru-RU" sz="4800" b="1" i="1" dirty="0" smtClean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 </a:t>
            </a:r>
            <a:endParaRPr lang="ru-RU" sz="4800" b="1" i="1" dirty="0">
              <a:solidFill>
                <a:srgbClr val="000000"/>
              </a:solidFill>
              <a:latin typeface="Times New Roman" pitchFamily="18" charset="0"/>
              <a:ea typeface="Microsoft YaHei"/>
              <a:cs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850277" y="3271589"/>
            <a:ext cx="75857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800" b="1" i="1" dirty="0">
                <a:solidFill>
                  <a:srgbClr val="000000"/>
                </a:solidFill>
                <a:latin typeface="Cambria" pitchFamily="18" charset="0"/>
                <a:ea typeface="Microsoft YaHei"/>
                <a:cs typeface="Gautami" pitchFamily="2"/>
              </a:rPr>
              <a:t>п</a:t>
            </a:r>
            <a:r>
              <a:rPr lang="ru-RU" sz="4800" b="1" i="1" dirty="0" smtClean="0">
                <a:solidFill>
                  <a:srgbClr val="000000"/>
                </a:solidFill>
                <a:latin typeface="Cambria" pitchFamily="18" charset="0"/>
                <a:ea typeface="Microsoft YaHei"/>
                <a:cs typeface="Gautami" pitchFamily="2"/>
              </a:rPr>
              <a:t>раздник    погода   после</a:t>
            </a:r>
            <a:endParaRPr lang="ru-RU" sz="4800" b="1" i="1" dirty="0">
              <a:solidFill>
                <a:srgbClr val="000000"/>
              </a:solidFill>
              <a:latin typeface="Cambria" pitchFamily="18" charset="0"/>
              <a:ea typeface="Microsoft YaHei"/>
              <a:cs typeface="Gautami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88D0F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33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88D0F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33CC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777240" y="2090738"/>
            <a:ext cx="7665720" cy="2862322"/>
          </a:xfrm>
          <a:prstGeom prst="rect">
            <a:avLst/>
          </a:prstGeom>
          <a:solidFill>
            <a:schemeClr val="bg1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3600" b="1" dirty="0">
                <a:solidFill>
                  <a:srgbClr val="003399"/>
                </a:solidFill>
                <a:latin typeface="Comic Sans MS" pitchFamily="66" charset="0"/>
                <a:cs typeface="Arial" pitchFamily="34" charset="0"/>
              </a:rPr>
              <a:t>Легкие снежинки ложатся на ветки деревьев. 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sz="3600" b="1" dirty="0" smtClean="0">
                <a:solidFill>
                  <a:srgbClr val="003399"/>
                </a:solidFill>
                <a:latin typeface="Comic Sans MS" pitchFamily="66" charset="0"/>
                <a:cs typeface="Arial" pitchFamily="34" charset="0"/>
              </a:rPr>
              <a:t>У всех снежинок разный узор.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sz="3600" b="1" dirty="0" smtClean="0">
                <a:solidFill>
                  <a:srgbClr val="003399"/>
                </a:solidFill>
                <a:latin typeface="Comic Sans MS" pitchFamily="66" charset="0"/>
                <a:cs typeface="Arial" pitchFamily="34" charset="0"/>
              </a:rPr>
              <a:t>Ребята любуются снежинками.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697480" y="1766114"/>
            <a:ext cx="385572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4400" b="1" dirty="0" smtClean="0">
                <a:solidFill>
                  <a:srgbClr val="003399"/>
                </a:solidFill>
                <a:latin typeface="Palatino Linotype" pitchFamily="18" charset="0"/>
                <a:cs typeface="Arial" pitchFamily="34" charset="0"/>
              </a:rPr>
              <a:t>снежинки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sz="4400" b="1" dirty="0" smtClean="0">
                <a:solidFill>
                  <a:srgbClr val="003399"/>
                </a:solidFill>
                <a:latin typeface="Palatino Linotype" pitchFamily="18" charset="0"/>
                <a:cs typeface="Arial" pitchFamily="34" charset="0"/>
              </a:rPr>
              <a:t>у </a:t>
            </a:r>
            <a:r>
              <a:rPr lang="ru-RU" sz="4400" b="1" dirty="0" smtClean="0">
                <a:solidFill>
                  <a:srgbClr val="003399"/>
                </a:solidFill>
                <a:latin typeface="Palatino Linotype" pitchFamily="18" charset="0"/>
                <a:cs typeface="Arial" pitchFamily="34" charset="0"/>
              </a:rPr>
              <a:t>снежинок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sz="4400" b="1" dirty="0" smtClean="0">
                <a:solidFill>
                  <a:srgbClr val="003399"/>
                </a:solidFill>
                <a:latin typeface="Palatino Linotype" pitchFamily="18" charset="0"/>
                <a:cs typeface="Arial" pitchFamily="34" charset="0"/>
              </a:rPr>
              <a:t>снежинками</a:t>
            </a:r>
            <a:endParaRPr lang="ru-RU" sz="4400" b="1" dirty="0" smtClean="0">
              <a:solidFill>
                <a:srgbClr val="003399"/>
              </a:solidFill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395288" y="188913"/>
            <a:ext cx="8424862" cy="884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3333FF"/>
              </a:solidFill>
              <a:latin typeface="Times New Roman"/>
              <a:cs typeface="Times New Roman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814070" y="656273"/>
            <a:ext cx="7400290" cy="954107"/>
          </a:xfrm>
          <a:prstGeom prst="rect">
            <a:avLst/>
          </a:prstGeom>
          <a:solidFill>
            <a:schemeClr val="bg1"/>
          </a:solidFill>
          <a:ln w="9525">
            <a:solidFill>
              <a:srgbClr val="003399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Найти  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слово, которое употребляется во всех предложениях.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8160" y="396240"/>
            <a:ext cx="7940040" cy="1384995"/>
          </a:xfrm>
          <a:prstGeom prst="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Во всех ли предложениях оно звучит одинаково.</a:t>
            </a:r>
          </a:p>
          <a:p>
            <a:pPr algn="ctr"/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61916" y="1217414"/>
            <a:ext cx="5784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Выделить основу и окончание.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62000" y="5036004"/>
            <a:ext cx="7665719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3200" b="1" i="1" dirty="0" smtClean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Вспомним, как 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выделить </a:t>
            </a:r>
            <a:r>
              <a:rPr lang="ru-RU" sz="3200" b="1" i="1" dirty="0" smtClean="0">
                <a:solidFill>
                  <a:srgbClr val="000000"/>
                </a:solidFill>
                <a:latin typeface="Times New Roman" pitchFamily="18" charset="0"/>
                <a:ea typeface="Microsoft YaHei"/>
                <a:cs typeface="Times New Roman" pitchFamily="18" charset="0"/>
              </a:rPr>
              <a:t>основу  и окончание</a:t>
            </a:r>
            <a:endParaRPr lang="ru-RU" sz="3200" b="1" i="1" dirty="0">
              <a:solidFill>
                <a:srgbClr val="000000"/>
              </a:solidFill>
              <a:latin typeface="Times New Roman" pitchFamily="18" charset="0"/>
              <a:ea typeface="Microsoft YaHei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941320" y="2636520"/>
            <a:ext cx="2133600" cy="152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514600" y="3947160"/>
            <a:ext cx="2133600" cy="152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968240" y="4800600"/>
            <a:ext cx="2788920" cy="1524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0" grpId="1" animBg="1"/>
      <p:bldP spid="5" grpId="0"/>
      <p:bldP spid="6" grpId="0" animBg="1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730718" y="1062318"/>
            <a:ext cx="7714035" cy="2062103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ОКОНЧАНИЕ –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это изменяемая часть слова, служит для связи слов в предложении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sz="3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6427694" y="2245659"/>
            <a:ext cx="787773" cy="725393"/>
          </a:xfrm>
          <a:prstGeom prst="rect">
            <a:avLst/>
          </a:prstGeom>
          <a:noFill/>
          <a:ln w="38100">
            <a:solidFill>
              <a:srgbClr val="003399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17270" y="3681039"/>
            <a:ext cx="7754377" cy="212365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860425"/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ОСНОВА –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это часть слова без окончания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3600" b="1" dirty="0" smtClean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8" name="Левая круглая скобка 7"/>
          <p:cNvSpPr/>
          <p:nvPr/>
        </p:nvSpPr>
        <p:spPr>
          <a:xfrm rot="16200000">
            <a:off x="6730254" y="3193675"/>
            <a:ext cx="174812" cy="2528050"/>
          </a:xfrm>
          <a:prstGeom prst="leftBracket">
            <a:avLst>
              <a:gd name="adj" fmla="val 0"/>
            </a:avLst>
          </a:prstGeom>
          <a:ln w="38100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53035" y="4598458"/>
            <a:ext cx="75841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 основе заключено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значение конкретного слова.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  <p:bldP spid="5123" grpId="0" animBg="1"/>
      <p:bldP spid="5124" grpId="0" animBg="1"/>
      <p:bldP spid="8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395288" y="188913"/>
            <a:ext cx="8424862" cy="884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3333FF"/>
              </a:solidFill>
              <a:latin typeface="Times New Roman"/>
              <a:cs typeface="Times New Roman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362200" y="2040434"/>
            <a:ext cx="3855720" cy="31393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4400" b="1" dirty="0" smtClean="0">
                <a:solidFill>
                  <a:srgbClr val="003399"/>
                </a:solidFill>
                <a:latin typeface="Palatino Linotype" pitchFamily="18" charset="0"/>
                <a:cs typeface="Arial" pitchFamily="34" charset="0"/>
              </a:rPr>
              <a:t>снежинки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sz="4400" b="1" dirty="0" smtClean="0">
                <a:solidFill>
                  <a:srgbClr val="003399"/>
                </a:solidFill>
                <a:latin typeface="Palatino Linotype" pitchFamily="18" charset="0"/>
                <a:cs typeface="Arial" pitchFamily="34" charset="0"/>
              </a:rPr>
              <a:t>у </a:t>
            </a:r>
            <a:r>
              <a:rPr lang="ru-RU" sz="4400" b="1" dirty="0" smtClean="0">
                <a:solidFill>
                  <a:srgbClr val="003399"/>
                </a:solidFill>
                <a:latin typeface="Palatino Linotype" pitchFamily="18" charset="0"/>
                <a:cs typeface="Arial" pitchFamily="34" charset="0"/>
              </a:rPr>
              <a:t>снежинок</a:t>
            </a:r>
          </a:p>
          <a:p>
            <a:pPr algn="just">
              <a:lnSpc>
                <a:spcPct val="150000"/>
              </a:lnSpc>
              <a:defRPr/>
            </a:pPr>
            <a:r>
              <a:rPr lang="ru-RU" sz="4400" b="1" dirty="0" smtClean="0">
                <a:solidFill>
                  <a:srgbClr val="003399"/>
                </a:solidFill>
                <a:latin typeface="Palatino Linotype" pitchFamily="18" charset="0"/>
                <a:cs typeface="Arial" pitchFamily="34" charset="0"/>
              </a:rPr>
              <a:t>снежинками</a:t>
            </a:r>
            <a:endParaRPr lang="ru-RU" sz="4400" b="1" dirty="0" smtClean="0">
              <a:solidFill>
                <a:srgbClr val="003399"/>
              </a:solidFill>
              <a:latin typeface="Palatino Linotype" pitchFamily="18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4236" y="1156454"/>
            <a:ext cx="6887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Выделить в нём основу и окончание.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08583" y="2419574"/>
            <a:ext cx="407892" cy="55133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Левая круглая скобка 9"/>
          <p:cNvSpPr/>
          <p:nvPr/>
        </p:nvSpPr>
        <p:spPr>
          <a:xfrm rot="16200000">
            <a:off x="3628018" y="1731982"/>
            <a:ext cx="199915" cy="2414191"/>
          </a:xfrm>
          <a:prstGeom prst="leftBracket">
            <a:avLst>
              <a:gd name="adj" fmla="val 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40104" y="3396726"/>
            <a:ext cx="472437" cy="582706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Левая круглая скобка 11"/>
          <p:cNvSpPr/>
          <p:nvPr/>
        </p:nvSpPr>
        <p:spPr>
          <a:xfrm rot="16200000">
            <a:off x="4215204" y="2574664"/>
            <a:ext cx="195433" cy="2750370"/>
          </a:xfrm>
          <a:prstGeom prst="leftBracket">
            <a:avLst>
              <a:gd name="adj" fmla="val 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2307" y="4446494"/>
            <a:ext cx="1102657" cy="521746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Левая круглая скобка 13"/>
          <p:cNvSpPr/>
          <p:nvPr/>
        </p:nvSpPr>
        <p:spPr>
          <a:xfrm rot="16200000">
            <a:off x="3627122" y="3741867"/>
            <a:ext cx="228602" cy="2453640"/>
          </a:xfrm>
          <a:prstGeom prst="leftBracket">
            <a:avLst>
              <a:gd name="adj" fmla="val 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309828" y="394701"/>
            <a:ext cx="4320480" cy="533146"/>
          </a:xfr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Работа в парах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472439" y="1194012"/>
            <a:ext cx="818926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Tx/>
              <a:buAutoNum type="arabicParenR"/>
            </a:pPr>
            <a:r>
              <a:rPr lang="ru-RU" sz="2800" b="1" i="1" dirty="0" smtClean="0"/>
              <a:t>Выпишите слово, в котором наибольшее количество слогов.</a:t>
            </a:r>
          </a:p>
          <a:p>
            <a:pPr marL="0" indent="0" algn="ctr">
              <a:buFontTx/>
              <a:buNone/>
            </a:pPr>
            <a:r>
              <a:rPr lang="ru-RU" sz="4000" b="1" dirty="0" smtClean="0">
                <a:solidFill>
                  <a:srgbClr val="003399"/>
                </a:solidFill>
              </a:rPr>
              <a:t>Картина, зима, </a:t>
            </a:r>
            <a:r>
              <a:rPr lang="ru-RU" sz="4000" b="1" dirty="0" err="1" smtClean="0">
                <a:solidFill>
                  <a:srgbClr val="003399"/>
                </a:solidFill>
              </a:rPr>
              <a:t>снеговичок</a:t>
            </a:r>
            <a:r>
              <a:rPr lang="ru-RU" sz="4000" b="1" dirty="0" smtClean="0">
                <a:solidFill>
                  <a:srgbClr val="003399"/>
                </a:solidFill>
              </a:rPr>
              <a:t>, вдруг, поездка.</a:t>
            </a:r>
          </a:p>
          <a:p>
            <a:pPr marL="514350" indent="-514350" algn="ctr">
              <a:buFontTx/>
              <a:buNone/>
            </a:pPr>
            <a:endParaRPr lang="ru-RU" sz="900" b="1" dirty="0" smtClean="0">
              <a:solidFill>
                <a:srgbClr val="003399"/>
              </a:solidFill>
            </a:endParaRPr>
          </a:p>
          <a:p>
            <a:pPr marL="514350" indent="-514350">
              <a:buFontTx/>
              <a:buNone/>
            </a:pPr>
            <a:r>
              <a:rPr lang="ru-RU" b="1" i="1" dirty="0" smtClean="0"/>
              <a:t>2) </a:t>
            </a:r>
            <a:r>
              <a:rPr lang="ru-RU" sz="2800" b="1" i="1" dirty="0" smtClean="0"/>
              <a:t>Выпишите слова, в которых количество звуков и букв одинаковое.</a:t>
            </a:r>
            <a:endParaRPr lang="ru-RU" b="1" i="1" dirty="0" smtClean="0"/>
          </a:p>
          <a:p>
            <a:pPr marL="0" indent="0" algn="ctr">
              <a:buFontTx/>
              <a:buNone/>
            </a:pPr>
            <a:r>
              <a:rPr lang="ru-RU" sz="4000" b="1" dirty="0" smtClean="0">
                <a:solidFill>
                  <a:srgbClr val="003399"/>
                </a:solidFill>
              </a:rPr>
              <a:t>Пальто, хлопья, вьюжный, </a:t>
            </a:r>
          </a:p>
          <a:p>
            <a:pPr marL="0" indent="0" algn="ctr">
              <a:buFontTx/>
              <a:buNone/>
            </a:pPr>
            <a:r>
              <a:rPr lang="ru-RU" sz="4000" b="1" dirty="0" smtClean="0">
                <a:solidFill>
                  <a:srgbClr val="003399"/>
                </a:solidFill>
              </a:rPr>
              <a:t>праздник, </a:t>
            </a:r>
            <a:r>
              <a:rPr lang="ru-RU" sz="4000" b="1" dirty="0" err="1" smtClean="0">
                <a:solidFill>
                  <a:srgbClr val="003399"/>
                </a:solidFill>
              </a:rPr>
              <a:t>голубая</a:t>
            </a:r>
            <a:r>
              <a:rPr lang="ru-RU" sz="4000" b="1" dirty="0" smtClean="0">
                <a:solidFill>
                  <a:srgbClr val="003399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7680" y="5224195"/>
            <a:ext cx="78181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None/>
            </a:pPr>
            <a:r>
              <a:rPr lang="ru-RU" sz="2800" b="1" i="1" dirty="0" smtClean="0"/>
              <a:t>3) В словах, которые вы выписали, найдите основу.</a:t>
            </a:r>
            <a:r>
              <a:rPr lang="ru-RU" sz="2800" b="1" dirty="0" smtClean="0">
                <a:solidFill>
                  <a:srgbClr val="003399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80"/>
                            </p:stCondLst>
                            <p:childTnLst>
                              <p:par>
                                <p:cTn id="2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200"/>
                            </p:stCondLst>
                            <p:childTnLst>
                              <p:par>
                                <p:cTn id="3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2325068" y="1046435"/>
            <a:ext cx="4320480" cy="533146"/>
          </a:xfr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Проверим 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31606" y="2407920"/>
            <a:ext cx="8189260" cy="1037217"/>
          </a:xfrm>
        </p:spPr>
        <p:txBody>
          <a:bodyPr>
            <a:normAutofit fontScale="92500"/>
          </a:bodyPr>
          <a:lstStyle/>
          <a:p>
            <a:pPr marL="514350" indent="-514350" algn="ctr">
              <a:buNone/>
            </a:pPr>
            <a:r>
              <a:rPr lang="ru-RU" sz="4000" b="1" dirty="0" err="1" smtClean="0">
                <a:solidFill>
                  <a:srgbClr val="003399"/>
                </a:solidFill>
              </a:rPr>
              <a:t>снеговичок</a:t>
            </a:r>
            <a:r>
              <a:rPr lang="ru-RU" sz="4000" b="1" dirty="0" smtClean="0">
                <a:solidFill>
                  <a:srgbClr val="003399"/>
                </a:solidFill>
              </a:rPr>
              <a:t>         </a:t>
            </a:r>
            <a:r>
              <a:rPr lang="ru-RU" sz="4000" b="1" dirty="0" smtClean="0">
                <a:solidFill>
                  <a:srgbClr val="003399"/>
                </a:solidFill>
              </a:rPr>
              <a:t>хлопья         вьюжный</a:t>
            </a:r>
            <a:endParaRPr lang="ru-RU" sz="4000" b="1" i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228217" y="2561217"/>
            <a:ext cx="365759" cy="41685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47705" y="2480534"/>
            <a:ext cx="748552" cy="551330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Левая круглая скобка 5"/>
          <p:cNvSpPr/>
          <p:nvPr/>
        </p:nvSpPr>
        <p:spPr>
          <a:xfrm rot="16200000">
            <a:off x="1891107" y="1810421"/>
            <a:ext cx="114750" cy="2315585"/>
          </a:xfrm>
          <a:prstGeom prst="leftBracket">
            <a:avLst>
              <a:gd name="adj" fmla="val 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Левая круглая скобка 6"/>
          <p:cNvSpPr/>
          <p:nvPr/>
        </p:nvSpPr>
        <p:spPr>
          <a:xfrm rot="16200000">
            <a:off x="4531213" y="2404783"/>
            <a:ext cx="164054" cy="1131344"/>
          </a:xfrm>
          <a:prstGeom prst="leftBracket">
            <a:avLst>
              <a:gd name="adj" fmla="val 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27761" y="701040"/>
            <a:ext cx="6858000" cy="1077218"/>
          </a:xfrm>
          <a:prstGeom prst="rect">
            <a:avLst/>
          </a:prstGeom>
          <a:solidFill>
            <a:schemeClr val="bg1"/>
          </a:solidFill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3399"/>
                </a:solidFill>
              </a:rPr>
              <a:t>Составить предложение. </a:t>
            </a:r>
          </a:p>
          <a:p>
            <a:pPr algn="ctr"/>
            <a:endParaRPr lang="ru-RU" sz="3200" b="1" i="1" dirty="0" smtClean="0">
              <a:solidFill>
                <a:srgbClr val="003399"/>
              </a:solidFill>
            </a:endParaRPr>
          </a:p>
        </p:txBody>
      </p:sp>
      <p:pic>
        <p:nvPicPr>
          <p:cNvPr id="56322" name="Picture 2" descr="Hyundai Accent Club В Москве в субботу обещают сильный снег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7480" y="3431064"/>
            <a:ext cx="3797934" cy="2848450"/>
          </a:xfrm>
          <a:prstGeom prst="rect">
            <a:avLst/>
          </a:prstGeom>
          <a:noFill/>
          <a:ln w="28575">
            <a:solidFill>
              <a:srgbClr val="003399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Левая круглая скобка 7"/>
          <p:cNvSpPr/>
          <p:nvPr/>
        </p:nvSpPr>
        <p:spPr>
          <a:xfrm rot="16200000">
            <a:off x="7071361" y="2298549"/>
            <a:ext cx="164055" cy="1370703"/>
          </a:xfrm>
          <a:prstGeom prst="leftBracket">
            <a:avLst>
              <a:gd name="adj" fmla="val 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553686" y="1202174"/>
            <a:ext cx="62494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3399"/>
                </a:solidFill>
              </a:rPr>
              <a:t>Найти подлежащее и сказуемое.</a:t>
            </a:r>
            <a:endParaRPr lang="ru-RU" sz="3200" b="1" i="1" dirty="0">
              <a:solidFill>
                <a:srgbClr val="003399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34958" y="2538805"/>
            <a:ext cx="365759" cy="41685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4" grpId="0" animBg="1"/>
      <p:bldP spid="5" grpId="0" animBg="1"/>
      <p:bldP spid="6" grpId="0" animBg="1"/>
      <p:bldP spid="7" grpId="0" animBg="1"/>
      <p:bldP spid="9" grpId="0" animBg="1"/>
      <p:bldP spid="8" grpId="0" animBg="1"/>
      <p:bldP spid="11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7" name="Text Box 4"/>
          <p:cNvSpPr txBox="1">
            <a:spLocks noChangeArrowheads="1"/>
          </p:cNvSpPr>
          <p:nvPr/>
        </p:nvSpPr>
        <p:spPr bwMode="auto">
          <a:xfrm>
            <a:off x="624448" y="557157"/>
            <a:ext cx="8143875" cy="591951"/>
          </a:xfrm>
          <a:prstGeom prst="rect">
            <a:avLst/>
          </a:prstGeom>
          <a:solidFill>
            <a:schemeClr val="bg1"/>
          </a:solidFill>
          <a:ln w="9360" cap="sq">
            <a:solidFill>
              <a:schemeClr val="accent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>
                <a:solidFill>
                  <a:srgbClr val="000000"/>
                </a:solidFill>
                <a:latin typeface="Calibri" pitchFamily="34" charset="0"/>
                <a:ea typeface="Microsoft YaHei"/>
                <a:cs typeface="Microsoft YaHei"/>
              </a:rPr>
              <a:t>Открываем знания. Сравниваем вывод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7529" y="1171482"/>
            <a:ext cx="828675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dirty="0">
                <a:latin typeface="+mn-lt"/>
              </a:rPr>
              <a:t>Составьте </a:t>
            </a:r>
            <a:r>
              <a:rPr lang="ru-RU" sz="2400" dirty="0" smtClean="0">
                <a:latin typeface="+mn-lt"/>
              </a:rPr>
              <a:t>алгоритм</a:t>
            </a:r>
            <a:endParaRPr lang="ru-RU" sz="2400" dirty="0">
              <a:latin typeface="+mn-lt"/>
            </a:endParaRPr>
          </a:p>
          <a:p>
            <a:pPr algn="ctr">
              <a:defRPr/>
            </a:pPr>
            <a:r>
              <a:rPr lang="ru-RU" sz="2400" b="1" dirty="0">
                <a:latin typeface="+mn-lt"/>
              </a:rPr>
              <a:t>«Как нужно действовать, чтобы найти основу слова». </a:t>
            </a:r>
            <a:endParaRPr lang="ru-RU" sz="2400" dirty="0">
              <a:latin typeface="+mn-lt"/>
            </a:endParaRPr>
          </a:p>
        </p:txBody>
      </p:sp>
      <p:grpSp>
        <p:nvGrpSpPr>
          <p:cNvPr id="3" name="Группа 23"/>
          <p:cNvGrpSpPr>
            <a:grpSpLocks/>
          </p:cNvGrpSpPr>
          <p:nvPr/>
        </p:nvGrpSpPr>
        <p:grpSpPr bwMode="auto">
          <a:xfrm>
            <a:off x="509307" y="2212041"/>
            <a:ext cx="8215313" cy="3860253"/>
            <a:chOff x="500034" y="2357430"/>
            <a:chExt cx="8215370" cy="3643338"/>
          </a:xfrm>
          <a:solidFill>
            <a:schemeClr val="bg1"/>
          </a:solidFill>
        </p:grpSpPr>
        <p:sp>
          <p:nvSpPr>
            <p:cNvPr id="10245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500034" y="2357430"/>
              <a:ext cx="8215370" cy="3643338"/>
            </a:xfrm>
            <a:prstGeom prst="roundRect">
              <a:avLst>
                <a:gd name="adj" fmla="val 16667"/>
              </a:avLst>
            </a:prstGeom>
            <a:grpFill/>
            <a:ln w="38100" algn="ctr">
              <a:solidFill>
                <a:srgbClr val="003399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ru-RU" sz="2400">
                <a:latin typeface="Century" pitchFamily="18" charset="0"/>
              </a:endParaRPr>
            </a:p>
          </p:txBody>
        </p:sp>
        <p:sp>
          <p:nvSpPr>
            <p:cNvPr id="10246" name="TextBox 9"/>
            <p:cNvSpPr txBox="1">
              <a:spLocks noChangeArrowheads="1"/>
            </p:cNvSpPr>
            <p:nvPr/>
          </p:nvSpPr>
          <p:spPr bwMode="auto">
            <a:xfrm>
              <a:off x="714349" y="2500306"/>
              <a:ext cx="7990129" cy="339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latin typeface="Arial" pitchFamily="34" charset="0"/>
                  <a:cs typeface="Arial" pitchFamily="34" charset="0"/>
                </a:rPr>
                <a:t>1</a:t>
              </a:r>
              <a:r>
                <a:rPr lang="ru-RU" sz="2400" b="1" i="1" dirty="0">
                  <a:latin typeface="Arial" pitchFamily="34" charset="0"/>
                  <a:cs typeface="Arial" pitchFamily="34" charset="0"/>
                </a:rPr>
                <a:t>. </a:t>
              </a:r>
              <a:r>
                <a:rPr lang="ru-RU" sz="2400" b="1" i="1" dirty="0" smtClean="0">
                  <a:latin typeface="Arial" pitchFamily="34" charset="0"/>
                  <a:cs typeface="Arial" pitchFamily="34" charset="0"/>
                </a:rPr>
                <a:t>Читаю слово:   зимний</a:t>
              </a:r>
            </a:p>
            <a:p>
              <a:r>
                <a:rPr lang="ru-RU" sz="2400" b="1" i="1" dirty="0" smtClean="0">
                  <a:latin typeface="Arial" pitchFamily="34" charset="0"/>
                  <a:cs typeface="Arial" pitchFamily="34" charset="0"/>
                </a:rPr>
                <a:t>2. Изменяю это слово, нахожу изменяемую часть  – окончание (зимний, зимняя, зимнее). </a:t>
              </a:r>
            </a:p>
            <a:p>
              <a:r>
                <a:rPr lang="ru-RU" sz="2400" b="1" i="1" dirty="0" smtClean="0">
                  <a:latin typeface="Arial" pitchFamily="34" charset="0"/>
                  <a:cs typeface="Arial" pitchFamily="34" charset="0"/>
                </a:rPr>
                <a:t>Окончание   –          </a:t>
              </a:r>
              <a:r>
                <a:rPr lang="ru-RU" sz="2800" b="1" i="1" dirty="0" err="1" smtClean="0">
                  <a:latin typeface="Arial" pitchFamily="34" charset="0"/>
                  <a:cs typeface="Arial" pitchFamily="34" charset="0"/>
                </a:rPr>
                <a:t>ий</a:t>
              </a:r>
              <a:r>
                <a:rPr lang="ru-RU" sz="2800" b="1" i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sz="2400" b="1" i="1" dirty="0" smtClean="0">
                  <a:latin typeface="Arial" pitchFamily="34" charset="0"/>
                  <a:cs typeface="Arial" pitchFamily="34" charset="0"/>
                </a:rPr>
                <a:t>.</a:t>
              </a:r>
            </a:p>
            <a:p>
              <a:r>
                <a:rPr lang="ru-RU" sz="2400" b="1" i="1" dirty="0" smtClean="0">
                  <a:latin typeface="Arial" pitchFamily="34" charset="0"/>
                  <a:cs typeface="Arial" pitchFamily="34" charset="0"/>
                </a:rPr>
                <a:t>3. Отделяю  окончание  от основы  значком :</a:t>
              </a:r>
            </a:p>
            <a:p>
              <a:r>
                <a:rPr lang="ru-RU" sz="3200" b="1" dirty="0" smtClean="0">
                  <a:latin typeface="Arial" pitchFamily="34" charset="0"/>
                  <a:cs typeface="Arial" pitchFamily="34" charset="0"/>
                </a:rPr>
                <a:t>                     зимний .</a:t>
              </a:r>
            </a:p>
            <a:p>
              <a:r>
                <a:rPr lang="ru-RU" sz="2400" b="1" i="1" dirty="0" smtClean="0">
                  <a:latin typeface="Arial" pitchFamily="34" charset="0"/>
                  <a:cs typeface="Arial" pitchFamily="34" charset="0"/>
                </a:rPr>
                <a:t>4. Думаю над смыслом слова, который заключён в его основе.</a:t>
              </a:r>
            </a:p>
            <a:p>
              <a:r>
                <a:rPr lang="ru-RU" sz="2400" b="1" i="1" dirty="0" smtClean="0">
                  <a:latin typeface="Arial" pitchFamily="34" charset="0"/>
                  <a:cs typeface="Arial" pitchFamily="34" charset="0"/>
                </a:rPr>
                <a:t>5. Проверяю себя.</a:t>
              </a:r>
              <a:endParaRPr lang="ru-RU" sz="2400" b="1" i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650028" y="3714752"/>
              <a:ext cx="549653" cy="370636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 </a:t>
              </a: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132445" y="4399963"/>
              <a:ext cx="537887" cy="443756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dirty="0"/>
                <a:t> </a:t>
              </a:r>
            </a:p>
          </p:txBody>
        </p:sp>
      </p:grpSp>
      <p:sp>
        <p:nvSpPr>
          <p:cNvPr id="24" name="Левая круглая скобка 23"/>
          <p:cNvSpPr/>
          <p:nvPr/>
        </p:nvSpPr>
        <p:spPr>
          <a:xfrm rot="16200000">
            <a:off x="3561229" y="4257784"/>
            <a:ext cx="128198" cy="903645"/>
          </a:xfrm>
          <a:prstGeom prst="leftBracket">
            <a:avLst>
              <a:gd name="adj" fmla="val 0"/>
            </a:avLst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Зимни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Зимний</Template>
  <TotalTime>271</TotalTime>
  <Words>562</Words>
  <Application>Microsoft Office PowerPoint</Application>
  <PresentationFormat>Экран (4:3)</PresentationFormat>
  <Paragraphs>110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Зимний</vt:lpstr>
      <vt:lpstr>Презентация</vt:lpstr>
      <vt:lpstr>Слайд 1</vt:lpstr>
      <vt:lpstr>Слайд 2</vt:lpstr>
      <vt:lpstr>Слайд 3</vt:lpstr>
      <vt:lpstr>Слайд 4</vt:lpstr>
      <vt:lpstr>Слайд 5</vt:lpstr>
      <vt:lpstr>Слайд 6</vt:lpstr>
      <vt:lpstr>Работа в парах</vt:lpstr>
      <vt:lpstr>Проверим 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User</cp:lastModifiedBy>
  <cp:revision>29</cp:revision>
  <dcterms:created xsi:type="dcterms:W3CDTF">2014-12-07T13:06:11Z</dcterms:created>
  <dcterms:modified xsi:type="dcterms:W3CDTF">2014-12-08T17:01:23Z</dcterms:modified>
</cp:coreProperties>
</file>