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4B6610-B990-44EC-B83D-9063AFCC4133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F860DD-C5E4-4366-BEF7-BCC2A75128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Составление рабочей программы педагога ДОУ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/>
              <a:t>Основные характеристики рабочей программы педагога:</a:t>
            </a:r>
          </a:p>
          <a:p>
            <a:pPr algn="just"/>
            <a:r>
              <a:rPr lang="ru-RU" sz="1600" b="1" i="1" dirty="0" smtClean="0"/>
              <a:t>Актуальность-</a:t>
            </a:r>
            <a:r>
              <a:rPr lang="ru-RU" sz="1600" dirty="0" smtClean="0"/>
              <a:t> ориентация на потребности современного дошкольного образования с учётом понимания исключительной важности каждого периода детства;</a:t>
            </a:r>
          </a:p>
          <a:p>
            <a:pPr algn="just"/>
            <a:r>
              <a:rPr lang="ru-RU" sz="1600" b="1" i="1" dirty="0" smtClean="0"/>
              <a:t>Реалистичность</a:t>
            </a:r>
            <a:r>
              <a:rPr lang="ru-RU" sz="1600" dirty="0" smtClean="0"/>
              <a:t> – соответствие целей и предлагаемых средств их достижения, а также убеждённость в эффективности выбранных средств;</a:t>
            </a:r>
          </a:p>
          <a:p>
            <a:pPr algn="just"/>
            <a:r>
              <a:rPr lang="ru-RU" sz="1600" b="1" i="1" dirty="0" smtClean="0"/>
              <a:t>Целостность</a:t>
            </a:r>
            <a:r>
              <a:rPr lang="ru-RU" sz="1600" dirty="0" smtClean="0"/>
              <a:t> – обеспечение согласованности, полноты взаимодействия и последовательности действий всех участников образовательного процесса для реализации поставленных целей;</a:t>
            </a:r>
          </a:p>
          <a:p>
            <a:pPr algn="just"/>
            <a:r>
              <a:rPr lang="ru-RU" sz="1600" b="1" i="1" dirty="0" err="1" smtClean="0"/>
              <a:t>Прогностичность</a:t>
            </a:r>
            <a:r>
              <a:rPr lang="ru-RU" sz="1600" dirty="0" smtClean="0"/>
              <a:t> – способность видеть цели и планировать деятельность для их достижения;</a:t>
            </a:r>
          </a:p>
          <a:p>
            <a:pPr algn="just"/>
            <a:r>
              <a:rPr lang="ru-RU" sz="1600" b="1" i="1" dirty="0" smtClean="0"/>
              <a:t>Рациональность</a:t>
            </a:r>
            <a:r>
              <a:rPr lang="ru-RU" sz="1600" dirty="0" smtClean="0"/>
              <a:t> – грамотный выбор способов и методов для эффективного решения задач дошкольного образования;</a:t>
            </a:r>
          </a:p>
          <a:p>
            <a:pPr algn="just"/>
            <a:r>
              <a:rPr lang="ru-RU" sz="1600" b="1" i="1" dirty="0" smtClean="0"/>
              <a:t>Контролируемость </a:t>
            </a:r>
            <a:r>
              <a:rPr lang="ru-RU" sz="1600" dirty="0" smtClean="0"/>
              <a:t>– определение ожидаемых результатов;</a:t>
            </a:r>
          </a:p>
          <a:p>
            <a:pPr algn="just"/>
            <a:r>
              <a:rPr lang="ru-RU" sz="1600" b="1" i="1" dirty="0" err="1" smtClean="0"/>
              <a:t>Корректируемость</a:t>
            </a:r>
            <a:r>
              <a:rPr lang="ru-RU" sz="1600" dirty="0" smtClean="0"/>
              <a:t> – современное обнаружение и быстрое реагирование на возникающие отклонения от нормы и изменения в развитии.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pPr algn="ctr"/>
            <a:r>
              <a:rPr lang="ru-RU" b="1" dirty="0" smtClean="0"/>
              <a:t>Структура рабочей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695844"/>
          </a:xfrm>
        </p:spPr>
        <p:txBody>
          <a:bodyPr>
            <a:normAutofit fontScale="92500" lnSpcReduction="20000"/>
          </a:bodyPr>
          <a:lstStyle/>
          <a:p>
            <a:pPr marL="425196" indent="-342900" algn="just">
              <a:buFont typeface="+mj-lt"/>
              <a:buAutoNum type="arabicPeriod"/>
            </a:pPr>
            <a:r>
              <a:rPr lang="ru-RU" sz="1800" dirty="0" smtClean="0"/>
              <a:t>Титульный лист</a:t>
            </a:r>
          </a:p>
          <a:p>
            <a:pPr marL="425196" indent="-342900" algn="just">
              <a:buFont typeface="+mj-lt"/>
              <a:buAutoNum type="arabicPeriod"/>
            </a:pPr>
            <a:r>
              <a:rPr lang="ru-RU" sz="1800" dirty="0" smtClean="0"/>
              <a:t>Пояснительная записка (актуальность реализации рабочей программы, её цели, задачи, основные принципы, особенности организации образовательного процесса, характеристика возрастных особенностей воспитанников группы, программно-методический комплекс образовательного процесса, предметно-пространственная развивающая среда группы)</a:t>
            </a:r>
          </a:p>
          <a:p>
            <a:pPr marL="425196" indent="-342900" algn="just">
              <a:buFont typeface="+mj-lt"/>
              <a:buAutoNum type="arabicPeriod"/>
            </a:pPr>
            <a:r>
              <a:rPr lang="ru-RU" sz="1800" dirty="0" smtClean="0"/>
              <a:t>Основная часть рабочей программы, которая включает:</a:t>
            </a:r>
          </a:p>
          <a:p>
            <a:pPr marL="425196" indent="-342900" algn="just"/>
            <a:r>
              <a:rPr lang="ru-RU" sz="1800" dirty="0" smtClean="0"/>
              <a:t>Календарно-тематический план</a:t>
            </a:r>
          </a:p>
          <a:p>
            <a:pPr marL="425196" indent="-342900" algn="just"/>
            <a:r>
              <a:rPr lang="ru-RU" sz="1800" dirty="0" smtClean="0"/>
              <a:t>Сетка занятий возрастной группы </a:t>
            </a:r>
          </a:p>
          <a:p>
            <a:pPr marL="425196" indent="-342900" algn="just"/>
            <a:r>
              <a:rPr lang="ru-RU" sz="1800" dirty="0" smtClean="0"/>
              <a:t>Особенности организации образовательного процесса</a:t>
            </a:r>
          </a:p>
          <a:p>
            <a:pPr marL="425196" indent="-342900" algn="just"/>
            <a:r>
              <a:rPr lang="ru-RU" sz="1800" dirty="0" smtClean="0"/>
              <a:t>Условия реализации программы</a:t>
            </a:r>
          </a:p>
          <a:p>
            <a:pPr marL="425196" indent="-342900" algn="just"/>
            <a:r>
              <a:rPr lang="ru-RU" sz="1800" dirty="0" smtClean="0"/>
              <a:t>Список литературы (включает перечень использованной воспитателем литературы в работе с детьми)</a:t>
            </a:r>
          </a:p>
          <a:p>
            <a:pPr marL="425196" indent="-342900" algn="just"/>
            <a:r>
              <a:rPr lang="ru-RU" sz="1800" dirty="0" smtClean="0"/>
              <a:t>Приложение к программе (конспекты </a:t>
            </a:r>
            <a:r>
              <a:rPr lang="ru-RU" sz="1800" dirty="0" smtClean="0"/>
              <a:t> </a:t>
            </a:r>
            <a:r>
              <a:rPr lang="ru-RU" sz="1800" dirty="0" smtClean="0"/>
              <a:t>образовательной деятельности с воспитанниками, картотеки игр и игровых упражнений, сценарий мастер-классов для педагогов и родителей, консультации, практикумы, памятки, комплексы утренней гимнастики и </a:t>
            </a:r>
            <a:r>
              <a:rPr lang="ru-RU" sz="1800" dirty="0" err="1" smtClean="0"/>
              <a:t>микрогимнастики</a:t>
            </a:r>
            <a:r>
              <a:rPr lang="ru-RU" sz="1800" dirty="0" smtClean="0"/>
              <a:t> после дневного сна, гимнастики для глаз)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939784"/>
          </a:xfrm>
        </p:spPr>
        <p:txBody>
          <a:bodyPr/>
          <a:lstStyle/>
          <a:p>
            <a:pPr algn="ctr"/>
            <a:r>
              <a:rPr lang="ru-RU" b="1" dirty="0" smtClean="0"/>
              <a:t>Титульный лист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62150" cy="542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dirty="0" smtClean="0"/>
              <a:t>Муниципальное бюджетное дошкольного образовательного учреждения </a:t>
            </a:r>
          </a:p>
          <a:p>
            <a:pPr algn="ctr">
              <a:buNone/>
            </a:pPr>
            <a:r>
              <a:rPr lang="ru-RU" sz="1600" dirty="0" smtClean="0"/>
              <a:t>Детский сад № 169 </a:t>
            </a:r>
            <a:r>
              <a:rPr lang="ru-RU" sz="1600" dirty="0" err="1" smtClean="0"/>
              <a:t>общеразвивающего</a:t>
            </a:r>
            <a:r>
              <a:rPr lang="ru-RU" sz="1600" dirty="0" smtClean="0"/>
              <a:t> вида Калининского района </a:t>
            </a:r>
          </a:p>
          <a:p>
            <a:pPr algn="ctr">
              <a:buNone/>
            </a:pPr>
            <a:r>
              <a:rPr lang="ru-RU" sz="1600" dirty="0" smtClean="0"/>
              <a:t>городского округа город Уфа Республики Башкортостан</a:t>
            </a:r>
          </a:p>
          <a:p>
            <a:pPr algn="just">
              <a:buNone/>
            </a:pPr>
            <a:r>
              <a:rPr lang="ru-RU" sz="1600" b="1" dirty="0" smtClean="0"/>
              <a:t>УТВЕРЖДАЮ</a:t>
            </a:r>
          </a:p>
          <a:p>
            <a:pPr algn="just">
              <a:buNone/>
            </a:pPr>
            <a:r>
              <a:rPr lang="ru-RU" sz="1600" dirty="0" smtClean="0"/>
              <a:t>Заведующий</a:t>
            </a:r>
          </a:p>
          <a:p>
            <a:pPr algn="just">
              <a:buNone/>
            </a:pPr>
            <a:r>
              <a:rPr lang="ru-RU" sz="1600" dirty="0" smtClean="0"/>
              <a:t>___________О.Г. Фуксина</a:t>
            </a:r>
          </a:p>
          <a:p>
            <a:pPr algn="just">
              <a:buNone/>
            </a:pPr>
            <a:r>
              <a:rPr lang="ru-RU" sz="1600" dirty="0" smtClean="0"/>
              <a:t>Приказ от _______2014г. № ____</a:t>
            </a:r>
          </a:p>
          <a:p>
            <a:pPr algn="just">
              <a:buNone/>
            </a:pPr>
            <a:r>
              <a:rPr lang="ru-RU" sz="1600" dirty="0" smtClean="0"/>
              <a:t>М.П.</a:t>
            </a: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b="1" dirty="0" smtClean="0"/>
              <a:t>РАБОЧАЯ ПРОГРАММА</a:t>
            </a:r>
          </a:p>
          <a:p>
            <a:pPr algn="ctr">
              <a:buNone/>
            </a:pPr>
            <a:r>
              <a:rPr lang="ru-RU" sz="1600" b="1" dirty="0" smtClean="0"/>
              <a:t>2 младшей группы   «__________»  воспитанников в возрасте от 3 до 4 лет</a:t>
            </a:r>
          </a:p>
          <a:p>
            <a:pPr algn="just"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        Воспитатели:</a:t>
            </a:r>
          </a:p>
          <a:p>
            <a:pPr algn="just"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        ФИО (полностью)</a:t>
            </a:r>
          </a:p>
          <a:p>
            <a:pPr algn="just">
              <a:buNone/>
            </a:pPr>
            <a:r>
              <a:rPr lang="ru-RU" sz="1600" b="1" dirty="0" smtClean="0"/>
              <a:t>ПРИНЯТО</a:t>
            </a:r>
          </a:p>
          <a:p>
            <a:pPr algn="just">
              <a:buNone/>
            </a:pPr>
            <a:r>
              <a:rPr lang="ru-RU" sz="1600" dirty="0" smtClean="0"/>
              <a:t>Протокол педагогического совета </a:t>
            </a:r>
          </a:p>
          <a:p>
            <a:pPr algn="just">
              <a:buNone/>
            </a:pPr>
            <a:r>
              <a:rPr lang="ru-RU" sz="1600" dirty="0" smtClean="0"/>
              <a:t>№ __  от ___________2014г.</a:t>
            </a:r>
          </a:p>
          <a:p>
            <a:pPr algn="ctr">
              <a:buNone/>
            </a:pPr>
            <a:r>
              <a:rPr lang="ru-RU" sz="1600" dirty="0" smtClean="0"/>
              <a:t>Уфа - 2014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/>
              <a:t>Перечень нормативных документов (ФЗ от 29.12.2012 № 273-ФЗ «Об образовании в Российской Федерации»; </a:t>
            </a:r>
            <a:r>
              <a:rPr lang="ru-RU" sz="1600" dirty="0" err="1" smtClean="0"/>
              <a:t>СанПиН</a:t>
            </a:r>
            <a:r>
              <a:rPr lang="ru-RU" sz="1600" dirty="0" smtClean="0"/>
              <a:t> 2.4.1.3049-13 «Санитарно-эпидемиологические требования к устройству, содержанию и организации режима работы ДОУ»; приказ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30.08.2013 № 1014 « Об утверждении Порядка организации и осуществлении образовательной  деятельности дошкольного образования»; приказ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17.10.2013 № 1155 «Об утверждении ФГОС дошкольного образования»; нормативные документы регионального и муниципального уровней);</a:t>
            </a:r>
          </a:p>
          <a:p>
            <a:pPr algn="just"/>
            <a:r>
              <a:rPr lang="ru-RU" sz="1600" dirty="0" smtClean="0"/>
              <a:t>При постановке </a:t>
            </a:r>
            <a:r>
              <a:rPr lang="ru-RU" sz="1600" b="1" i="1" dirty="0" smtClean="0"/>
              <a:t>целей рабочей программы </a:t>
            </a:r>
            <a:r>
              <a:rPr lang="ru-RU" sz="1600" dirty="0" smtClean="0"/>
              <a:t>необходимо ориентироваться на основные цели ФГОС ДО;</a:t>
            </a:r>
          </a:p>
          <a:p>
            <a:pPr algn="just"/>
            <a:r>
              <a:rPr lang="ru-RU" sz="1600" b="1" i="1" dirty="0" smtClean="0"/>
              <a:t>Задачи рабочей программы </a:t>
            </a:r>
            <a:r>
              <a:rPr lang="ru-RU" sz="1600" dirty="0" smtClean="0"/>
              <a:t>определяются исходя из задач парциальных программ или примерной программы;</a:t>
            </a:r>
          </a:p>
          <a:p>
            <a:pPr algn="just"/>
            <a:r>
              <a:rPr lang="ru-RU" sz="1600" dirty="0" smtClean="0"/>
              <a:t>В качестве </a:t>
            </a:r>
            <a:r>
              <a:rPr lang="ru-RU" sz="1600" b="1" i="1" dirty="0" smtClean="0"/>
              <a:t>принципов рабочей программы </a:t>
            </a:r>
            <a:r>
              <a:rPr lang="ru-RU" sz="1600" dirty="0" smtClean="0"/>
              <a:t>могут быть указаны основные принципы дошкольного образования, определённые ФГОС ДО;</a:t>
            </a:r>
          </a:p>
          <a:p>
            <a:pPr algn="just"/>
            <a:r>
              <a:rPr lang="ru-RU" sz="1600" b="1" i="1" dirty="0" smtClean="0"/>
              <a:t>Характеристика возрастных особенностей воспитанников группы </a:t>
            </a:r>
            <a:r>
              <a:rPr lang="ru-RU" sz="1600" dirty="0" smtClean="0"/>
              <a:t>(описание воспитанников – паспорт группы (возраст, пол, национальность, группа здоровья, сведения о семьях воспитанников));</a:t>
            </a:r>
          </a:p>
          <a:p>
            <a:pPr algn="just"/>
            <a:r>
              <a:rPr lang="ru-RU" sz="1600" dirty="0" smtClean="0"/>
              <a:t>Программно-методический комплекс образовательного процесса, который включает (примерную основную образовательную программу; парциальные программы, методические пособия, перечень наглядного, демонстративного материала; перечень пособий для воспитанников; методики, технологии, региональные программы и методики;</a:t>
            </a:r>
          </a:p>
          <a:p>
            <a:pPr algn="just"/>
            <a:r>
              <a:rPr lang="ru-RU" sz="1600" dirty="0" smtClean="0"/>
              <a:t>Формирование предметно-пространственной </a:t>
            </a:r>
            <a:r>
              <a:rPr lang="ru-RU" sz="1600" dirty="0" smtClean="0"/>
              <a:t> </a:t>
            </a:r>
            <a:r>
              <a:rPr lang="ru-RU" sz="1600" dirty="0" smtClean="0"/>
              <a:t>развивающей среды группы (центры, игры и т.д.)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Основная часть рабочей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Возраст воспитанников группы;</a:t>
            </a:r>
          </a:p>
          <a:p>
            <a:pPr algn="just"/>
            <a:r>
              <a:rPr lang="ru-RU" sz="1600" dirty="0" smtClean="0"/>
              <a:t>Календарно-тематическое планирование;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 smtClean="0"/>
              <a:t>сетка занятий;</a:t>
            </a:r>
          </a:p>
          <a:p>
            <a:pPr algn="just"/>
            <a:r>
              <a:rPr lang="ru-RU" sz="1600" dirty="0" smtClean="0"/>
              <a:t>Учебный план по пяти образовательным областям (сокращение областей можно указать в пояснительной записке: С-К- социально-коммуникативная, П – познавательная, Р – речевая, Ф – физическое, Х-Э- художественно-эстетическое развитие);</a:t>
            </a:r>
          </a:p>
          <a:p>
            <a:pPr algn="just"/>
            <a:r>
              <a:rPr lang="ru-RU" sz="1600" dirty="0" smtClean="0"/>
              <a:t>Особенности организации образовательного процесса (режим пребывания воспитанников в холодный и теплый период, режим проветривания и питьевой, двигательный режим, праздники);</a:t>
            </a:r>
          </a:p>
          <a:p>
            <a:pPr algn="just"/>
            <a:r>
              <a:rPr lang="ru-RU" sz="1600" dirty="0" smtClean="0"/>
              <a:t>Условия и средства реализации рабочей программы (</a:t>
            </a:r>
            <a:r>
              <a:rPr lang="ru-RU" sz="1600" dirty="0" err="1" smtClean="0"/>
              <a:t>предметно-простанственная</a:t>
            </a:r>
            <a:r>
              <a:rPr lang="ru-RU" sz="1600" dirty="0" smtClean="0"/>
              <a:t> развивающая среда и программно-методическое обеспечение: среда группы, музыкальный и физкультурный зал, кабинет педагога-психолога, краеведческая комната, изостудия, комната природы, экологическая тропа, оценка индивидуального развития (диагностика), взаимодействие с родителями воспитанников (перспективный план))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к оформления рабочей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/>
              <a:t>Формат листов А4</a:t>
            </a:r>
          </a:p>
          <a:p>
            <a:pPr algn="just"/>
            <a:r>
              <a:rPr lang="ru-RU" sz="1600" dirty="0" smtClean="0"/>
              <a:t>Редактор </a:t>
            </a:r>
            <a:r>
              <a:rPr lang="en-US" sz="1600" dirty="0" smtClean="0"/>
              <a:t>Word</a:t>
            </a:r>
            <a:endParaRPr lang="ru-RU" sz="1600" dirty="0" smtClean="0"/>
          </a:p>
          <a:p>
            <a:pPr algn="just"/>
            <a:r>
              <a:rPr lang="ru-RU" sz="1600" dirty="0" smtClean="0"/>
              <a:t>Шрифт </a:t>
            </a:r>
            <a:r>
              <a:rPr lang="en-US" sz="1600" dirty="0" smtClean="0"/>
              <a:t>Times New Roman</a:t>
            </a:r>
            <a:r>
              <a:rPr lang="ru-RU" sz="1600" dirty="0" smtClean="0"/>
              <a:t>кегль 12-14</a:t>
            </a:r>
          </a:p>
          <a:p>
            <a:pPr algn="just"/>
            <a:r>
              <a:rPr lang="ru-RU" sz="1600" dirty="0" smtClean="0"/>
              <a:t>Междустрочный интервал – одинарный</a:t>
            </a:r>
          </a:p>
          <a:p>
            <a:pPr algn="just"/>
            <a:r>
              <a:rPr lang="ru-RU" sz="1600" dirty="0" smtClean="0"/>
              <a:t>Поля со всех сторон 2 см</a:t>
            </a:r>
          </a:p>
          <a:p>
            <a:pPr algn="just"/>
            <a:r>
              <a:rPr lang="ru-RU" sz="1600" dirty="0" smtClean="0"/>
              <a:t>Таблицы вставляются непосредственно в текст</a:t>
            </a:r>
          </a:p>
          <a:p>
            <a:pPr algn="just"/>
            <a:r>
              <a:rPr lang="ru-RU" sz="1600" dirty="0" smtClean="0"/>
              <a:t>Нумерация страниц, кроме титульного листа и приложения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Рабочая программа утверждается ежегодно в начале учебного года (до 10 сентября) приказом заведующий.</a:t>
            </a:r>
          </a:p>
          <a:p>
            <a:pPr algn="just">
              <a:buNone/>
            </a:pPr>
            <a:r>
              <a:rPr lang="ru-RU" sz="1600" dirty="0" smtClean="0"/>
              <a:t>Требуется составить презентацию рабочей программы для родителей (если презентация размещена на сайте ДОУ или личном сайте педагога, то в рабочей программе необходимо сделать ссылку )</a:t>
            </a: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357214"/>
            <a:ext cx="7498080" cy="357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Презентацию по разработке рабочей программы педагога ДОУ составила старший воспитатель МБДОУ № 169 </a:t>
            </a:r>
            <a:r>
              <a:rPr lang="ru-RU" sz="2000" dirty="0" err="1" smtClean="0"/>
              <a:t>Псарева</a:t>
            </a:r>
            <a:r>
              <a:rPr lang="ru-RU" sz="2000" dirty="0" smtClean="0"/>
              <a:t> Л.О.</a:t>
            </a:r>
          </a:p>
          <a:p>
            <a:pPr algn="just">
              <a:buNone/>
            </a:pPr>
            <a:r>
              <a:rPr lang="ru-RU" sz="2000" dirty="0" smtClean="0"/>
              <a:t>Используемая литература: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2000" dirty="0" smtClean="0"/>
              <a:t>Справочник старшего воспитателя ДОУ № 6,2014.- с.10-19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2000" dirty="0" smtClean="0"/>
              <a:t>Дошкольная педагогика № 4,5,2014г. – с.16-21, с.16-19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736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Составление рабочей программы педагога ДОУ</vt:lpstr>
      <vt:lpstr>Структура рабочей программы</vt:lpstr>
      <vt:lpstr>Титульный лист</vt:lpstr>
      <vt:lpstr>Пояснительная записка</vt:lpstr>
      <vt:lpstr>Основная часть рабочей программы</vt:lpstr>
      <vt:lpstr>Требования к оформления рабочей программы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рабочей программы педагога ДОУ</dc:title>
  <dc:creator>1</dc:creator>
  <cp:lastModifiedBy>1</cp:lastModifiedBy>
  <cp:revision>9</cp:revision>
  <dcterms:created xsi:type="dcterms:W3CDTF">2014-07-31T10:09:41Z</dcterms:created>
  <dcterms:modified xsi:type="dcterms:W3CDTF">2014-07-31T11:33:49Z</dcterms:modified>
</cp:coreProperties>
</file>