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72" r:id="rId3"/>
    <p:sldId id="273" r:id="rId4"/>
    <p:sldId id="257" r:id="rId5"/>
    <p:sldId id="276" r:id="rId6"/>
    <p:sldId id="258" r:id="rId7"/>
    <p:sldId id="259" r:id="rId8"/>
    <p:sldId id="277" r:id="rId9"/>
    <p:sldId id="261" r:id="rId10"/>
    <p:sldId id="275" r:id="rId11"/>
    <p:sldId id="274" r:id="rId12"/>
    <p:sldId id="278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9" r:id="rId21"/>
    <p:sldId id="271" r:id="rId22"/>
    <p:sldId id="280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50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696AD-A71A-4AB3-B715-3F91ECCD2563}" type="datetimeFigureOut">
              <a:rPr lang="ru-RU" smtClean="0"/>
              <a:pPr/>
              <a:t>13.10.2014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5B70A-D10F-4FB1-9564-4CE4894343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696AD-A71A-4AB3-B715-3F91ECCD2563}" type="datetimeFigureOut">
              <a:rPr lang="ru-RU" smtClean="0"/>
              <a:pPr/>
              <a:t>13.10.2014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5B70A-D10F-4FB1-9564-4CE4894343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696AD-A71A-4AB3-B715-3F91ECCD2563}" type="datetimeFigureOut">
              <a:rPr lang="ru-RU" smtClean="0"/>
              <a:pPr/>
              <a:t>13.10.2014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5B70A-D10F-4FB1-9564-4CE4894343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696AD-A71A-4AB3-B715-3F91ECCD2563}" type="datetimeFigureOut">
              <a:rPr lang="ru-RU" smtClean="0"/>
              <a:pPr/>
              <a:t>13.10.2014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5B70A-D10F-4FB1-9564-4CE4894343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696AD-A71A-4AB3-B715-3F91ECCD2563}" type="datetimeFigureOut">
              <a:rPr lang="ru-RU" smtClean="0"/>
              <a:pPr/>
              <a:t>13.10.2014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5B70A-D10F-4FB1-9564-4CE4894343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696AD-A71A-4AB3-B715-3F91ECCD2563}" type="datetimeFigureOut">
              <a:rPr lang="ru-RU" smtClean="0"/>
              <a:pPr/>
              <a:t>13.10.2014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5B70A-D10F-4FB1-9564-4CE4894343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696AD-A71A-4AB3-B715-3F91ECCD2563}" type="datetimeFigureOut">
              <a:rPr lang="ru-RU" smtClean="0"/>
              <a:pPr/>
              <a:t>13.10.2014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5B70A-D10F-4FB1-9564-4CE4894343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696AD-A71A-4AB3-B715-3F91ECCD2563}" type="datetimeFigureOut">
              <a:rPr lang="ru-RU" smtClean="0"/>
              <a:pPr/>
              <a:t>13.10.2014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5B70A-D10F-4FB1-9564-4CE4894343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696AD-A71A-4AB3-B715-3F91ECCD2563}" type="datetimeFigureOut">
              <a:rPr lang="ru-RU" smtClean="0"/>
              <a:pPr/>
              <a:t>13.10.2014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5B70A-D10F-4FB1-9564-4CE4894343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696AD-A71A-4AB3-B715-3F91ECCD2563}" type="datetimeFigureOut">
              <a:rPr lang="ru-RU" smtClean="0"/>
              <a:pPr/>
              <a:t>13.10.2014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5B70A-D10F-4FB1-9564-4CE48943436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696AD-A71A-4AB3-B715-3F91ECCD2563}" type="datetimeFigureOut">
              <a:rPr lang="ru-RU" smtClean="0"/>
              <a:pPr/>
              <a:t>13.10.2014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985B70A-D10F-4FB1-9564-4CE48943436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1985B70A-D10F-4FB1-9564-4CE48943436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092696AD-A71A-4AB3-B715-3F91ECCD2563}" type="datetimeFigureOut">
              <a:rPr lang="ru-RU" smtClean="0"/>
              <a:pPr/>
              <a:t>13.10.2014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3600" b="1" dirty="0"/>
              <a:t>Плановый контроль воспитательно-образовательного процесса в ДОУ.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Старший воспитатель Волосевич Е.В.</a:t>
            </a:r>
          </a:p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МКДОУ детский сад № 24</a:t>
            </a:r>
          </a:p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2014г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885135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71480"/>
            <a:ext cx="7620000" cy="1143000"/>
          </a:xfrm>
        </p:spPr>
        <p:txBody>
          <a:bodyPr/>
          <a:lstStyle/>
          <a:p>
            <a:r>
              <a:rPr lang="ru-RU" sz="1800" i="1" dirty="0" smtClean="0"/>
              <a:t>Административный контроль в МКДОУ </a:t>
            </a:r>
            <a:r>
              <a:rPr lang="ru-RU" sz="1800" i="1" dirty="0" smtClean="0"/>
              <a:t>№_______  </a:t>
            </a:r>
            <a:r>
              <a:rPr lang="ru-RU" sz="1800" dirty="0" smtClean="0"/>
              <a:t>___________________</a:t>
            </a:r>
            <a:br>
              <a:rPr lang="ru-RU" sz="1800" dirty="0" smtClean="0"/>
            </a:br>
            <a:r>
              <a:rPr lang="ru-RU" sz="2000" dirty="0" smtClean="0"/>
              <a:t>«РЕЗУЛЬТАТЫ КОМПЛЕКСНОЙ ПЕДАГОГИЧЕСКОЙ ДИАГНОСТИКИ»</a:t>
            </a:r>
            <a:br>
              <a:rPr lang="ru-RU" sz="2000" dirty="0" smtClean="0"/>
            </a:br>
            <a:endParaRPr lang="ru-RU" sz="20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7829576" cy="44720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3664"/>
                <a:gridCol w="1623978"/>
                <a:gridCol w="1623978"/>
                <a:gridCol w="1623978"/>
                <a:gridCol w="1623978"/>
              </a:tblGrid>
              <a:tr h="549775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Уровень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2 младшая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средняя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старшая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Подготовит.</a:t>
                      </a:r>
                      <a:endParaRPr lang="ru-RU" sz="1600" dirty="0"/>
                    </a:p>
                  </a:txBody>
                  <a:tcPr/>
                </a:tc>
              </a:tr>
              <a:tr h="54977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физическое развитие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6235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Обследовано </a:t>
                      </a:r>
                      <a:endParaRPr lang="ru-RU" sz="16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детей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19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16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21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497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Высокий 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497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Выше сред.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497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Средний 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497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Ниже сред.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497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Низкий 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01014" cy="1011222"/>
          </a:xfrm>
        </p:spPr>
        <p:txBody>
          <a:bodyPr/>
          <a:lstStyle/>
          <a:p>
            <a:r>
              <a:rPr lang="ru-RU" sz="1800" i="1" dirty="0" smtClean="0"/>
              <a:t>Административный контроль в МКДОУ </a:t>
            </a:r>
            <a:r>
              <a:rPr lang="ru-RU" sz="1800" i="1" dirty="0" smtClean="0"/>
              <a:t>№______   __________________</a:t>
            </a:r>
            <a:r>
              <a:rPr lang="ru-RU" sz="1800" i="1" u="sng" dirty="0" smtClean="0"/>
              <a:t> </a:t>
            </a:r>
            <a:r>
              <a:rPr lang="ru-RU" sz="1800" i="1" u="sng" dirty="0" smtClean="0"/>
              <a:t/>
            </a:r>
            <a:br>
              <a:rPr lang="ru-RU" sz="1800" i="1" u="sng" dirty="0" smtClean="0"/>
            </a:br>
            <a:r>
              <a:rPr lang="ru-RU" sz="1600" dirty="0" smtClean="0"/>
              <a:t>«ОТСЛЕЖИВАНИЕ РЕЗУЛЬТАТОВ КОМПЛЕКСНОЙ ПЕДАГОГИЧЕСКОЙ ДИАГНОСТИКИ»</a:t>
            </a:r>
            <a:endParaRPr lang="ru-RU" sz="16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1071546"/>
          <a:ext cx="7686700" cy="18348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37340"/>
                <a:gridCol w="1537340"/>
                <a:gridCol w="1537340"/>
                <a:gridCol w="1537340"/>
                <a:gridCol w="1537340"/>
              </a:tblGrid>
              <a:tr h="291116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Уровень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2 младшая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средняя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старшая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Подготовит.</a:t>
                      </a:r>
                      <a:endParaRPr lang="ru-RU" sz="1600" dirty="0"/>
                    </a:p>
                  </a:txBody>
                  <a:tcPr/>
                </a:tc>
              </a:tr>
              <a:tr h="31758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физическое развитие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8425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Ниже сред.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С. Полина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С. Семен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Т.Даниил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Б. </a:t>
                      </a:r>
                      <a:r>
                        <a:rPr lang="ru-RU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Дамира</a:t>
                      </a:r>
                      <a:endParaRPr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/>
                </a:tc>
              </a:tr>
              <a:tr h="2632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Низкий 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6" name="Содержимое 2"/>
          <p:cNvSpPr txBox="1">
            <a:spLocks/>
          </p:cNvSpPr>
          <p:nvPr/>
        </p:nvSpPr>
        <p:spPr>
          <a:xfrm>
            <a:off x="500034" y="3000372"/>
            <a:ext cx="7620000" cy="3471898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/>
          <a:p>
            <a:pPr marL="342900" marR="0" lvl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ru-RU" sz="22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Административный контроль в МДОУ </a:t>
            </a:r>
            <a:r>
              <a:rPr kumimoji="0" lang="ru-RU" sz="22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№___  </a:t>
            </a:r>
            <a:r>
              <a:rPr kumimoji="0" lang="ru-RU" sz="22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____________________</a:t>
            </a:r>
            <a:endParaRPr kumimoji="0" lang="ru-RU" sz="2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ru-RU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«ОТСЛЕЖИВАНИЕ РЕЗУЛЬТАТОВ КОМПЛЕКСНОЙ ПЕДАГОГИЧЕСКОЙ ДИАГНОСТИКИ» </a:t>
            </a:r>
            <a:endParaRPr kumimoji="0" lang="ru-RU" sz="2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ru-RU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</a:t>
            </a:r>
            <a:endParaRPr kumimoji="0" lang="ru-RU" sz="2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ru-RU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Административный контроль проведен </a:t>
            </a:r>
            <a:r>
              <a:rPr kumimoji="0" lang="ru-RU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 целью</a:t>
            </a:r>
            <a:r>
              <a:rPr kumimoji="0" lang="ru-RU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выяснения состояния готовности воспитанников детского сада к освоению образовательной программы, организации педагогами ДОУ планирования  индивидуально-дифференцированной работы с детьми, имеющими пониженный уровень.</a:t>
            </a:r>
          </a:p>
          <a:p>
            <a:pPr marL="342900" marR="0" lvl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ru-RU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Выводы и рекомендации:</a:t>
            </a:r>
          </a:p>
          <a:p>
            <a:pPr marL="342900" marR="0" lvl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itchFamily="34" charset="0"/>
              <a:buNone/>
              <a:tabLst/>
              <a:defRPr/>
            </a:pPr>
            <a:endParaRPr kumimoji="0" lang="ru-RU" sz="2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ru-RU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 учетом рекомендаций сдать материалы диагностики </a:t>
            </a:r>
            <a:r>
              <a:rPr kumimoji="0" lang="ru-RU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09.10.__</a:t>
            </a:r>
            <a:endParaRPr kumimoji="0" lang="ru-RU" sz="2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ru-RU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</a:t>
            </a:r>
            <a:endParaRPr kumimoji="0" lang="ru-RU" sz="2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ru-RU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Ст. воспитатель </a:t>
            </a:r>
            <a:r>
              <a:rPr kumimoji="0" lang="ru-RU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_____________________</a:t>
            </a:r>
            <a:endParaRPr kumimoji="0" lang="ru-RU" sz="2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ru-RU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 результатами проверки педагоги ознакомлены персонально 04.10.20__г</a:t>
            </a:r>
            <a:r>
              <a:rPr kumimoji="0" lang="ru-RU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(подписи)</a:t>
            </a:r>
            <a:endParaRPr kumimoji="0" lang="ru-RU" sz="2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ru-RU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</a:t>
            </a:r>
          </a:p>
          <a:p>
            <a:pPr marL="342900" marR="0" lvl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ru-RU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09.10.___ Повторный контроль</a:t>
            </a:r>
            <a:endParaRPr kumimoji="0" lang="ru-RU" sz="2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Tx/>
              <a:buChar char="-"/>
              <a:tabLst/>
              <a:defRPr/>
            </a:pPr>
            <a:r>
              <a:rPr kumimoji="0" lang="ru-RU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Выполнены рекомендации воспитателями  </a:t>
            </a:r>
          </a:p>
          <a:p>
            <a:pPr marL="342900" marR="0" lvl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Tx/>
              <a:buChar char="-"/>
              <a:tabLst/>
              <a:defRPr/>
            </a:pPr>
            <a:endParaRPr kumimoji="0" lang="ru-RU" sz="2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itchFamily="34" charset="0"/>
              <a:buChar char="•"/>
              <a:tabLst/>
              <a:defRPr/>
            </a:pPr>
            <a:endParaRPr kumimoji="0" lang="ru-RU" sz="2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7620000" cy="5829320"/>
          </a:xfrm>
        </p:spPr>
        <p:txBody>
          <a:bodyPr>
            <a:normAutofit fontScale="62500" lnSpcReduction="20000"/>
          </a:bodyPr>
          <a:lstStyle/>
          <a:p>
            <a:r>
              <a:rPr lang="ru-RU" b="1" dirty="0" smtClean="0"/>
              <a:t>Тематический контроль</a:t>
            </a:r>
            <a:r>
              <a:rPr lang="ru-RU" dirty="0" smtClean="0"/>
              <a:t> проводится с целью выявления уровня работы дошкольного учреждения по задачам, намеченным в годовом плане работы. Чтобы контроль был результативным, необходимо провести подготовительную работу.</a:t>
            </a:r>
          </a:p>
          <a:p>
            <a:r>
              <a:rPr lang="ru-RU" dirty="0" smtClean="0"/>
              <a:t>1. Постановка целей тематического контроля.</a:t>
            </a:r>
          </a:p>
          <a:p>
            <a:r>
              <a:rPr lang="ru-RU" dirty="0" smtClean="0"/>
              <a:t>Необходимо четко представлять какие результаты должны быть получены по итогам контроля. Эти результаты могут быть связаны с улучшением воспитательно-образовательного процесса, ростом профессионального мастерства педагогов, созданием условий для развития опыта лучших воспитателей, укрепления связей с родителями  и т.д.</a:t>
            </a:r>
          </a:p>
          <a:p>
            <a:r>
              <a:rPr lang="ru-RU" dirty="0" smtClean="0"/>
              <a:t>От этого зависит постановка целей и задач контроля.</a:t>
            </a:r>
          </a:p>
          <a:p>
            <a:r>
              <a:rPr lang="ru-RU" dirty="0" smtClean="0"/>
              <a:t>2. Составление плана тематического контроля с учетом специфики детского сада и результатов работы по выбранной теме в предыдущие годы.</a:t>
            </a:r>
          </a:p>
          <a:p>
            <a:r>
              <a:rPr lang="ru-RU" dirty="0" smtClean="0"/>
              <a:t>От того, насколько продуманным и содержательным будет план тематического контроля, зависит глубина изучения вопроса.</a:t>
            </a:r>
          </a:p>
          <a:p>
            <a:r>
              <a:rPr lang="ru-RU" dirty="0" smtClean="0"/>
              <a:t>К.Ю. Белая предлагает пять блоков для изучения: выявление уровня ЗУН воспитанности детей; оценка профессиональных умений воспитателей; создание условий; система планирования работы, взаимодействие с родителями воспитанников по проблеме.</a:t>
            </a:r>
          </a:p>
          <a:p>
            <a:r>
              <a:rPr lang="ru-RU" dirty="0" smtClean="0"/>
              <a:t>Для каждого блока определяется диагностическая методика, подбираются или составляются таблицы, схемы для фиксирования результатов контроля, что экономит время и облегчает их обработку. </a:t>
            </a:r>
          </a:p>
          <a:p>
            <a:r>
              <a:rPr lang="ru-RU" dirty="0" smtClean="0"/>
              <a:t>Для того чтобы четко спланировать тематическую проверку по времени, составляется график.</a:t>
            </a:r>
          </a:p>
          <a:p>
            <a:r>
              <a:rPr lang="ru-RU" dirty="0" smtClean="0"/>
              <a:t>Подготовленный план и график контроля за две недели до начала проверки, представляется воспитателям, разъясняется, какие вопросы и в каком порядке будут изучаться, каково значение данного контроля для совершенствования работы детского сада. </a:t>
            </a:r>
          </a:p>
          <a:p>
            <a:r>
              <a:rPr lang="ru-RU" dirty="0" smtClean="0"/>
              <a:t>3. Подведение итогов контроля.</a:t>
            </a:r>
          </a:p>
          <a:p>
            <a:r>
              <a:rPr lang="ru-RU" dirty="0" smtClean="0"/>
              <a:t>После изучения отдельных, заранее определенных вопросов, результаты каждого анализируются. Затем по результатам каждой отдельной проверки делается общий вывод о работе групп по изучаемому вопросу.</a:t>
            </a:r>
          </a:p>
          <a:p>
            <a:r>
              <a:rPr lang="ru-RU" dirty="0" smtClean="0"/>
              <a:t>Итоги тематического контроля оформляются в виде справки. В содержании справки представляются материалы по всем пяти блокам, обозначенным в плане контроля.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571480"/>
            <a:ext cx="7620000" cy="1336224"/>
          </a:xfrm>
        </p:spPr>
        <p:txBody>
          <a:bodyPr/>
          <a:lstStyle/>
          <a:p>
            <a:pPr algn="ctr"/>
            <a:r>
              <a:rPr lang="ru-RU" sz="2000" dirty="0"/>
              <a:t>Тематический </a:t>
            </a:r>
            <a:r>
              <a:rPr lang="ru-RU" sz="2000" dirty="0" smtClean="0"/>
              <a:t>контроль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           </a:t>
            </a:r>
            <a:r>
              <a:rPr lang="ru-RU" sz="2400" dirty="0"/>
              <a:t>Тема: «Организация непосредственно образовательной деятельности в детском саду»</a:t>
            </a:r>
            <a:br>
              <a:rPr lang="ru-RU" sz="2400" dirty="0"/>
            </a:br>
            <a:r>
              <a:rPr lang="ru-RU" sz="2400" b="1" dirty="0"/>
              <a:t> </a:t>
            </a:r>
            <a:r>
              <a:rPr lang="ru-RU" sz="2400" dirty="0"/>
              <a:t/>
            </a:r>
            <a:br>
              <a:rPr lang="ru-RU" sz="2400" dirty="0"/>
            </a:b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71472" y="1857364"/>
            <a:ext cx="7777434" cy="4429156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ru-RU" b="1" dirty="0">
                <a:solidFill>
                  <a:schemeClr val="accent2">
                    <a:lumMod val="50000"/>
                  </a:schemeClr>
                </a:solidFill>
              </a:rPr>
              <a:t>Цель: 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Оценка эффективности организации  непосредственно образовательной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деятельности  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в МКДОУ детском саду №24. Изучение уровня готовности педагогов к работе с учетом ФГТ. </a:t>
            </a:r>
          </a:p>
          <a:p>
            <a:pPr marL="114300" indent="0">
              <a:buNone/>
            </a:pP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Задачи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</a:rPr>
              <a:t>: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  <a:p>
            <a:pPr marL="114300" lvl="0" indent="0">
              <a:buNone/>
            </a:pP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Оценить уровень профессионального мастерства воспитателя.</a:t>
            </a:r>
          </a:p>
          <a:p>
            <a:pPr marL="114300" lvl="0" indent="0">
              <a:buNone/>
            </a:pP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Определить правильность выбора методов и приемов работы с детьми, их эффективность.</a:t>
            </a:r>
          </a:p>
          <a:p>
            <a:pPr marL="114300" lvl="0" indent="0">
              <a:buNone/>
            </a:pP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Оценить факторы и условия, влияющие на качество воспитательно-образовательного процесса.</a:t>
            </a:r>
          </a:p>
          <a:p>
            <a:pPr marL="114300" indent="0">
              <a:buNone/>
            </a:pP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 </a:t>
            </a:r>
            <a:endParaRPr lang="ru-RU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114300" indent="0">
              <a:buNone/>
            </a:pP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Сроки 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</a:rPr>
              <a:t>проведения: 15-23 марта 2012г.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  <a:p>
            <a:pPr marL="11430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419115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4229351650"/>
              </p:ext>
            </p:extLst>
          </p:nvPr>
        </p:nvGraphicFramePr>
        <p:xfrm>
          <a:off x="457200" y="476672"/>
          <a:ext cx="7620000" cy="58326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90664"/>
                <a:gridCol w="4729336"/>
              </a:tblGrid>
              <a:tr h="650835">
                <a:tc>
                  <a:txBody>
                    <a:bodyPr/>
                    <a:lstStyle/>
                    <a:p>
                      <a:pPr marL="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Направление работы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Методика проведения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3016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Оценка профессиональных умений воспитателя.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1. Видеозапись занятий во всех группах МКДОУ в соответствии с планом воспитательно-образовательной работы. 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2. Самоанализ занятия педагогом с учетом его видеозаписи.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3. Анализ занятия, собеседование с воспитателями.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259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Деятельность  детей на занятии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1. Анализ деятельности детей на занятии.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508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Планирование работы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 Проверка планирования занятий, предварительной и последующей работы с детьми, индивидуальной работы.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3016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Создание условий для воспитания и обучения детей в группе,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в методическом кабинете, 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 учреждении.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 Анализ предметно-развивающей среды с точки зрения ее содержания при подготовке и организации занятия.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 Эффективность созданных условий для организации самостоятельной деятельности детей по закреплению  программного материала занятия.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3016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Взаимодействие с родителями  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 Анкетирование родителей.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 Анализ наглядной информации для родителей в группе, в  МДОУ, за его пределами.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 Проверка планирования взаимодействия с семьей по теме занятия.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734882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764704"/>
            <a:ext cx="7620000" cy="634082"/>
          </a:xfrm>
        </p:spPr>
        <p:txBody>
          <a:bodyPr/>
          <a:lstStyle/>
          <a:p>
            <a:pPr algn="ctr"/>
            <a:r>
              <a:rPr lang="ru-RU" sz="2000" dirty="0"/>
              <a:t>График тематического контроля</a:t>
            </a:r>
            <a:br>
              <a:rPr lang="ru-RU" sz="2000" dirty="0"/>
            </a:br>
            <a:endParaRPr lang="ru-RU" sz="20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901043598"/>
              </p:ext>
            </p:extLst>
          </p:nvPr>
        </p:nvGraphicFramePr>
        <p:xfrm>
          <a:off x="251519" y="1600200"/>
          <a:ext cx="8064896" cy="39170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2128"/>
                <a:gridCol w="1152128"/>
                <a:gridCol w="1152128"/>
                <a:gridCol w="1152128"/>
                <a:gridCol w="1152128"/>
                <a:gridCol w="1152128"/>
                <a:gridCol w="1152128"/>
              </a:tblGrid>
              <a:tr h="849566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День недели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 smtClean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Возрастная </a:t>
                      </a: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группа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15-16.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03.12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Понедельник 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Вторник 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Среда 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Четверг 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Пятница 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230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Гр. раннего возраста</a:t>
                      </a:r>
                      <a:endParaRPr lang="ru-RU" sz="12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rowSpan="5"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Проверка календарных планов воспитательно-образовательной работы в возрастных группах</a:t>
                      </a:r>
                      <a:endParaRPr lang="ru-RU" sz="12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vert="vert27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Конструирование  /</a:t>
                      </a:r>
                      <a:r>
                        <a:rPr lang="en-US" sz="12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II</a:t>
                      </a: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п. дня</a:t>
                      </a:r>
                      <a:endParaRPr lang="ru-RU" sz="12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Познаватель-ное /</a:t>
                      </a:r>
                      <a:r>
                        <a:rPr lang="en-US" sz="12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II</a:t>
                      </a: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п. дня</a:t>
                      </a:r>
                      <a:endParaRPr lang="ru-RU" sz="12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992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I </a:t>
                      </a: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младшая</a:t>
                      </a:r>
                      <a:endParaRPr lang="ru-RU" sz="12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1. Подготовка к математике</a:t>
                      </a:r>
                      <a:endParaRPr lang="ru-RU" sz="12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230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II </a:t>
                      </a: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младшая/ Старшая</a:t>
                      </a:r>
                      <a:endParaRPr lang="ru-RU" sz="12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Развитие речи</a:t>
                      </a:r>
                      <a:endParaRPr lang="ru-RU" sz="12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 /</a:t>
                      </a:r>
                      <a:r>
                        <a:rPr lang="en-US" sz="12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II</a:t>
                      </a: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п. дня</a:t>
                      </a:r>
                      <a:endParaRPr lang="ru-RU" sz="12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2. Познава-тельное</a:t>
                      </a:r>
                      <a:endParaRPr lang="ru-RU" sz="12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1.  занятие </a:t>
                      </a:r>
                      <a:endParaRPr lang="ru-RU" sz="12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992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Средняя</a:t>
                      </a:r>
                      <a:endParaRPr lang="ru-RU" sz="12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1. Математика </a:t>
                      </a:r>
                      <a:endParaRPr lang="ru-RU" sz="12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2. </a:t>
                      </a:r>
                      <a:r>
                        <a:rPr lang="ru-RU" sz="1200" b="1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Познава</a:t>
                      </a: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-тельное </a:t>
                      </a:r>
                      <a:endParaRPr lang="ru-RU" sz="12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230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Подготови</a:t>
                      </a: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-тельная </a:t>
                      </a:r>
                      <a:endParaRPr lang="ru-RU" sz="12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2. ИЗО</a:t>
                      </a:r>
                      <a:endParaRPr lang="ru-RU" sz="12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1. Познава-тельное</a:t>
                      </a:r>
                      <a:endParaRPr lang="ru-RU" sz="12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186461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00042"/>
            <a:ext cx="7620000" cy="864096"/>
          </a:xfrm>
        </p:spPr>
        <p:txBody>
          <a:bodyPr/>
          <a:lstStyle/>
          <a:p>
            <a:r>
              <a:rPr lang="ru-RU" sz="1400" b="1" i="1" dirty="0"/>
              <a:t>Тематический контроль в МКДОУ № </a:t>
            </a:r>
            <a:r>
              <a:rPr lang="ru-RU" sz="1400" b="1" i="1" dirty="0" smtClean="0"/>
              <a:t>______________</a:t>
            </a:r>
            <a:r>
              <a:rPr lang="ru-RU" sz="1400" b="1" i="1" u="sng" dirty="0" smtClean="0"/>
              <a:t> </a:t>
            </a:r>
            <a:r>
              <a:rPr lang="ru-RU" sz="1400" u="sng" dirty="0"/>
              <a:t>____</a:t>
            </a:r>
            <a:r>
              <a:rPr lang="ru-RU" sz="1400" b="1" i="1" u="sng" dirty="0"/>
              <a:t> </a:t>
            </a:r>
            <a:r>
              <a:rPr lang="ru-RU" sz="1400" i="1" u="sng" dirty="0" smtClean="0"/>
              <a:t> </a:t>
            </a:r>
            <a:r>
              <a:rPr lang="ru-RU" sz="1400" dirty="0"/>
              <a:t/>
            </a:r>
            <a:br>
              <a:rPr lang="ru-RU" sz="1400" dirty="0"/>
            </a:br>
            <a:r>
              <a:rPr lang="ru-RU" sz="1600" b="1" dirty="0"/>
              <a:t>Картограмма¹ оценок педагогического мастерства </a:t>
            </a:r>
            <a:r>
              <a:rPr lang="ru-RU" sz="1600" b="1" dirty="0" smtClean="0"/>
              <a:t> воспитателя </a:t>
            </a:r>
            <a:r>
              <a:rPr lang="ru-RU" sz="1600" b="1" dirty="0"/>
              <a:t>и детей на занятии</a:t>
            </a:r>
            <a:r>
              <a:rPr lang="ru-RU" sz="1600" dirty="0"/>
              <a:t/>
            </a:r>
            <a:br>
              <a:rPr lang="ru-RU" sz="1600" dirty="0"/>
            </a:br>
            <a:r>
              <a:rPr lang="ru-RU" sz="1400" dirty="0"/>
              <a:t> </a:t>
            </a:r>
            <a:r>
              <a:rPr lang="ru-RU" sz="1400" dirty="0" smtClean="0"/>
              <a:t>Возрастная </a:t>
            </a:r>
            <a:r>
              <a:rPr lang="ru-RU" sz="1400" dirty="0"/>
              <a:t>группа __________________________                 Воспитатель ____________________</a:t>
            </a:r>
            <a:br>
              <a:rPr lang="ru-RU" sz="1400" dirty="0"/>
            </a:br>
            <a:r>
              <a:rPr lang="ru-RU" sz="1400" dirty="0"/>
              <a:t>Тема, вид занятия 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103901300"/>
              </p:ext>
            </p:extLst>
          </p:nvPr>
        </p:nvGraphicFramePr>
        <p:xfrm>
          <a:off x="500034" y="1357298"/>
          <a:ext cx="8001056" cy="48155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12368"/>
                <a:gridCol w="616722"/>
                <a:gridCol w="139362"/>
                <a:gridCol w="3276364"/>
                <a:gridCol w="656240"/>
              </a:tblGrid>
              <a:tr h="2923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Воспитатель </a:t>
                      </a:r>
                      <a:endParaRPr lang="ru-RU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Уровень </a:t>
                      </a:r>
                      <a:endParaRPr lang="ru-RU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Дети </a:t>
                      </a:r>
                      <a:endParaRPr lang="ru-RU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Уровень </a:t>
                      </a:r>
                      <a:endParaRPr lang="ru-RU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92331"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I</a:t>
                      </a:r>
                      <a:r>
                        <a:rPr lang="ru-RU" sz="10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блок. Умение ставить цель и планировать деятельность</a:t>
                      </a:r>
                      <a:endParaRPr lang="ru-RU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923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 Ставить цели и задачи при планировании занятия</a:t>
                      </a:r>
                      <a:endParaRPr lang="ru-RU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 Понимать и принимать задачи занятия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023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 Отбирать содержание материала для проведения занятия в соответствии с задачами программы и возрастом детей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2. Воспринимать и присваивать информацию (содержание занятия)</a:t>
                      </a:r>
                      <a:endParaRPr lang="ru-RU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923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 Отбирать дидактический материал, пособия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 Работать с дидактическим материалом, пособиями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078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 Планировать содержание учебного материала, формы организации познавательной деятельности детей, методы и приемы обучения в соответствии с целями и задачами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 Планировать свою деятельность в последовательности, предложенной воспитателем.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92331"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II</a:t>
                      </a:r>
                      <a:r>
                        <a:rPr lang="ru-RU" sz="10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блок. Умение эффективно организовывать деятельность</a:t>
                      </a:r>
                      <a:endParaRPr lang="ru-RU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12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 Эффективно организовывать свою деятельность во времени в соответствии с целями и задачами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 Организовывать свою деятельность в отведенное время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312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 Эффективная организация рабочего мета для проведения занятия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 Культура деятельности детей на занятии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312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 Учет санитарно-гигиенических и психологических условий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 Эмоциональное и психологическое состояние в процессе занятия.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312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 Провести самоанализ и самооценку своей деятельности на занятии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 Оценить свою деятельность и ее результаты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023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 Провести анализ и оценку деятельности детей, их эмоциональное и психологическое состояние в процессе занятия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 Умение оценить и сформулировать, что новое и интересное узнали на занятии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923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Средний балл</a:t>
                      </a:r>
                      <a:endParaRPr lang="ru-RU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Средний балл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683568" y="5949280"/>
            <a:ext cx="756084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00" dirty="0"/>
              <a:t>Рекомендации: </a:t>
            </a:r>
            <a:endParaRPr lang="ru-RU" sz="1000" dirty="0" smtClean="0"/>
          </a:p>
          <a:p>
            <a:r>
              <a:rPr lang="ru-RU" sz="1000" dirty="0"/>
              <a:t>Проверяющий:_______________________                                             Воспитатель __________________</a:t>
            </a:r>
          </a:p>
          <a:p>
            <a:r>
              <a:rPr lang="ru-RU" sz="1000" dirty="0"/>
              <a:t>_____________________________________________________________________________________</a:t>
            </a:r>
          </a:p>
          <a:p>
            <a:r>
              <a:rPr lang="ru-RU" sz="1000" dirty="0"/>
              <a:t>¹ К.Ю. Белая Руководство ДОУ: контрольно-диагностическая функция.- М. 2004, с. </a:t>
            </a:r>
            <a:r>
              <a:rPr lang="ru-RU" sz="1000" dirty="0" smtClean="0"/>
              <a:t>37</a:t>
            </a:r>
            <a:endParaRPr lang="ru-RU" sz="1000" dirty="0"/>
          </a:p>
        </p:txBody>
      </p:sp>
    </p:spTree>
    <p:extLst>
      <p:ext uri="{BB962C8B-B14F-4D97-AF65-F5344CB8AC3E}">
        <p14:creationId xmlns="" xmlns:p14="http://schemas.microsoft.com/office/powerpoint/2010/main" val="2756024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500042"/>
            <a:ext cx="7931224" cy="850106"/>
          </a:xfrm>
        </p:spPr>
        <p:txBody>
          <a:bodyPr/>
          <a:lstStyle/>
          <a:p>
            <a:r>
              <a:rPr lang="ru-RU" sz="1400" b="1" i="1" dirty="0"/>
              <a:t>Тематический контроль в МКДОУ № </a:t>
            </a:r>
            <a:r>
              <a:rPr lang="ru-RU" sz="1400" b="1" i="1" dirty="0" smtClean="0"/>
              <a:t>_____________ </a:t>
            </a:r>
            <a:r>
              <a:rPr lang="ru-RU" sz="1400" b="1" i="1" u="sng" dirty="0" smtClean="0"/>
              <a:t> </a:t>
            </a:r>
            <a:r>
              <a:rPr lang="ru-RU" sz="1400" u="sng" dirty="0" smtClean="0"/>
              <a:t>_ </a:t>
            </a:r>
            <a:r>
              <a:rPr lang="ru-RU" sz="1400" i="1" u="sng" dirty="0" smtClean="0"/>
              <a:t>.</a:t>
            </a:r>
            <a:r>
              <a:rPr lang="ru-RU" sz="1400" dirty="0"/>
              <a:t/>
            </a:r>
            <a:br>
              <a:rPr lang="ru-RU" sz="1400" dirty="0"/>
            </a:br>
            <a:r>
              <a:rPr lang="ru-RU" sz="1400" b="1" dirty="0"/>
              <a:t> </a:t>
            </a:r>
            <a:r>
              <a:rPr lang="ru-RU" sz="2000" b="1" dirty="0" smtClean="0"/>
              <a:t>Картограмма¹ </a:t>
            </a:r>
            <a:r>
              <a:rPr lang="ru-RU" sz="2000" b="1" dirty="0"/>
              <a:t>оценок педагогического мастерства </a:t>
            </a:r>
            <a:r>
              <a:rPr lang="ru-RU" sz="2000" b="1" dirty="0" smtClean="0"/>
              <a:t>воспитателей </a:t>
            </a:r>
            <a:r>
              <a:rPr lang="ru-RU" sz="2000" b="1" dirty="0"/>
              <a:t>на </a:t>
            </a:r>
            <a:r>
              <a:rPr lang="ru-RU" sz="2000" b="1" dirty="0" smtClean="0"/>
              <a:t>занятии </a:t>
            </a:r>
            <a:r>
              <a:rPr lang="ru-RU" sz="1400" dirty="0" smtClean="0"/>
              <a:t>(Итоговая </a:t>
            </a:r>
            <a:r>
              <a:rPr lang="ru-RU" sz="1400" dirty="0"/>
              <a:t>таблица)</a:t>
            </a:r>
            <a:br>
              <a:rPr lang="ru-RU" sz="1400" dirty="0"/>
            </a:br>
            <a:endParaRPr lang="ru-RU" sz="14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837742038"/>
              </p:ext>
            </p:extLst>
          </p:nvPr>
        </p:nvGraphicFramePr>
        <p:xfrm>
          <a:off x="214282" y="1428736"/>
          <a:ext cx="8066090" cy="512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3183"/>
                <a:gridCol w="648677"/>
                <a:gridCol w="604846"/>
                <a:gridCol w="604846"/>
                <a:gridCol w="604846"/>
                <a:gridCol w="604846"/>
                <a:gridCol w="604846"/>
              </a:tblGrid>
              <a:tr h="555757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Воспитатель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Квалификационная </a:t>
                      </a: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категория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5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Сред</a:t>
                      </a:r>
                    </a:p>
                    <a:p>
                      <a:r>
                        <a:rPr lang="ru-RU" sz="1050" b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ний</a:t>
                      </a:r>
                      <a:r>
                        <a:rPr lang="ru-RU" sz="105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балл</a:t>
                      </a:r>
                      <a:endParaRPr lang="ru-RU" sz="1050" dirty="0"/>
                    </a:p>
                  </a:txBody>
                  <a:tcPr/>
                </a:tc>
              </a:tr>
              <a:tr h="3556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Вопросы для изучения            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556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I</a:t>
                      </a:r>
                      <a:r>
                        <a:rPr lang="ru-RU" sz="10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блок. Умение ставить цель</a:t>
                      </a:r>
                      <a:endParaRPr lang="ru-RU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и планировать деятельность</a:t>
                      </a:r>
                      <a:endParaRPr lang="ru-RU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556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 Ставить цели и задачи при планировании занятия</a:t>
                      </a:r>
                      <a:endParaRPr lang="ru-RU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556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 Отбирать содержание материала для проведения занятия в соответствии с задачами программы и возрастом детей</a:t>
                      </a:r>
                      <a:endParaRPr lang="ru-RU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556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 Отбирать дидактический материал, пособия</a:t>
                      </a:r>
                      <a:endParaRPr lang="ru-RU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004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 Планировать содержание учебного материала, формы организации познавательной деятельности детей, методы и приемы обучения в соответствии с целями и задачами</a:t>
                      </a:r>
                      <a:endParaRPr lang="ru-RU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556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II</a:t>
                      </a:r>
                      <a:r>
                        <a:rPr lang="ru-RU" sz="10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блок. Умение эффективно </a:t>
                      </a:r>
                      <a:endParaRPr lang="ru-RU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организовывать деятельность</a:t>
                      </a:r>
                      <a:endParaRPr lang="ru-RU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556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 Эффективно организовывать свою деятельность во времени в соответствии с целями и задачами</a:t>
                      </a:r>
                      <a:endParaRPr lang="ru-RU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556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 Эффективная организация рабочего мета для проведения занятия</a:t>
                      </a:r>
                      <a:endParaRPr lang="ru-RU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556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 Учет санитарно-гигиенических и психологических условий</a:t>
                      </a:r>
                      <a:endParaRPr lang="ru-RU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556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 Провести самоанализ и самооценку своей деятельности на занятии</a:t>
                      </a:r>
                      <a:endParaRPr lang="ru-RU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556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 Провести анализ и оценку деятельности детей, их эмоциональное и психологическое состояние в процессе занятия</a:t>
                      </a:r>
                      <a:endParaRPr lang="ru-RU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61522067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7620000" cy="634082"/>
          </a:xfrm>
        </p:spPr>
        <p:txBody>
          <a:bodyPr/>
          <a:lstStyle/>
          <a:p>
            <a:r>
              <a:rPr lang="ru-RU" sz="1400" b="1" i="1" dirty="0"/>
              <a:t>Тематический контроль в МКДОУ № </a:t>
            </a:r>
            <a:r>
              <a:rPr lang="ru-RU" sz="1400" b="1" i="1" dirty="0" smtClean="0"/>
              <a:t>_________________________</a:t>
            </a:r>
            <a:r>
              <a:rPr lang="ru-RU" sz="1400" dirty="0"/>
              <a:t/>
            </a:r>
            <a:br>
              <a:rPr lang="ru-RU" sz="1400" dirty="0"/>
            </a:br>
            <a:r>
              <a:rPr lang="ru-RU" sz="1400" b="1" dirty="0"/>
              <a:t> </a:t>
            </a:r>
            <a:r>
              <a:rPr lang="ru-RU" sz="2000" b="1" dirty="0" smtClean="0"/>
              <a:t>Результаты </a:t>
            </a:r>
            <a:r>
              <a:rPr lang="ru-RU" sz="2000" b="1" dirty="0"/>
              <a:t>проверки календарных планов, наблюдений, опросов. </a:t>
            </a:r>
            <a:r>
              <a:rPr lang="ru-RU" sz="2000" dirty="0"/>
              <a:t/>
            </a:r>
            <a:br>
              <a:rPr lang="ru-RU" sz="2000" dirty="0"/>
            </a:br>
            <a:endParaRPr lang="ru-RU" sz="20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074179515"/>
              </p:ext>
            </p:extLst>
          </p:nvPr>
        </p:nvGraphicFramePr>
        <p:xfrm>
          <a:off x="179388" y="928669"/>
          <a:ext cx="8208964" cy="54840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32772"/>
                <a:gridCol w="396032"/>
                <a:gridCol w="396032"/>
                <a:gridCol w="396032"/>
                <a:gridCol w="396032"/>
                <a:gridCol w="396032"/>
                <a:gridCol w="396032"/>
              </a:tblGrid>
              <a:tr h="187109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Вопросы на контроле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Возрастные группы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710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№1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№2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№3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№ 4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№5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№6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8710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Дата проверки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549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Планирование  занятий</a:t>
                      </a:r>
                      <a:endParaRPr lang="ru-RU" sz="105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7144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Тематика занятия</a:t>
                      </a:r>
                      <a:endParaRPr lang="ru-RU" sz="105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Методическое пособие, его автор. </a:t>
                      </a:r>
                      <a:endParaRPr lang="ru-RU" sz="105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Карточка занятия, №</a:t>
                      </a:r>
                      <a:endParaRPr lang="ru-RU" sz="105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Связь тематики этого занятия с предыдущим</a:t>
                      </a:r>
                      <a:endParaRPr lang="ru-RU" sz="105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572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Предварительная работа к занятию </a:t>
                      </a:r>
                      <a:endParaRPr lang="ru-RU" sz="105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с детьми</a:t>
                      </a:r>
                      <a:endParaRPr lang="ru-RU" sz="105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0716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Беседы, рассказы воспитателя</a:t>
                      </a:r>
                      <a:endParaRPr lang="ru-RU" sz="105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Рассматривание альбомов, открыток, книг</a:t>
                      </a:r>
                      <a:endParaRPr lang="ru-RU" sz="105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Чтение художественной литературы</a:t>
                      </a:r>
                      <a:endParaRPr lang="ru-RU" sz="105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Наблюдение </a:t>
                      </a:r>
                      <a:endParaRPr lang="ru-RU" sz="105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Игры  дидактические (Д), сюжетно-ролевые(С).</a:t>
                      </a:r>
                      <a:endParaRPr lang="ru-RU" sz="105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Индивидуальная работа с детьми</a:t>
                      </a:r>
                      <a:endParaRPr lang="ru-RU" sz="105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549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Последующая работа после занятия</a:t>
                      </a:r>
                      <a:endParaRPr lang="ru-RU" sz="105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0716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Связь тематики запланированного занятия с последующими занятиями</a:t>
                      </a:r>
                      <a:endParaRPr lang="ru-RU" sz="105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Возможность продолжить детьми деятельность, начатую на занятии.</a:t>
                      </a:r>
                      <a:endParaRPr lang="ru-RU" sz="105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Оформление выставок детского творчества</a:t>
                      </a:r>
                      <a:endParaRPr lang="ru-RU" sz="105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Игры  дидактические (Д), сюжетно-ролевые(С).</a:t>
                      </a:r>
                      <a:endParaRPr lang="ru-RU" sz="105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Размещение альбомов, открыток, книг в ПРС группы для самостоятельной деятельности детей.</a:t>
                      </a:r>
                      <a:endParaRPr lang="ru-RU" sz="105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Индивидуальная работа с детьми </a:t>
                      </a:r>
                      <a:endParaRPr lang="ru-RU" sz="105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549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Взаимодействие с семьей</a:t>
                      </a:r>
                      <a:endParaRPr lang="ru-RU" sz="105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477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Размещение материалов в родительском уголке</a:t>
                      </a:r>
                      <a:endParaRPr lang="ru-RU" sz="105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Совместная деятельность детей и родителей дома</a:t>
                      </a:r>
                      <a:endParaRPr lang="ru-RU" sz="105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611560" y="6211669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200" dirty="0" smtClean="0"/>
              <a:t>Рекомендации: </a:t>
            </a:r>
          </a:p>
          <a:p>
            <a:r>
              <a:rPr lang="ru-RU" sz="1200" dirty="0" smtClean="0"/>
              <a:t>Проверяющий:_______________________ </a:t>
            </a:r>
            <a:endParaRPr lang="ru-RU" sz="1200" dirty="0"/>
          </a:p>
        </p:txBody>
      </p:sp>
    </p:spTree>
    <p:extLst>
      <p:ext uri="{BB962C8B-B14F-4D97-AF65-F5344CB8AC3E}">
        <p14:creationId xmlns="" xmlns:p14="http://schemas.microsoft.com/office/powerpoint/2010/main" val="2431238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922114"/>
          </a:xfrm>
        </p:spPr>
        <p:txBody>
          <a:bodyPr/>
          <a:lstStyle/>
          <a:p>
            <a:pPr algn="ctr"/>
            <a:r>
              <a:rPr lang="ru-RU" sz="2000" dirty="0"/>
              <a:t>Результаты тематического контроля</a:t>
            </a:r>
            <a:br>
              <a:rPr lang="ru-RU" sz="2000" dirty="0"/>
            </a:br>
            <a:r>
              <a:rPr lang="ru-RU" sz="2000" b="1" dirty="0"/>
              <a:t>Организация непосредственно образовательной деятельности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b="1" dirty="0"/>
              <a:t>в МКДОУ детском саду № 24</a:t>
            </a:r>
            <a:r>
              <a:rPr lang="ru-RU" sz="2000" dirty="0"/>
              <a:t/>
            </a:r>
            <a:br>
              <a:rPr lang="ru-RU" sz="2000" dirty="0"/>
            </a:b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7620000" cy="5472608"/>
          </a:xfrm>
        </p:spPr>
        <p:txBody>
          <a:bodyPr>
            <a:normAutofit fontScale="47500" lnSpcReduction="20000"/>
          </a:bodyPr>
          <a:lstStyle/>
          <a:p>
            <a:pPr marL="114300" indent="0">
              <a:buNone/>
            </a:pPr>
            <a:r>
              <a:rPr lang="ru-RU" dirty="0"/>
              <a:t>В период  с 15-23 марта 2012г. организован тематический контроль во всех возрастных группах детского сада в соответствии с поставленными задачами и утвержденным планом.</a:t>
            </a:r>
          </a:p>
          <a:p>
            <a:pPr marL="114300" indent="0">
              <a:buNone/>
            </a:pPr>
            <a:r>
              <a:rPr lang="ru-RU" b="1" dirty="0"/>
              <a:t>Выводы: </a:t>
            </a:r>
          </a:p>
          <a:p>
            <a:pPr marL="114300" indent="0">
              <a:buNone/>
            </a:pPr>
            <a:r>
              <a:rPr lang="ru-RU" dirty="0"/>
              <a:t>Большинство педагогов показали </a:t>
            </a:r>
            <a:r>
              <a:rPr lang="ru-RU" b="1" dirty="0"/>
              <a:t>достаточный уровень умений </a:t>
            </a:r>
            <a:r>
              <a:rPr lang="ru-RU" dirty="0"/>
              <a:t>в постановке цели и задач при планировании занятий.</a:t>
            </a:r>
          </a:p>
          <a:p>
            <a:pPr marL="114300" indent="0">
              <a:buNone/>
            </a:pPr>
            <a:r>
              <a:rPr lang="ru-RU" b="1" dirty="0"/>
              <a:t>Положительная тенденция</a:t>
            </a:r>
            <a:r>
              <a:rPr lang="ru-RU" dirty="0"/>
              <a:t> взаимосвязи планируемого занятия с предыдущими и последующими занятиями, установление </a:t>
            </a:r>
            <a:r>
              <a:rPr lang="ru-RU" dirty="0" err="1"/>
              <a:t>межпредметных</a:t>
            </a:r>
            <a:r>
              <a:rPr lang="ru-RU" dirty="0"/>
              <a:t> связей. В качестве предварительной и последующей работы с детьми в соответствии с тематикой занятия запланированы преимущественно дидактические игры, чтение художественной литературы, наблюдения в природе, в группах раннего возраста индивидуальная работа.</a:t>
            </a:r>
          </a:p>
          <a:p>
            <a:pPr marL="114300" indent="0">
              <a:buNone/>
            </a:pPr>
            <a:r>
              <a:rPr lang="ru-RU" dirty="0"/>
              <a:t>При отборе содержания занятия </a:t>
            </a:r>
            <a:r>
              <a:rPr lang="ru-RU" b="1" dirty="0"/>
              <a:t>недостаточно учитывается </a:t>
            </a:r>
            <a:r>
              <a:rPr lang="ru-RU" dirty="0"/>
              <a:t>образовательная программа учреждения. Вызывает затруднение отбор содержания занятия в разновозрастной группе. Большинство воспитателей в своих планах объединяют содержание разных методических пособий. В группах раннего возраста используются пособия, рекомендованные к программам «Детство», «Развитие». При этом начинающие педагоги предпочитают пользоваться готовыми разработками по планированию, а опытные воспитатели  - самостоятельно выстраивать свою систему, опираясь на имеющиеся пособия. Что свидетельствует о том, что педагоги понимают необходимость перестройки своей работы и готовы к этому.</a:t>
            </a:r>
          </a:p>
          <a:p>
            <a:pPr marL="114300" indent="0">
              <a:buNone/>
            </a:pPr>
            <a:r>
              <a:rPr lang="ru-RU" dirty="0"/>
              <a:t>При проведении занятий используется разнообразный дидактический материал как демонстрационный, так и раздаточный, рассчитанный на всех детей группы. </a:t>
            </a:r>
            <a:r>
              <a:rPr lang="ru-RU" b="1" dirty="0"/>
              <a:t>Наметилась  положительная тенденция </a:t>
            </a:r>
            <a:r>
              <a:rPr lang="ru-RU" dirty="0"/>
              <a:t>в использовании в качестве демонстрационного материала мультимедийных </a:t>
            </a:r>
            <a:r>
              <a:rPr lang="ru-RU" dirty="0" smtClean="0"/>
              <a:t>презентаций.  </a:t>
            </a:r>
            <a:endParaRPr lang="ru-RU" dirty="0"/>
          </a:p>
          <a:p>
            <a:pPr marL="114300" indent="0">
              <a:buNone/>
            </a:pPr>
            <a:r>
              <a:rPr lang="ru-RU" dirty="0"/>
              <a:t> </a:t>
            </a:r>
            <a:r>
              <a:rPr lang="ru-RU" b="1" dirty="0"/>
              <a:t>Наблюдаются положительные моменты</a:t>
            </a:r>
            <a:r>
              <a:rPr lang="ru-RU" dirty="0"/>
              <a:t> в выборе партнерской позиции педагога по отношению к детям: сидя на ковре вместе с детьми в группах раннего возраста, расположение воспитателя и детей по кругу лицом друг к другу в средней </a:t>
            </a:r>
            <a:r>
              <a:rPr lang="ru-RU" dirty="0" smtClean="0"/>
              <a:t>и </a:t>
            </a:r>
            <a:r>
              <a:rPr lang="ru-RU" dirty="0"/>
              <a:t>подготовительной </a:t>
            </a:r>
            <a:r>
              <a:rPr lang="ru-RU" dirty="0" smtClean="0"/>
              <a:t>группах</a:t>
            </a:r>
            <a:r>
              <a:rPr lang="ru-RU" dirty="0"/>
              <a:t>. </a:t>
            </a:r>
          </a:p>
          <a:p>
            <a:pPr marL="114300" indent="0">
              <a:buNone/>
            </a:pPr>
            <a:r>
              <a:rPr lang="ru-RU" b="1" dirty="0"/>
              <a:t>В практике работы дошкольного учреждения подтверждаются выводы учены</a:t>
            </a:r>
            <a:r>
              <a:rPr lang="ru-RU" dirty="0"/>
              <a:t>х (О. </a:t>
            </a:r>
            <a:r>
              <a:rPr lang="ru-RU" dirty="0" err="1"/>
              <a:t>Скоролупова</a:t>
            </a:r>
            <a:r>
              <a:rPr lang="ru-RU" dirty="0"/>
              <a:t>, Н. Федина, Н. Короткова) о негативных моментах прежней учебно-дисциплинарной модели организации образовательного процесса, когда воспитатель в процессе обучения берет на себя роль учителя – руководителя, </a:t>
            </a:r>
            <a:r>
              <a:rPr lang="ru-RU" dirty="0" err="1"/>
              <a:t>регламентатора</a:t>
            </a:r>
            <a:r>
              <a:rPr lang="ru-RU" dirty="0"/>
              <a:t>. Он непосредственно не включен в деятельность, а дает задания (объясняет) и контролирует (оценивает: правильно - неправильно). Он, по сути, не может избежать психологического и дисциплинарного принуждения, авторитарного стиля.  </a:t>
            </a:r>
            <a:r>
              <a:rPr lang="ru-RU" b="1" dirty="0"/>
              <a:t>В качестве главных недостатков отмечаются:</a:t>
            </a:r>
          </a:p>
          <a:p>
            <a:pPr marL="114300" indent="0">
              <a:buNone/>
            </a:pPr>
            <a:r>
              <a:rPr lang="ru-RU" dirty="0"/>
              <a:t>При организации занятия отсутствует ситуация, актуально побуждающая и вынуждающая детей к расширению и перестройке своего опыта.</a:t>
            </a:r>
          </a:p>
          <a:p>
            <a:pPr marL="114300" indent="0">
              <a:buNone/>
            </a:pPr>
            <a:r>
              <a:rPr lang="ru-RU" dirty="0"/>
              <a:t>Доминирующий способ проведения занятий – прямое воздействие педагога на ребенка, вопросно-ответная форма общения, дисциплинарные формы воздействия в сочетании с формальными оценками.</a:t>
            </a:r>
          </a:p>
          <a:p>
            <a:pPr marL="114300" indent="0">
              <a:buNone/>
            </a:pPr>
            <a:r>
              <a:rPr lang="ru-RU" b="1" dirty="0"/>
              <a:t>Проблемы: </a:t>
            </a:r>
            <a:r>
              <a:rPr lang="ru-RU" dirty="0"/>
              <a:t>у педагогов детского сада</a:t>
            </a:r>
            <a:r>
              <a:rPr lang="ru-RU" b="1" dirty="0"/>
              <a:t> </a:t>
            </a:r>
            <a:r>
              <a:rPr lang="ru-RU" dirty="0"/>
              <a:t>вызывают затруднения:</a:t>
            </a:r>
          </a:p>
          <a:p>
            <a:pPr marL="114300" lvl="0" indent="0">
              <a:buNone/>
            </a:pPr>
            <a:r>
              <a:rPr lang="ru-RU" dirty="0"/>
              <a:t>организация совместной партнерской деятельности взрослого с детьми.</a:t>
            </a:r>
          </a:p>
          <a:p>
            <a:pPr marL="114300" lvl="0" indent="0">
              <a:buNone/>
            </a:pPr>
            <a:r>
              <a:rPr lang="ru-RU" dirty="0"/>
              <a:t>использование различных типов мотивации,  игровых приемов и методов  в организации непосредственно образовательной деятельности в соответствии с возрастными особенностями дошкольников. </a:t>
            </a:r>
          </a:p>
          <a:p>
            <a:pPr marL="114300" indent="0">
              <a:buNone/>
            </a:pPr>
            <a:r>
              <a:rPr lang="ru-RU" b="1" dirty="0"/>
              <a:t>Предложения:</a:t>
            </a:r>
            <a:endParaRPr lang="ru-RU" dirty="0"/>
          </a:p>
          <a:p>
            <a:pPr marL="114300" indent="0">
              <a:buNone/>
            </a:pPr>
            <a:r>
              <a:rPr lang="ru-RU" dirty="0"/>
              <a:t>Организовать постоянно действующий семинар </a:t>
            </a:r>
            <a:r>
              <a:rPr lang="ru-RU" b="1" dirty="0"/>
              <a:t>по теме: "Обновление образовательного процесса в соответствии с новыми нормативно-правовыми документами</a:t>
            </a:r>
            <a:r>
              <a:rPr lang="ru-RU" b="1" dirty="0" smtClean="0"/>
              <a:t>".</a:t>
            </a:r>
          </a:p>
          <a:p>
            <a:pPr marL="114300" indent="0" algn="r">
              <a:buNone/>
            </a:pPr>
            <a:r>
              <a:rPr lang="ru-RU" dirty="0"/>
              <a:t>Старший воспитатель </a:t>
            </a:r>
            <a:r>
              <a:rPr lang="ru-RU" dirty="0" smtClean="0"/>
              <a:t>_________________________</a:t>
            </a:r>
            <a:endParaRPr lang="ru-RU" dirty="0"/>
          </a:p>
          <a:p>
            <a:pPr marL="114300" indent="0">
              <a:buNone/>
            </a:pPr>
            <a:endParaRPr lang="ru-RU" dirty="0"/>
          </a:p>
          <a:p>
            <a:pPr marL="11430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88685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7620000" cy="582594"/>
          </a:xfrm>
        </p:spPr>
        <p:txBody>
          <a:bodyPr/>
          <a:lstStyle/>
          <a:p>
            <a:pPr algn="ctr"/>
            <a:r>
              <a:rPr lang="ru-RU" sz="2800" b="1" dirty="0" smtClean="0"/>
              <a:t>Нормативные  акты</a:t>
            </a: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38" y="1285860"/>
            <a:ext cx="6977058" cy="5000660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ФЗ-273 от 29.12.2012г. «Об образовании в российской федерации» </a:t>
            </a:r>
          </a:p>
          <a:p>
            <a:pPr>
              <a:buNone/>
            </a:pPr>
            <a:r>
              <a:rPr lang="ru-RU" sz="1800" b="1" dirty="0" smtClean="0"/>
              <a:t>статья 28. </a:t>
            </a:r>
            <a:r>
              <a:rPr lang="ru-RU" sz="1800" dirty="0" smtClean="0"/>
              <a:t>Компетенция, права, обязанности и ответственность образовательной организации (ОО)</a:t>
            </a:r>
          </a:p>
          <a:p>
            <a:pPr>
              <a:buNone/>
            </a:pPr>
            <a:r>
              <a:rPr lang="ru-RU" sz="1800" dirty="0" smtClean="0"/>
              <a:t>3. К компетенции ОО в установленной сфере деятельности относятся:</a:t>
            </a:r>
          </a:p>
          <a:p>
            <a:pPr>
              <a:buNone/>
            </a:pPr>
            <a:r>
              <a:rPr lang="ru-RU" sz="1800" dirty="0" smtClean="0"/>
              <a:t>13) Проведение самообследования, обеспечение функционирования внутренней системы оценки качества образования.</a:t>
            </a:r>
          </a:p>
          <a:p>
            <a:r>
              <a:rPr lang="ru-RU" dirty="0" smtClean="0"/>
              <a:t>Приказ Министерства образования и науки России от 14.06.2013 года №462 «Об утверждении порядка проведения самообследования образовательной организацией».</a:t>
            </a:r>
          </a:p>
          <a:p>
            <a:r>
              <a:rPr lang="ru-RU" dirty="0" smtClean="0"/>
              <a:t>Постановление Правительства РФ от 11.03.2011 N 164 "Об осуществлении государственного контроля (надзора) в сфере образования"</a:t>
            </a:r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500042"/>
            <a:ext cx="7620000" cy="3000396"/>
          </a:xfrm>
        </p:spPr>
        <p:txBody>
          <a:bodyPr>
            <a:normAutofit fontScale="77500" lnSpcReduction="20000"/>
          </a:bodyPr>
          <a:lstStyle/>
          <a:p>
            <a:r>
              <a:rPr lang="ru-RU" b="1" dirty="0" smtClean="0"/>
              <a:t>Педагогический мониторинг, </a:t>
            </a:r>
            <a:r>
              <a:rPr lang="ru-RU" dirty="0" smtClean="0"/>
              <a:t>по мнению К.Ю. Белой, мы можем рассматривать как метод исследования педагогического процесса в рамках контрольно-диагностической функции.</a:t>
            </a:r>
          </a:p>
          <a:p>
            <a:r>
              <a:rPr lang="ru-RU" dirty="0" smtClean="0"/>
              <a:t>Комплексная педагогическая диагностика проводится педагогами в начале года, в середине года, в конце года. Метод повторных замеров помогает накапливать информацию, а затем информация анализируется в динамике, осуществляется сравнение с нормативными показателями. Это позволяет дать содержательную объективную оценку и осуществить коррекцию. Само соотнесение фактических результатов и заданных целей называется проверкой. Зафиксированный результат в баллах, или в другой форме называется отметкой. Эффективность мониторинга зависит от корректности заданных норм и </a:t>
            </a:r>
            <a:r>
              <a:rPr lang="ru-RU" dirty="0" smtClean="0"/>
              <a:t>стандартов.</a:t>
            </a:r>
            <a:endParaRPr lang="ru-RU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857224" y="3643314"/>
            <a:ext cx="7358082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Lucida Sans Unicode" pitchFamily="34" charset="0"/>
              </a:rPr>
              <a:t>Итоговый контроль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Lucida Sans Unicode" pitchFamily="34" charset="0"/>
              </a:rPr>
              <a:t>является инструментарием для подведения итогов по самым разным вопросам. Это могут быть итоги работы за полугодие, учебный год, итоги летней оздоровительной работы.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Lucida Sans Unicode" pitchFamily="34" charset="0"/>
              </a:rPr>
              <a:t>Могут быть итоги не временные, а содержательные - тематические. Например, детский сад решал годовую задачу по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систематизации работы педагогического коллектива ДОУ по развитию игровой деятельности детей дошкольного возраста. Одним из итогов данной работы является организация конкурса внутри ДОУ «Игра и игрушки».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725470"/>
          </a:xfrm>
        </p:spPr>
        <p:txBody>
          <a:bodyPr/>
          <a:lstStyle/>
          <a:p>
            <a:r>
              <a:rPr lang="ru-RU" sz="2000" b="1" dirty="0" smtClean="0"/>
              <a:t>Сравнительные возможности различных форм контроля*</a:t>
            </a:r>
            <a:endParaRPr lang="ru-RU" sz="20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1071546"/>
          <a:ext cx="7619997" cy="44720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5842"/>
                <a:gridCol w="919165"/>
                <a:gridCol w="919165"/>
                <a:gridCol w="919165"/>
                <a:gridCol w="919165"/>
                <a:gridCol w="919165"/>
                <a:gridCol w="919165"/>
                <a:gridCol w="919165"/>
              </a:tblGrid>
              <a:tr h="46770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Lucida Sans Unicode"/>
                        </a:rPr>
                        <a:t>Формы </a:t>
                      </a:r>
                      <a:endParaRPr lang="ru-RU" sz="1000" b="1" dirty="0" smtClean="0">
                        <a:latin typeface="Times New Roman"/>
                        <a:ea typeface="Times New Roman"/>
                        <a:cs typeface="Lucida Sans Unicode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latin typeface="Times New Roman"/>
                          <a:ea typeface="Times New Roman"/>
                          <a:cs typeface="Lucida Sans Unicode"/>
                        </a:rPr>
                        <a:t>контроля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latin typeface="Times New Roman"/>
                          <a:ea typeface="Times New Roman"/>
                          <a:cs typeface="Lucida Sans Unicode"/>
                        </a:rPr>
                        <a:t>Объектив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err="1" smtClean="0">
                          <a:latin typeface="Times New Roman"/>
                          <a:ea typeface="Times New Roman"/>
                          <a:cs typeface="Lucida Sans Unicode"/>
                        </a:rPr>
                        <a:t>ность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err="1" smtClean="0">
                          <a:latin typeface="Times New Roman"/>
                          <a:ea typeface="Times New Roman"/>
                          <a:cs typeface="Lucida Sans Unicode"/>
                        </a:rPr>
                        <a:t>Требователь</a:t>
                      </a:r>
                      <a:endParaRPr lang="ru-RU" sz="1000" b="1" dirty="0" smtClean="0">
                        <a:latin typeface="Times New Roman"/>
                        <a:ea typeface="Times New Roman"/>
                        <a:cs typeface="Lucida Sans Unicode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err="1" smtClean="0">
                          <a:latin typeface="Times New Roman"/>
                          <a:ea typeface="Times New Roman"/>
                          <a:cs typeface="Lucida Sans Unicode"/>
                        </a:rPr>
                        <a:t>ность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err="1" smtClean="0">
                          <a:latin typeface="Times New Roman"/>
                          <a:ea typeface="Times New Roman"/>
                          <a:cs typeface="Lucida Sans Unicode"/>
                        </a:rPr>
                        <a:t>Многоас</a:t>
                      </a:r>
                      <a:endParaRPr lang="ru-RU" sz="1000" b="1" dirty="0" smtClean="0">
                        <a:latin typeface="Times New Roman"/>
                        <a:ea typeface="Times New Roman"/>
                        <a:cs typeface="Lucida Sans Unicode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err="1" smtClean="0">
                          <a:latin typeface="Times New Roman"/>
                          <a:ea typeface="Times New Roman"/>
                          <a:cs typeface="Lucida Sans Unicode"/>
                        </a:rPr>
                        <a:t>пектность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latin typeface="Times New Roman"/>
                          <a:ea typeface="Times New Roman"/>
                          <a:cs typeface="Lucida Sans Unicode"/>
                        </a:rPr>
                        <a:t>Точность  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latin typeface="Times New Roman"/>
                          <a:ea typeface="Times New Roman"/>
                          <a:cs typeface="Lucida Sans Unicode"/>
                        </a:rPr>
                        <a:t>Глубина 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latin typeface="Times New Roman"/>
                          <a:ea typeface="Times New Roman"/>
                          <a:cs typeface="Lucida Sans Unicode"/>
                        </a:rPr>
                        <a:t>Оценка  </a:t>
                      </a:r>
                      <a:r>
                        <a:rPr lang="ru-RU" sz="1000" b="1" dirty="0">
                          <a:latin typeface="Times New Roman"/>
                          <a:ea typeface="Times New Roman"/>
                          <a:cs typeface="Lucida Sans Unicode"/>
                        </a:rPr>
                        <a:t>затрат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latin typeface="Times New Roman"/>
                          <a:ea typeface="Times New Roman"/>
                          <a:cs typeface="Lucida Sans Unicode"/>
                        </a:rPr>
                        <a:t>Результат 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6311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Lucida Sans Unicode"/>
                        </a:rPr>
                        <a:t>Коллективные формы контроля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Lucida Sans Unicode"/>
                        </a:rPr>
                        <a:t>+!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Lucida Sans Unicode"/>
                        </a:rPr>
                        <a:t>+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Lucida Sans Unicode"/>
                        </a:rPr>
                        <a:t>+!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Lucida Sans Unicode"/>
                        </a:rPr>
                        <a:t>+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Lucida Sans Unicode"/>
                        </a:rPr>
                        <a:t>+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Lucida Sans Unicode"/>
                        </a:rPr>
                        <a:t>большие 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Lucida Sans Unicode"/>
                        </a:rPr>
                        <a:t>(-)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Lucida Sans Unicode"/>
                        </a:rPr>
                        <a:t>+!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10518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Lucida Sans Unicode"/>
                        </a:rPr>
                        <a:t>Взаимоконтроль, методическое наставничество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Lucida Sans Unicode"/>
                        </a:rPr>
                        <a:t>+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Lucida Sans Unicode"/>
                        </a:rPr>
                        <a:t>+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Lucida Sans Unicode"/>
                        </a:rPr>
                        <a:t>+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Lucida Sans Unicode"/>
                        </a:rPr>
                        <a:t>+!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Lucida Sans Unicode"/>
                        </a:rPr>
                        <a:t>+!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Lucida Sans Unicode"/>
                        </a:rPr>
                        <a:t>средние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Lucida Sans Unicode"/>
                        </a:rPr>
                        <a:t>(+/-)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Lucida Sans Unicode"/>
                        </a:rPr>
                        <a:t>+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6770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Lucida Sans Unicode"/>
                        </a:rPr>
                        <a:t>Самоконтроль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Lucida Sans Unicode"/>
                        </a:rPr>
                        <a:t>+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Lucida Sans Unicode"/>
                        </a:rPr>
                        <a:t>+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Lucida Sans Unicode"/>
                        </a:rPr>
                        <a:t>+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Lucida Sans Unicode"/>
                        </a:rPr>
                        <a:t>+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Lucida Sans Unicode"/>
                        </a:rPr>
                        <a:t>+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Lucida Sans Unicode"/>
                        </a:rPr>
                        <a:t>малые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Lucida Sans Unicode"/>
                        </a:rPr>
                        <a:t>(+)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Lucida Sans Unicode"/>
                        </a:rPr>
                        <a:t>+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88415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Lucida Sans Unicode"/>
                        </a:rPr>
                        <a:t>Стихийный административный контроль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Lucida Sans Unicode"/>
                        </a:rPr>
                        <a:t>-!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Lucida Sans Unicode"/>
                        </a:rPr>
                        <a:t>+!!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Lucida Sans Unicode"/>
                        </a:rPr>
                        <a:t>-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Lucida Sans Unicode"/>
                        </a:rPr>
                        <a:t>-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Lucida Sans Unicode"/>
                        </a:rPr>
                        <a:t>-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Lucida Sans Unicode"/>
                        </a:rPr>
                        <a:t>очень малые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Lucida Sans Unicode"/>
                        </a:rPr>
                        <a:t>(-)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Lucida Sans Unicode"/>
                        </a:rPr>
                        <a:t>-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88415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Lucida Sans Unicode"/>
                        </a:rPr>
                        <a:t>Плановый административный контроль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Lucida Sans Unicode"/>
                        </a:rPr>
                        <a:t>+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Lucida Sans Unicode"/>
                        </a:rPr>
                        <a:t>+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Lucida Sans Unicode"/>
                        </a:rPr>
                        <a:t>+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Lucida Sans Unicode"/>
                        </a:rPr>
                        <a:t>+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Lucida Sans Unicode"/>
                        </a:rPr>
                        <a:t>+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Lucida Sans Unicode"/>
                        </a:rPr>
                        <a:t>средние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Lucida Sans Unicode"/>
                        </a:rPr>
                        <a:t>(+/-)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Lucida Sans Unicode"/>
                        </a:rPr>
                        <a:t>+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571472" y="5715016"/>
            <a:ext cx="756084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000" dirty="0"/>
          </a:p>
          <a:p>
            <a:r>
              <a:rPr lang="ru-RU" sz="1000" dirty="0"/>
              <a:t>_____________________________________________________________________________________</a:t>
            </a:r>
          </a:p>
          <a:p>
            <a:r>
              <a:rPr lang="ru-RU" sz="1000" dirty="0" smtClean="0"/>
              <a:t>* М. Поташник Управление современной школой. – М., 1995 </a:t>
            </a:r>
            <a:endParaRPr lang="ru-RU" sz="1000" dirty="0"/>
          </a:p>
        </p:txBody>
      </p:sp>
    </p:spTree>
    <p:extLst>
      <p:ext uri="{BB962C8B-B14F-4D97-AF65-F5344CB8AC3E}">
        <p14:creationId xmlns="" xmlns:p14="http://schemas.microsoft.com/office/powerpoint/2010/main" val="2000785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7620000" cy="5829320"/>
          </a:xfrm>
        </p:spPr>
        <p:txBody>
          <a:bodyPr/>
          <a:lstStyle/>
          <a:p>
            <a:r>
              <a:rPr lang="ru-RU" dirty="0" smtClean="0"/>
              <a:t>При организации контроля большое значение имеет сочетание форм и методов. К.Ю. Белая ссылается на исследования М. Поташник Управление современной школой. – М., 1995 </a:t>
            </a:r>
            <a:r>
              <a:rPr lang="ru-RU" dirty="0" smtClean="0"/>
              <a:t>Таблица: Сравнительные </a:t>
            </a:r>
            <a:r>
              <a:rPr lang="ru-RU" dirty="0" smtClean="0"/>
              <a:t>возможности различных форм </a:t>
            </a:r>
            <a:r>
              <a:rPr lang="ru-RU" dirty="0" smtClean="0"/>
              <a:t>контроля.</a:t>
            </a:r>
          </a:p>
          <a:p>
            <a:r>
              <a:rPr lang="ru-RU" dirty="0" smtClean="0"/>
              <a:t>Из таблицы видно, что каждая из форм контроля не универсальна, имеет свои сильные и слабые стороны. Разное их сочетание дает положительный результат.</a:t>
            </a:r>
          </a:p>
          <a:p>
            <a:endParaRPr lang="ru-RU" dirty="0" smtClean="0"/>
          </a:p>
          <a:p>
            <a:r>
              <a:rPr lang="ru-RU" dirty="0" smtClean="0"/>
              <a:t> </a:t>
            </a:r>
            <a:r>
              <a:rPr lang="ru-RU" b="1" dirty="0" smtClean="0"/>
              <a:t>Наша задача </a:t>
            </a:r>
            <a:r>
              <a:rPr lang="ru-RU" dirty="0" smtClean="0"/>
              <a:t>– максимально раскрыть творческий потенциал воспитателя. Увлеченность воспитателя выводит  его на самостоятельное оценивание результата своей работы с детьми, т.е. на самоконтроль.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800" b="1" dirty="0" smtClean="0"/>
              <a:t>Методическая литература</a:t>
            </a: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38" y="1285860"/>
            <a:ext cx="7143800" cy="4643470"/>
          </a:xfrm>
        </p:spPr>
        <p:txBody>
          <a:bodyPr>
            <a:normAutofit/>
          </a:bodyPr>
          <a:lstStyle/>
          <a:p>
            <a:r>
              <a:rPr lang="ru-RU" dirty="0" smtClean="0"/>
              <a:t>Скоролупова О.А. Контроль как один из этапов методической работы в дошкольном образовательном учреждении. М, 2003</a:t>
            </a:r>
          </a:p>
          <a:p>
            <a:r>
              <a:rPr lang="ru-RU" dirty="0" smtClean="0"/>
              <a:t>Белая К.Ю. Руководство ДОУ: контрольно - диагностическая функция.     М, 2004</a:t>
            </a:r>
          </a:p>
          <a:p>
            <a:r>
              <a:rPr lang="ru-RU" dirty="0" smtClean="0"/>
              <a:t>Корепанова М.В., </a:t>
            </a:r>
            <a:r>
              <a:rPr lang="ru-RU" dirty="0" err="1" smtClean="0"/>
              <a:t>Липчанская</a:t>
            </a:r>
            <a:r>
              <a:rPr lang="ru-RU" dirty="0" smtClean="0"/>
              <a:t> И.А. Контроль функционирования и развития ДОУ. М, 2004</a:t>
            </a:r>
          </a:p>
          <a:p>
            <a:r>
              <a:rPr lang="ru-RU" dirty="0" smtClean="0"/>
              <a:t>Голицына Н.С. Организация и проведение тематического контроля в ДОУ. М, 2006</a:t>
            </a:r>
          </a:p>
          <a:p>
            <a:r>
              <a:rPr lang="ru-RU" dirty="0" smtClean="0"/>
              <a:t>Сотникова В.М., Ильина Т.Е. Контроль за организацией педагогического процесса в группах раннего возраста ДОУ. М, 2010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928662" y="571480"/>
            <a:ext cx="7148538" cy="785818"/>
          </a:xfrm>
        </p:spPr>
        <p:txBody>
          <a:bodyPr/>
          <a:lstStyle/>
          <a:p>
            <a:r>
              <a:rPr lang="ru-RU" sz="2400" dirty="0"/>
              <a:t>Важность функции контроля в единой системе воспитательно-образовательной работы определяется рядом </a:t>
            </a:r>
            <a:r>
              <a:rPr lang="ru-RU" sz="2400" dirty="0" smtClean="0"/>
              <a:t>положений*:</a:t>
            </a:r>
            <a:endParaRPr lang="ru-RU" sz="2400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785786" y="1500174"/>
            <a:ext cx="7643866" cy="4429156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ru-RU" dirty="0"/>
              <a:t>Контроль позволяет установить, все ли в ДОУ выполняется в соответствии с нормативными документами, решениями педагогического совета или распоряжением руководителя. Он помогает выявить отклонения и их причины, определить пути и методы устранения недочетов.</a:t>
            </a:r>
          </a:p>
          <a:p>
            <a:pPr lvl="0"/>
            <a:r>
              <a:rPr lang="ru-RU" dirty="0"/>
              <a:t>Устраняясь от контроля или осуществляя его не систематически, руководитель теряет возможность оперативно вмешиваться в ход образовательного процесса, управлять им.</a:t>
            </a:r>
          </a:p>
          <a:p>
            <a:pPr lvl="0"/>
            <a:r>
              <a:rPr lang="ru-RU" dirty="0"/>
              <a:t>Отсутствие системы контроля вызывает стихийность в осуществлении воспитательно-образовательного процесса.</a:t>
            </a:r>
          </a:p>
          <a:p>
            <a:pPr lvl="0"/>
            <a:r>
              <a:rPr lang="ru-RU" dirty="0"/>
              <a:t>Контроль является важнейшим фактором воспитания молодых кадров, усиления личной ответственности </a:t>
            </a:r>
            <a:r>
              <a:rPr lang="ru-RU" dirty="0" smtClean="0"/>
              <a:t>молодого </a:t>
            </a:r>
            <a:r>
              <a:rPr lang="ru-RU" dirty="0"/>
              <a:t>специалиста за выполнение своих обязанностей</a:t>
            </a:r>
            <a:r>
              <a:rPr lang="ru-RU" dirty="0" smtClean="0"/>
              <a:t>.</a:t>
            </a:r>
          </a:p>
          <a:p>
            <a:pPr marL="114300" lvl="0" indent="0">
              <a:buNone/>
            </a:pPr>
            <a:r>
              <a:rPr lang="ru-RU" sz="1300" dirty="0" smtClean="0"/>
              <a:t>_______________________________________________________________________________________________</a:t>
            </a:r>
          </a:p>
          <a:p>
            <a:pPr marL="114300" lvl="0" indent="0">
              <a:buNone/>
            </a:pPr>
            <a:r>
              <a:rPr lang="ru-RU" sz="1300" dirty="0" smtClean="0"/>
              <a:t>*О.А. Скоролупова  Контроль  как один из этапов методической работы в дошкольном учреждении. – М. 2003</a:t>
            </a:r>
            <a:endParaRPr lang="ru-RU" sz="1300" dirty="0"/>
          </a:p>
        </p:txBody>
      </p:sp>
    </p:spTree>
    <p:extLst>
      <p:ext uri="{BB962C8B-B14F-4D97-AF65-F5344CB8AC3E}">
        <p14:creationId xmlns="" xmlns:p14="http://schemas.microsoft.com/office/powerpoint/2010/main" val="1799909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5715000"/>
            <a:ext cx="7477124" cy="642958"/>
          </a:xfrm>
        </p:spPr>
        <p:txBody>
          <a:bodyPr/>
          <a:lstStyle/>
          <a:p>
            <a:r>
              <a:rPr lang="ru-RU" sz="1400" dirty="0" smtClean="0"/>
              <a:t>______________________________________________________________________________________________________________________________________ По </a:t>
            </a:r>
            <a:r>
              <a:rPr lang="ru-RU" sz="1400" dirty="0" smtClean="0"/>
              <a:t>определению М.В. </a:t>
            </a:r>
            <a:r>
              <a:rPr lang="ru-RU" sz="1400" dirty="0" err="1" smtClean="0"/>
              <a:t>Корепановой</a:t>
            </a:r>
            <a:r>
              <a:rPr lang="ru-RU" sz="1400" dirty="0" smtClean="0"/>
              <a:t> контроль </a:t>
            </a:r>
            <a:r>
              <a:rPr lang="ru-RU" sz="1400" dirty="0" smtClean="0"/>
              <a:t> образовательного процесса </a:t>
            </a:r>
            <a:r>
              <a:rPr lang="ru-RU" sz="1400" dirty="0" smtClean="0"/>
              <a:t>относится к внутреннему виду контроля.</a:t>
            </a:r>
            <a:br>
              <a:rPr lang="ru-RU" sz="1400" dirty="0" smtClean="0"/>
            </a:br>
            <a:endParaRPr lang="ru-RU" sz="1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642918"/>
            <a:ext cx="7620000" cy="48006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b="1" dirty="0" smtClean="0"/>
              <a:t>Основная </a:t>
            </a:r>
            <a:r>
              <a:rPr lang="ru-RU" b="1" dirty="0" smtClean="0"/>
              <a:t>цель контроля</a:t>
            </a:r>
            <a:r>
              <a:rPr lang="ru-RU" dirty="0" smtClean="0"/>
              <a:t> состояния воспитательно-образовательной работы состоит в совершенствовании педагогического процесса во всех возрастных группах и оказания каждому воспитателю конкретной помощи.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К </a:t>
            </a:r>
            <a:r>
              <a:rPr lang="ru-RU" dirty="0" smtClean="0"/>
              <a:t>осуществлению контроля в ДОУ предъявляются следующие </a:t>
            </a:r>
            <a:r>
              <a:rPr lang="ru-RU" b="1" dirty="0" smtClean="0"/>
              <a:t>требования</a:t>
            </a:r>
            <a:r>
              <a:rPr lang="ru-RU" dirty="0" smtClean="0"/>
              <a:t>: </a:t>
            </a:r>
          </a:p>
          <a:p>
            <a:pPr lvl="0"/>
            <a:r>
              <a:rPr lang="ru-RU" dirty="0" smtClean="0"/>
              <a:t>В процессе контроля важна не констатация факта, а выявление причин, вызывающих недостатки, выработка эффективных мер, предусматривающих их устранение.</a:t>
            </a:r>
          </a:p>
          <a:p>
            <a:pPr lvl="0"/>
            <a:r>
              <a:rPr lang="ru-RU" dirty="0" smtClean="0"/>
              <a:t>Необходимо проанализировать обстоятельства, которые привели к недостаткам воспитательно-образовательной работы с детьми, оценить всю педагогическую деятельность коллектива, а не ограничиваться отдельными негативными фактами.</a:t>
            </a:r>
          </a:p>
          <a:p>
            <a:pPr lvl="0"/>
            <a:r>
              <a:rPr lang="ru-RU" dirty="0" smtClean="0"/>
              <a:t>Действенность контроля зависит от его своевременности.</a:t>
            </a:r>
          </a:p>
          <a:p>
            <a:pPr lvl="0"/>
            <a:r>
              <a:rPr lang="ru-RU" dirty="0" smtClean="0"/>
              <a:t>Контроль должен выявить достоинства и педагогическую эффективность труда воспитателей, работы коллектива.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142976" y="785794"/>
            <a:ext cx="6934224" cy="714380"/>
          </a:xfrm>
        </p:spPr>
        <p:txBody>
          <a:bodyPr/>
          <a:lstStyle/>
          <a:p>
            <a:r>
              <a:rPr lang="ru-RU" sz="2400" dirty="0" smtClean="0"/>
              <a:t>Единая </a:t>
            </a:r>
            <a:r>
              <a:rPr lang="ru-RU" sz="2400" b="1" dirty="0" smtClean="0"/>
              <a:t>система контроля*</a:t>
            </a:r>
            <a:r>
              <a:rPr lang="ru-RU" sz="2400" dirty="0" smtClean="0"/>
              <a:t> </a:t>
            </a:r>
            <a:r>
              <a:rPr lang="ru-RU" sz="2400" dirty="0"/>
              <a:t>всех направлений воспитательно-образовательной работы ДОУ:</a:t>
            </a: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642910" y="1911678"/>
            <a:ext cx="7313466" cy="4303404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sz="2400" dirty="0" smtClean="0"/>
              <a:t>     Контроль </a:t>
            </a:r>
            <a:r>
              <a:rPr lang="ru-RU" sz="2400" dirty="0"/>
              <a:t>необходимо планировать</a:t>
            </a:r>
            <a:r>
              <a:rPr lang="ru-RU" sz="2400" dirty="0" smtClean="0"/>
              <a:t>:</a:t>
            </a:r>
          </a:p>
          <a:p>
            <a:r>
              <a:rPr lang="ru-RU" sz="2400" dirty="0" smtClean="0"/>
              <a:t> </a:t>
            </a:r>
            <a:r>
              <a:rPr lang="ru-RU" sz="2400" dirty="0"/>
              <a:t>тщательно намечать цели, конкретизировать задачи;</a:t>
            </a:r>
          </a:p>
          <a:p>
            <a:r>
              <a:rPr lang="ru-RU" sz="2400" dirty="0" smtClean="0"/>
              <a:t>отобрать </a:t>
            </a:r>
            <a:r>
              <a:rPr lang="ru-RU" sz="2400" dirty="0"/>
              <a:t>содержание в соответствии с представленными задачами; </a:t>
            </a:r>
          </a:p>
          <a:p>
            <a:r>
              <a:rPr lang="ru-RU" sz="2400" dirty="0" smtClean="0"/>
              <a:t>выбрать </a:t>
            </a:r>
            <a:r>
              <a:rPr lang="ru-RU" sz="2400" dirty="0"/>
              <a:t>формы и методы его проведения;</a:t>
            </a:r>
          </a:p>
          <a:p>
            <a:r>
              <a:rPr lang="ru-RU" sz="2400" dirty="0" smtClean="0"/>
              <a:t>определить </a:t>
            </a:r>
            <a:r>
              <a:rPr lang="ru-RU" sz="2400" dirty="0"/>
              <a:t>группу инспектирующих участников, которые будут осуществлять контроль и их взаимодействие;</a:t>
            </a:r>
          </a:p>
          <a:p>
            <a:pPr>
              <a:lnSpc>
                <a:spcPct val="90000"/>
              </a:lnSpc>
            </a:pPr>
            <a:r>
              <a:rPr lang="ru-RU" sz="2400" dirty="0" smtClean="0"/>
              <a:t>распределить </a:t>
            </a:r>
            <a:r>
              <a:rPr lang="ru-RU" sz="2400" dirty="0"/>
              <a:t>полномочия и ответственность </a:t>
            </a:r>
            <a:r>
              <a:rPr lang="ru-RU" sz="2400" dirty="0" smtClean="0"/>
              <a:t>каждого.</a:t>
            </a:r>
          </a:p>
          <a:p>
            <a:pPr>
              <a:lnSpc>
                <a:spcPct val="90000"/>
              </a:lnSpc>
            </a:pPr>
            <a:r>
              <a:rPr lang="ru-RU" sz="2400" dirty="0" smtClean="0"/>
              <a:t>После </a:t>
            </a:r>
            <a:r>
              <a:rPr lang="ru-RU" sz="2400" dirty="0" smtClean="0"/>
              <a:t>контроля должно происходить гласное подведение итогов.</a:t>
            </a:r>
          </a:p>
          <a:p>
            <a:endParaRPr lang="ru-RU" sz="2400" b="1" dirty="0" smtClean="0">
              <a:latin typeface="+mj-lt"/>
              <a:cs typeface="Calibri" pitchFamily="34" charset="0"/>
            </a:endParaRP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ru-RU" sz="2400" b="1" dirty="0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Предполагаемый результат: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400" dirty="0" smtClean="0">
                <a:cs typeface="Times New Roman" pitchFamily="18" charset="0"/>
              </a:rPr>
              <a:t>    Выявление </a:t>
            </a:r>
            <a:r>
              <a:rPr lang="ru-RU" sz="2400" dirty="0" smtClean="0">
                <a:cs typeface="Times New Roman" pitchFamily="18" charset="0"/>
              </a:rPr>
              <a:t>отклонений в деятельности ДОУ и </a:t>
            </a:r>
            <a:r>
              <a:rPr lang="ru-RU" sz="2400" dirty="0" smtClean="0">
                <a:cs typeface="Times New Roman" pitchFamily="18" charset="0"/>
              </a:rPr>
              <a:t>принятие управленческих </a:t>
            </a:r>
            <a:r>
              <a:rPr lang="ru-RU" sz="2400" dirty="0" smtClean="0">
                <a:cs typeface="Times New Roman" pitchFamily="18" charset="0"/>
              </a:rPr>
              <a:t>решений, направленных на устранение недостатков, для дальнейшего </a:t>
            </a:r>
            <a:r>
              <a:rPr lang="ru-RU" sz="2400" dirty="0" smtClean="0">
                <a:cs typeface="Times New Roman" pitchFamily="18" charset="0"/>
              </a:rPr>
              <a:t>развития.</a:t>
            </a:r>
            <a:endParaRPr lang="ru-RU" sz="2400" dirty="0" smtClean="0">
              <a:cs typeface="Times New Roman" pitchFamily="18" charset="0"/>
            </a:endParaRPr>
          </a:p>
          <a:p>
            <a:pPr>
              <a:buNone/>
            </a:pPr>
            <a:endParaRPr lang="ru-RU" sz="2400" dirty="0" smtClean="0"/>
          </a:p>
          <a:p>
            <a:pPr marL="114300" indent="0">
              <a:buNone/>
            </a:pPr>
            <a:r>
              <a:rPr lang="ru-RU" sz="1200" dirty="0" smtClean="0"/>
              <a:t>______________________________________________________________________________________________</a:t>
            </a:r>
            <a:endParaRPr lang="ru-RU" sz="1200" dirty="0" smtClean="0"/>
          </a:p>
          <a:p>
            <a:pPr marL="114300" indent="0">
              <a:buNone/>
            </a:pPr>
            <a:r>
              <a:rPr lang="ru-RU" sz="1200" dirty="0" smtClean="0"/>
              <a:t>*К.Ю. Белая Руководство ДОУ: контрольно-диагностическая функция. -  М. 2003</a:t>
            </a:r>
            <a:endParaRPr lang="ru-RU" sz="1200" dirty="0"/>
          </a:p>
          <a:p>
            <a:pPr marL="11430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256634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8064896" cy="796950"/>
          </a:xfrm>
        </p:spPr>
        <p:txBody>
          <a:bodyPr/>
          <a:lstStyle/>
          <a:p>
            <a:pPr algn="ctr"/>
            <a:r>
              <a:rPr lang="ru-RU" sz="2400" dirty="0"/>
              <a:t>Контроль </a:t>
            </a:r>
            <a:r>
              <a:rPr lang="ru-RU" sz="2400" dirty="0" smtClean="0"/>
              <a:t> воспитательно-образовательного процесса</a:t>
            </a:r>
            <a:r>
              <a:rPr lang="ru-RU" sz="2400" b="1" dirty="0" smtClean="0"/>
              <a:t>.</a:t>
            </a:r>
            <a:r>
              <a:rPr lang="ru-RU" sz="2400" dirty="0"/>
              <a:t/>
            </a:r>
            <a:br>
              <a:rPr lang="ru-RU" sz="2400" dirty="0"/>
            </a:br>
            <a:endParaRPr lang="ru-RU" sz="24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294158607"/>
              </p:ext>
            </p:extLst>
          </p:nvPr>
        </p:nvGraphicFramePr>
        <p:xfrm>
          <a:off x="500034" y="928670"/>
          <a:ext cx="7620000" cy="52047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06488"/>
                <a:gridCol w="1741512"/>
                <a:gridCol w="1524000"/>
                <a:gridCol w="1524000"/>
                <a:gridCol w="1524000"/>
              </a:tblGrid>
              <a:tr h="4012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Месяц</a:t>
                      </a: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Оперативный, предупредительный.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Тематический.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Мониторинг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(диагностика)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Творческие отчеты, смотры-конкурсы.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605041"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Сентябрь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1. Педагогическое проектирование работы на год.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2. Ведение документации.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3.  Организация сезонного труда в природе.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1.</a:t>
                      </a: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Готовность групп к новому учебному году. 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1. Мониторинг состояния здоровья детей.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2. Комплексная педагогическая диагностика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1. Творческая самопрезентация: Итоги летней оздоровительной работы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605041"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Октябрь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1. Результаты комплексной педагогической диагностики.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2.  Соблюдение режима дня.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3.  Эффективность утренней гимнастики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1.Собеседование по темам самообразования педагогов.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1. I этап конкурса «Игра и игрушки»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389318"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Ноябрь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1. Организация питания в группах.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2.  Осуществление системы закаливания 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3. Подготовка к Совету педагогов.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1. Организация и эффективность работы по развитию игровой деятельности дошкольников в МДОУ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1. Заключительный этап конкурса «Игра и игрушки»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500034" y="6215082"/>
            <a:ext cx="757242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/>
              <a:t>Плановый контроль в ДОУ осуществляется на основе годового плана работы, где предусматриваются виды контроля в табличном варианте.</a:t>
            </a:r>
            <a:endParaRPr lang="ru-RU" sz="1400" dirty="0"/>
          </a:p>
        </p:txBody>
      </p:sp>
    </p:spTree>
    <p:extLst>
      <p:ext uri="{BB962C8B-B14F-4D97-AF65-F5344CB8AC3E}">
        <p14:creationId xmlns="" xmlns:p14="http://schemas.microsoft.com/office/powerpoint/2010/main" val="30327286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357826"/>
            <a:ext cx="7620000" cy="1143000"/>
          </a:xfrm>
        </p:spPr>
        <p:txBody>
          <a:bodyPr/>
          <a:lstStyle/>
          <a:p>
            <a:r>
              <a:rPr lang="ru-RU" sz="1400" dirty="0" smtClean="0"/>
              <a:t>_________________________________________________________________________________________________________________________________________В </a:t>
            </a:r>
            <a:r>
              <a:rPr lang="ru-RU" sz="1400" dirty="0" smtClean="0"/>
              <a:t>книге «Руководство ДОУ: контрольно-диагностическая функция» М., 2003г. К.Ю. Белая предлагает примерные вопросы для систематического контроля, перечень вопросов для оперативного контроля.</a:t>
            </a:r>
            <a:br>
              <a:rPr lang="ru-RU" sz="1400" dirty="0" smtClean="0"/>
            </a:br>
            <a:endParaRPr lang="ru-RU" sz="1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642918"/>
            <a:ext cx="7620000" cy="4800600"/>
          </a:xfrm>
        </p:spPr>
        <p:txBody>
          <a:bodyPr>
            <a:normAutofit lnSpcReduction="10000"/>
          </a:bodyPr>
          <a:lstStyle/>
          <a:p>
            <a:r>
              <a:rPr lang="ru-RU" b="1" dirty="0" smtClean="0"/>
              <a:t>Оперативный контроль</a:t>
            </a:r>
            <a:r>
              <a:rPr lang="ru-RU" dirty="0" smtClean="0"/>
              <a:t> направлен на изучение информации о ходе и результатах педагогического процесса. Все вопросы, выносимые на контроль в текущем месяце, сообщаются педагогам заранее в конце каждого месяца. Таблица с вопросами контроля вывешивается на методический стенд. Этим обеспечивается гласность контроля. Практика показывает рациональность использования табличных вариантов оперативного контроля, предложенных К.Ю. Белой, О.А. </a:t>
            </a:r>
            <a:r>
              <a:rPr lang="ru-RU" dirty="0" err="1" smtClean="0"/>
              <a:t>Скоролуповой</a:t>
            </a:r>
            <a:r>
              <a:rPr lang="ru-RU" dirty="0" smtClean="0"/>
              <a:t> или карт наблюдений, разработанных Н.В. </a:t>
            </a:r>
            <a:r>
              <a:rPr lang="ru-RU" dirty="0" err="1" smtClean="0"/>
              <a:t>Корепановой</a:t>
            </a:r>
            <a:r>
              <a:rPr lang="ru-RU" dirty="0" smtClean="0"/>
              <a:t>, И.А. </a:t>
            </a:r>
            <a:r>
              <a:rPr lang="ru-RU" dirty="0" err="1" smtClean="0"/>
              <a:t>Липчанской</a:t>
            </a:r>
            <a:r>
              <a:rPr lang="ru-RU" dirty="0" smtClean="0"/>
              <a:t>.</a:t>
            </a:r>
          </a:p>
          <a:p>
            <a:r>
              <a:rPr lang="ru-RU" dirty="0" smtClean="0"/>
              <a:t>Компьютерный вариант таблиц позволяет при необходимости легко внести в них коррективы и использовать в течение нескольких лет.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38138"/>
          </a:xfrm>
        </p:spPr>
        <p:txBody>
          <a:bodyPr/>
          <a:lstStyle/>
          <a:p>
            <a:r>
              <a:rPr lang="ru-RU" sz="1800" i="1" dirty="0"/>
              <a:t>Оперативный  контроль в МКДОУ </a:t>
            </a:r>
            <a:r>
              <a:rPr lang="ru-RU" sz="1800" i="1" dirty="0" smtClean="0"/>
              <a:t>№____  </a:t>
            </a:r>
            <a:r>
              <a:rPr lang="ru-RU" sz="1800" i="1" u="sng" dirty="0" smtClean="0"/>
              <a:t> </a:t>
            </a:r>
            <a:r>
              <a:rPr lang="ru-RU" sz="1800" i="1" u="sng" dirty="0" err="1" smtClean="0"/>
              <a:t>дата__________________</a:t>
            </a:r>
            <a:r>
              <a:rPr lang="ru-RU" sz="1800" dirty="0"/>
              <a:t/>
            </a:r>
            <a:br>
              <a:rPr lang="ru-RU" sz="1800" dirty="0"/>
            </a:br>
            <a:r>
              <a:rPr lang="ru-RU" sz="2200" dirty="0"/>
              <a:t>«ВЕДЕНИЕ ДОКУМЕНТАЦИИ В ВОЗРАСТНЫХ ГРУППАХ»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852057376"/>
              </p:ext>
            </p:extLst>
          </p:nvPr>
        </p:nvGraphicFramePr>
        <p:xfrm>
          <a:off x="286547" y="1134996"/>
          <a:ext cx="7908028" cy="50022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040"/>
                <a:gridCol w="3240360"/>
                <a:gridCol w="717938"/>
                <a:gridCol w="717938"/>
                <a:gridCol w="717938"/>
                <a:gridCol w="717938"/>
                <a:gridCol w="717938"/>
                <a:gridCol w="717938"/>
              </a:tblGrid>
              <a:tr h="370840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№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ru-RU" sz="1800" b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Вопросы на контроле</a:t>
                      </a:r>
                      <a:endParaRPr lang="ru-RU" b="0" dirty="0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ru-RU" sz="1800" b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Возрастные группы</a:t>
                      </a:r>
                      <a:endParaRPr lang="ru-RU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№1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№2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№ 3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№4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№5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№6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Дата  контроля: 29.09.13 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Calibri"/>
                          <a:cs typeface="Times New Roman"/>
                        </a:rPr>
                        <a:t>Табель посещаемости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Тетрадь закаливания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Тетрадь приема детей </a:t>
                      </a:r>
                      <a:endParaRPr lang="ru-RU" sz="1600" b="1" dirty="0" smtClean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(группа раннего возраста)</a:t>
                      </a:r>
                      <a:endParaRPr lang="ru-RU" sz="16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Сетка стула </a:t>
                      </a:r>
                      <a:endParaRPr lang="ru-RU" sz="1600" b="1" dirty="0" smtClean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(группа раннего возраста)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Тетрадь для протоколов родительских собраний.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Calibri"/>
                          <a:cs typeface="Times New Roman"/>
                        </a:rPr>
                        <a:t>Сведения о родителях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Календарный план работы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7.1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Calibri"/>
                          <a:cs typeface="Times New Roman"/>
                        </a:rPr>
                        <a:t>Планирование на неделю</a:t>
                      </a:r>
                      <a:endParaRPr lang="ru-RU" sz="1600" b="1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  <a:endParaRPr lang="ru-RU" sz="18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/>
                        <a:t>+</a:t>
                      </a:r>
                      <a:endParaRPr lang="ru-RU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/>
                        <a:t>+/-</a:t>
                      </a:r>
                      <a:endParaRPr lang="ru-RU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/>
                        <a:t>+</a:t>
                      </a:r>
                      <a:endParaRPr lang="ru-RU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/>
                        <a:t>+</a:t>
                      </a:r>
                      <a:endParaRPr lang="ru-RU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/>
                        <a:t>+</a:t>
                      </a:r>
                      <a:endParaRPr lang="ru-RU" sz="180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7.2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Calibri"/>
                          <a:cs typeface="Times New Roman"/>
                        </a:rPr>
                        <a:t>Планирование на день</a:t>
                      </a:r>
                      <a:endParaRPr lang="ru-RU" sz="1600" b="1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8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sz="1800" b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/>
                        <a:t>+</a:t>
                      </a:r>
                      <a:endParaRPr lang="ru-RU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800" b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800" b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Овал 5"/>
          <p:cNvSpPr/>
          <p:nvPr/>
        </p:nvSpPr>
        <p:spPr>
          <a:xfrm>
            <a:off x="4143372" y="2714620"/>
            <a:ext cx="288032" cy="288032"/>
          </a:xfrm>
          <a:prstGeom prst="ellipse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5572132" y="4214818"/>
            <a:ext cx="288032" cy="288032"/>
          </a:xfrm>
          <a:prstGeom prst="ellipse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4143372" y="4214818"/>
            <a:ext cx="288032" cy="288032"/>
          </a:xfrm>
          <a:prstGeom prst="ellipse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6286512" y="2285992"/>
            <a:ext cx="288032" cy="288032"/>
          </a:xfrm>
          <a:prstGeom prst="ellipse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7715272" y="2643182"/>
            <a:ext cx="288032" cy="288032"/>
          </a:xfrm>
          <a:prstGeom prst="ellipse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4857752" y="2643182"/>
            <a:ext cx="288032" cy="288032"/>
          </a:xfrm>
          <a:prstGeom prst="ellipse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6286512" y="2643182"/>
            <a:ext cx="288032" cy="288032"/>
          </a:xfrm>
          <a:prstGeom prst="ellipse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7715272" y="4214818"/>
            <a:ext cx="288032" cy="288032"/>
          </a:xfrm>
          <a:prstGeom prst="ellipse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7000892" y="4214818"/>
            <a:ext cx="288032" cy="288032"/>
          </a:xfrm>
          <a:prstGeom prst="ellipse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6286512" y="4214818"/>
            <a:ext cx="288032" cy="288032"/>
          </a:xfrm>
          <a:prstGeom prst="ellipse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4143372" y="4714884"/>
            <a:ext cx="288032" cy="288032"/>
          </a:xfrm>
          <a:prstGeom prst="ellipse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4143372" y="2285992"/>
            <a:ext cx="276556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4143372" y="3714752"/>
            <a:ext cx="276556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4143372" y="3143248"/>
            <a:ext cx="276556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4857752" y="2285992"/>
            <a:ext cx="276556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5572132" y="2643182"/>
            <a:ext cx="276556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5572132" y="2285992"/>
            <a:ext cx="276556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7000892" y="2714620"/>
            <a:ext cx="276556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7000892" y="2285992"/>
            <a:ext cx="276556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7715272" y="2285992"/>
            <a:ext cx="276556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>
            <a:off x="7000892" y="4714884"/>
            <a:ext cx="276556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ик 26"/>
          <p:cNvSpPr/>
          <p:nvPr/>
        </p:nvSpPr>
        <p:spPr>
          <a:xfrm>
            <a:off x="6286512" y="4714884"/>
            <a:ext cx="276556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/>
          <p:cNvSpPr/>
          <p:nvPr/>
        </p:nvSpPr>
        <p:spPr>
          <a:xfrm>
            <a:off x="5572132" y="4714884"/>
            <a:ext cx="276556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рямоугольник 28"/>
          <p:cNvSpPr/>
          <p:nvPr/>
        </p:nvSpPr>
        <p:spPr>
          <a:xfrm>
            <a:off x="4857752" y="4714884"/>
            <a:ext cx="276556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7715272" y="4714884"/>
            <a:ext cx="276556" cy="307001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Равнобедренный треугольник 30"/>
          <p:cNvSpPr/>
          <p:nvPr/>
        </p:nvSpPr>
        <p:spPr>
          <a:xfrm>
            <a:off x="4857752" y="4214818"/>
            <a:ext cx="262078" cy="288032"/>
          </a:xfrm>
          <a:prstGeom prst="triangle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>
            <a:off x="899591" y="6253933"/>
            <a:ext cx="7344817" cy="4320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-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высокий 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уровень;         - достаточный уровень;           -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низкий 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уровень</a:t>
            </a:r>
          </a:p>
        </p:txBody>
      </p:sp>
      <p:sp>
        <p:nvSpPr>
          <p:cNvPr id="32" name="Овал 31"/>
          <p:cNvSpPr/>
          <p:nvPr/>
        </p:nvSpPr>
        <p:spPr>
          <a:xfrm>
            <a:off x="762713" y="6345336"/>
            <a:ext cx="288032" cy="288032"/>
          </a:xfrm>
          <a:prstGeom prst="ellipse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ик 33"/>
          <p:cNvSpPr/>
          <p:nvPr/>
        </p:nvSpPr>
        <p:spPr>
          <a:xfrm>
            <a:off x="3157081" y="6315030"/>
            <a:ext cx="276556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Равнобедренный треугольник 34"/>
          <p:cNvSpPr/>
          <p:nvPr/>
        </p:nvSpPr>
        <p:spPr>
          <a:xfrm>
            <a:off x="5995824" y="6345336"/>
            <a:ext cx="262078" cy="288032"/>
          </a:xfrm>
          <a:prstGeom prst="triangle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64210114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седство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Стандартная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оседство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381</TotalTime>
  <Words>2908</Words>
  <Application>Microsoft Office PowerPoint</Application>
  <PresentationFormat>Экран (4:3)</PresentationFormat>
  <Paragraphs>460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Соседство</vt:lpstr>
      <vt:lpstr>Плановый контроль воспитательно-образовательного процесса в ДОУ. </vt:lpstr>
      <vt:lpstr>Нормативные  акты</vt:lpstr>
      <vt:lpstr>Методическая литература</vt:lpstr>
      <vt:lpstr>Важность функции контроля в единой системе воспитательно-образовательной работы определяется рядом положений*:</vt:lpstr>
      <vt:lpstr>______________________________________________________________________________________________________________________________________ По определению М.В. Корепановой контроль  образовательного процесса относится к внутреннему виду контроля. </vt:lpstr>
      <vt:lpstr>Единая система контроля* всех направлений воспитательно-образовательной работы ДОУ:</vt:lpstr>
      <vt:lpstr>Контроль  воспитательно-образовательного процесса. </vt:lpstr>
      <vt:lpstr>_________________________________________________________________________________________________________________________________________В книге «Руководство ДОУ: контрольно-диагностическая функция» М., 2003г. К.Ю. Белая предлагает примерные вопросы для систематического контроля, перечень вопросов для оперативного контроля. </vt:lpstr>
      <vt:lpstr>Оперативный  контроль в МКДОУ №____   дата__________________ «ВЕДЕНИЕ ДОКУМЕНТАЦИИ В ВОЗРАСТНЫХ ГРУППАХ»</vt:lpstr>
      <vt:lpstr>Административный контроль в МКДОУ №_______  ___________________ «РЕЗУЛЬТАТЫ КОМПЛЕКСНОЙ ПЕДАГОГИЧЕСКОЙ ДИАГНОСТИКИ» </vt:lpstr>
      <vt:lpstr>Административный контроль в МКДОУ №______   __________________  «ОТСЛЕЖИВАНИЕ РЕЗУЛЬТАТОВ КОМПЛЕКСНОЙ ПЕДАГОГИЧЕСКОЙ ДИАГНОСТИКИ»</vt:lpstr>
      <vt:lpstr>Слайд 12</vt:lpstr>
      <vt:lpstr>Тематический контроль            Тема: «Организация непосредственно образовательной деятельности в детском саду»   </vt:lpstr>
      <vt:lpstr>Слайд 14</vt:lpstr>
      <vt:lpstr>График тематического контроля </vt:lpstr>
      <vt:lpstr>Тематический контроль в МКДОУ № ______________ ____   Картограмма¹ оценок педагогического мастерства  воспитателя и детей на занятии  Возрастная группа __________________________                 Воспитатель ____________________ Тема, вид занятия </vt:lpstr>
      <vt:lpstr>Тематический контроль в МКДОУ № _____________  _ .  Картограмма¹ оценок педагогического мастерства воспитателей на занятии (Итоговая таблица) </vt:lpstr>
      <vt:lpstr>Тематический контроль в МКДОУ № _________________________  Результаты проверки календарных планов, наблюдений, опросов.  </vt:lpstr>
      <vt:lpstr>Результаты тематического контроля Организация непосредственно образовательной деятельности в МКДОУ детском саду № 24 </vt:lpstr>
      <vt:lpstr>Слайд 20</vt:lpstr>
      <vt:lpstr>Сравнительные возможности различных форм контроля*</vt:lpstr>
      <vt:lpstr>Слайд 22</vt:lpstr>
    </vt:vector>
  </TitlesOfParts>
  <Company>GARDEN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Плановый контроль воспитательно-образовательного процесса в ДОУ. </dc:title>
  <dc:creator>Lena</dc:creator>
  <cp:lastModifiedBy>детсад</cp:lastModifiedBy>
  <cp:revision>44</cp:revision>
  <dcterms:created xsi:type="dcterms:W3CDTF">2013-12-04T00:32:11Z</dcterms:created>
  <dcterms:modified xsi:type="dcterms:W3CDTF">2014-10-13T08:20:33Z</dcterms:modified>
</cp:coreProperties>
</file>