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4" r:id="rId2"/>
    <p:sldId id="283" r:id="rId3"/>
    <p:sldId id="282" r:id="rId4"/>
    <p:sldId id="262" r:id="rId5"/>
    <p:sldId id="285" r:id="rId6"/>
    <p:sldId id="264" r:id="rId7"/>
    <p:sldId id="265" r:id="rId8"/>
    <p:sldId id="267" r:id="rId9"/>
    <p:sldId id="268" r:id="rId10"/>
    <p:sldId id="286" r:id="rId11"/>
    <p:sldId id="287" r:id="rId12"/>
    <p:sldId id="275" r:id="rId13"/>
    <p:sldId id="276" r:id="rId14"/>
    <p:sldId id="277" r:id="rId15"/>
    <p:sldId id="279" r:id="rId16"/>
    <p:sldId id="288" r:id="rId17"/>
    <p:sldId id="289" r:id="rId18"/>
    <p:sldId id="29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A961D-5CFC-4C32-8873-170AAED1E4B0}" type="doc">
      <dgm:prSet loTypeId="urn:microsoft.com/office/officeart/2005/8/layout/pyramid4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289B1F2E-AC52-4B96-B9F5-F945CF5A5C25}">
      <dgm:prSet phldrT="[Текст]"/>
      <dgm:spPr/>
      <dgm:t>
        <a:bodyPr/>
        <a:lstStyle/>
        <a:p>
          <a:r>
            <a:rPr lang="ru-RU" dirty="0" smtClean="0"/>
            <a:t>ДОУ</a:t>
          </a:r>
          <a:endParaRPr lang="ru-RU" dirty="0"/>
        </a:p>
      </dgm:t>
    </dgm:pt>
    <dgm:pt modelId="{EBD510FA-3542-4F1D-8ED9-91BF3A16BDD3}" type="parTrans" cxnId="{D39A489D-8EB9-4C12-A2E7-617F59573EA0}">
      <dgm:prSet/>
      <dgm:spPr/>
      <dgm:t>
        <a:bodyPr/>
        <a:lstStyle/>
        <a:p>
          <a:endParaRPr lang="ru-RU"/>
        </a:p>
      </dgm:t>
    </dgm:pt>
    <dgm:pt modelId="{B2826D2C-79E9-4EB7-A20B-AECD6DB0EAC4}" type="sibTrans" cxnId="{D39A489D-8EB9-4C12-A2E7-617F59573EA0}">
      <dgm:prSet/>
      <dgm:spPr/>
      <dgm:t>
        <a:bodyPr/>
        <a:lstStyle/>
        <a:p>
          <a:endParaRPr lang="ru-RU"/>
        </a:p>
      </dgm:t>
    </dgm:pt>
    <dgm:pt modelId="{66CE5FBA-0557-452E-82F3-61F77D00E574}">
      <dgm:prSet phldrT="[Текст]"/>
      <dgm:spPr/>
      <dgm:t>
        <a:bodyPr/>
        <a:lstStyle/>
        <a:p>
          <a:r>
            <a:rPr lang="ru-RU" dirty="0" smtClean="0"/>
            <a:t>Одаренный ребенок</a:t>
          </a:r>
          <a:endParaRPr lang="ru-RU" dirty="0"/>
        </a:p>
      </dgm:t>
    </dgm:pt>
    <dgm:pt modelId="{89C14F44-432E-4A83-ACEA-30A50BF4E035}" type="parTrans" cxnId="{8FC22B38-2095-40F2-A79D-C6B3D5450D81}">
      <dgm:prSet/>
      <dgm:spPr/>
      <dgm:t>
        <a:bodyPr/>
        <a:lstStyle/>
        <a:p>
          <a:endParaRPr lang="ru-RU"/>
        </a:p>
      </dgm:t>
    </dgm:pt>
    <dgm:pt modelId="{FC856D18-236B-482D-B05E-5FFE7E7DFC65}" type="sibTrans" cxnId="{8FC22B38-2095-40F2-A79D-C6B3D5450D81}">
      <dgm:prSet/>
      <dgm:spPr/>
      <dgm:t>
        <a:bodyPr/>
        <a:lstStyle/>
        <a:p>
          <a:endParaRPr lang="ru-RU"/>
        </a:p>
      </dgm:t>
    </dgm:pt>
    <dgm:pt modelId="{32007B92-3DFD-4612-A402-1E908DCEE21C}">
      <dgm:prSet phldrT="[Текст]"/>
      <dgm:spPr/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F40BCF3A-FE85-4C70-A8B8-E5EA2FC420AB}" type="parTrans" cxnId="{C13BAAB1-2638-4715-90AA-F9AD674EE3DF}">
      <dgm:prSet/>
      <dgm:spPr/>
      <dgm:t>
        <a:bodyPr/>
        <a:lstStyle/>
        <a:p>
          <a:endParaRPr lang="ru-RU"/>
        </a:p>
      </dgm:t>
    </dgm:pt>
    <dgm:pt modelId="{B06E38B9-2993-480C-B07D-4AD12BE548B0}" type="sibTrans" cxnId="{C13BAAB1-2638-4715-90AA-F9AD674EE3DF}">
      <dgm:prSet/>
      <dgm:spPr/>
      <dgm:t>
        <a:bodyPr/>
        <a:lstStyle/>
        <a:p>
          <a:endParaRPr lang="ru-RU"/>
        </a:p>
      </dgm:t>
    </dgm:pt>
    <dgm:pt modelId="{B427CE63-CF60-42CD-A6FE-CC582EE8DAB0}">
      <dgm:prSet phldrT="[Текст]" custT="1"/>
      <dgm:spPr/>
      <dgm:t>
        <a:bodyPr/>
        <a:lstStyle/>
        <a:p>
          <a:r>
            <a:rPr lang="ru-RU" sz="1400" dirty="0" smtClean="0"/>
            <a:t>Другие учреждения </a:t>
          </a:r>
          <a:r>
            <a:rPr lang="ru-RU" sz="1400" dirty="0" err="1" smtClean="0"/>
            <a:t>иституциаль</a:t>
          </a:r>
          <a:endParaRPr lang="ru-RU" sz="1400" dirty="0" smtClean="0"/>
        </a:p>
        <a:p>
          <a:r>
            <a:rPr lang="ru-RU" sz="1400" dirty="0" smtClean="0"/>
            <a:t>ной среды</a:t>
          </a:r>
          <a:endParaRPr lang="ru-RU" sz="1400" dirty="0"/>
        </a:p>
      </dgm:t>
    </dgm:pt>
    <dgm:pt modelId="{1B1DBC02-C689-484D-A5B1-9E4DF10484FD}" type="sibTrans" cxnId="{322C76CB-2191-472E-9549-35486ABF6F21}">
      <dgm:prSet/>
      <dgm:spPr/>
      <dgm:t>
        <a:bodyPr/>
        <a:lstStyle/>
        <a:p>
          <a:endParaRPr lang="ru-RU"/>
        </a:p>
      </dgm:t>
    </dgm:pt>
    <dgm:pt modelId="{4D6D1907-8416-4DCC-B195-63E39DD99255}" type="parTrans" cxnId="{322C76CB-2191-472E-9549-35486ABF6F21}">
      <dgm:prSet/>
      <dgm:spPr/>
      <dgm:t>
        <a:bodyPr/>
        <a:lstStyle/>
        <a:p>
          <a:endParaRPr lang="ru-RU"/>
        </a:p>
      </dgm:t>
    </dgm:pt>
    <dgm:pt modelId="{F2E402B1-0306-426F-9D1F-DC8DB5E931BB}" type="pres">
      <dgm:prSet presAssocID="{98CA961D-5CFC-4C32-8873-170AAED1E4B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F3E05-57C3-4B96-AB0A-CCC9BA7621E5}" type="pres">
      <dgm:prSet presAssocID="{98CA961D-5CFC-4C32-8873-170AAED1E4B0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A59E7-11F1-4903-A857-A3A6FB81CA5F}" type="pres">
      <dgm:prSet presAssocID="{98CA961D-5CFC-4C32-8873-170AAED1E4B0}" presName="triangle2" presStyleLbl="node1" presStyleIdx="1" presStyleCnt="4" custLinFactNeighborX="66" custLinFactNeighborY="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AA90D-6451-4635-9289-E51B2BB6893E}" type="pres">
      <dgm:prSet presAssocID="{98CA961D-5CFC-4C32-8873-170AAED1E4B0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4DE7E-2D04-4C17-A475-234191EC1212}" type="pres">
      <dgm:prSet presAssocID="{98CA961D-5CFC-4C32-8873-170AAED1E4B0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2C76CB-2191-472E-9549-35486ABF6F21}" srcId="{98CA961D-5CFC-4C32-8873-170AAED1E4B0}" destId="{B427CE63-CF60-42CD-A6FE-CC582EE8DAB0}" srcOrd="1" destOrd="0" parTransId="{4D6D1907-8416-4DCC-B195-63E39DD99255}" sibTransId="{1B1DBC02-C689-484D-A5B1-9E4DF10484FD}"/>
    <dgm:cxn modelId="{D39A489D-8EB9-4C12-A2E7-617F59573EA0}" srcId="{98CA961D-5CFC-4C32-8873-170AAED1E4B0}" destId="{289B1F2E-AC52-4B96-B9F5-F945CF5A5C25}" srcOrd="0" destOrd="0" parTransId="{EBD510FA-3542-4F1D-8ED9-91BF3A16BDD3}" sibTransId="{B2826D2C-79E9-4EB7-A20B-AECD6DB0EAC4}"/>
    <dgm:cxn modelId="{66A34960-0DE8-4E6C-82FB-2C88BCB6BE19}" type="presOf" srcId="{98CA961D-5CFC-4C32-8873-170AAED1E4B0}" destId="{F2E402B1-0306-426F-9D1F-DC8DB5E931BB}" srcOrd="0" destOrd="0" presId="urn:microsoft.com/office/officeart/2005/8/layout/pyramid4"/>
    <dgm:cxn modelId="{48F871A2-9CBB-4480-B32A-678B9797EC4E}" type="presOf" srcId="{32007B92-3DFD-4612-A402-1E908DCEE21C}" destId="{37F4DE7E-2D04-4C17-A475-234191EC1212}" srcOrd="0" destOrd="0" presId="urn:microsoft.com/office/officeart/2005/8/layout/pyramid4"/>
    <dgm:cxn modelId="{06BEE043-A14E-41CD-B9E6-351783D61F5F}" type="presOf" srcId="{66CE5FBA-0557-452E-82F3-61F77D00E574}" destId="{0FCAA90D-6451-4635-9289-E51B2BB6893E}" srcOrd="0" destOrd="0" presId="urn:microsoft.com/office/officeart/2005/8/layout/pyramid4"/>
    <dgm:cxn modelId="{C13BAAB1-2638-4715-90AA-F9AD674EE3DF}" srcId="{98CA961D-5CFC-4C32-8873-170AAED1E4B0}" destId="{32007B92-3DFD-4612-A402-1E908DCEE21C}" srcOrd="3" destOrd="0" parTransId="{F40BCF3A-FE85-4C70-A8B8-E5EA2FC420AB}" sibTransId="{B06E38B9-2993-480C-B07D-4AD12BE548B0}"/>
    <dgm:cxn modelId="{5EEA6C3E-A600-495F-A1E4-E61233F55B95}" type="presOf" srcId="{289B1F2E-AC52-4B96-B9F5-F945CF5A5C25}" destId="{FB2F3E05-57C3-4B96-AB0A-CCC9BA7621E5}" srcOrd="0" destOrd="0" presId="urn:microsoft.com/office/officeart/2005/8/layout/pyramid4"/>
    <dgm:cxn modelId="{8FC22B38-2095-40F2-A79D-C6B3D5450D81}" srcId="{98CA961D-5CFC-4C32-8873-170AAED1E4B0}" destId="{66CE5FBA-0557-452E-82F3-61F77D00E574}" srcOrd="2" destOrd="0" parTransId="{89C14F44-432E-4A83-ACEA-30A50BF4E035}" sibTransId="{FC856D18-236B-482D-B05E-5FFE7E7DFC65}"/>
    <dgm:cxn modelId="{E13F36A1-6AEE-4B48-AE50-8543C6F7B2D8}" type="presOf" srcId="{B427CE63-CF60-42CD-A6FE-CC582EE8DAB0}" destId="{49FA59E7-11F1-4903-A857-A3A6FB81CA5F}" srcOrd="0" destOrd="0" presId="urn:microsoft.com/office/officeart/2005/8/layout/pyramid4"/>
    <dgm:cxn modelId="{2768904D-EB91-456A-9FC7-42E5556329B6}" type="presParOf" srcId="{F2E402B1-0306-426F-9D1F-DC8DB5E931BB}" destId="{FB2F3E05-57C3-4B96-AB0A-CCC9BA7621E5}" srcOrd="0" destOrd="0" presId="urn:microsoft.com/office/officeart/2005/8/layout/pyramid4"/>
    <dgm:cxn modelId="{380B0B03-FA73-44BC-8A55-86BA092253F1}" type="presParOf" srcId="{F2E402B1-0306-426F-9D1F-DC8DB5E931BB}" destId="{49FA59E7-11F1-4903-A857-A3A6FB81CA5F}" srcOrd="1" destOrd="0" presId="urn:microsoft.com/office/officeart/2005/8/layout/pyramid4"/>
    <dgm:cxn modelId="{4AB26DCD-7E6B-4E73-B9E8-2ABD81A5DC14}" type="presParOf" srcId="{F2E402B1-0306-426F-9D1F-DC8DB5E931BB}" destId="{0FCAA90D-6451-4635-9289-E51B2BB6893E}" srcOrd="2" destOrd="0" presId="urn:microsoft.com/office/officeart/2005/8/layout/pyramid4"/>
    <dgm:cxn modelId="{DC456211-A3F9-4244-BE0B-B9902D1B5B04}" type="presParOf" srcId="{F2E402B1-0306-426F-9D1F-DC8DB5E931BB}" destId="{37F4DE7E-2D04-4C17-A475-234191EC1212}" srcOrd="3" destOrd="0" presId="urn:microsoft.com/office/officeart/2005/8/layout/pyramid4"/>
  </dgm:cxnLst>
  <dgm:bg>
    <a:solidFill>
      <a:schemeClr val="accent2">
        <a:lumMod val="20000"/>
        <a:lumOff val="80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1C3AFE-D326-41CE-B665-C67605552D7F}" type="doc">
      <dgm:prSet loTypeId="urn:microsoft.com/office/officeart/2005/8/layout/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6C983ECC-B809-4AE3-8F5F-EEF44DADC85B}">
      <dgm:prSet phldrT="[Текст]"/>
      <dgm:spPr/>
      <dgm:t>
        <a:bodyPr/>
        <a:lstStyle/>
        <a:p>
          <a:pPr algn="ctr"/>
          <a:r>
            <a:rPr lang="ru-RU" b="1" dirty="0" smtClean="0"/>
            <a:t>Информационно-методическое</a:t>
          </a:r>
          <a:endParaRPr lang="ru-RU" b="1" dirty="0"/>
        </a:p>
      </dgm:t>
    </dgm:pt>
    <dgm:pt modelId="{40DD12FE-FA08-4BE0-95E5-33A86A538841}" type="parTrans" cxnId="{CEBCFED5-0ED0-4621-A353-7C7AD16B4D88}">
      <dgm:prSet/>
      <dgm:spPr/>
      <dgm:t>
        <a:bodyPr/>
        <a:lstStyle/>
        <a:p>
          <a:endParaRPr lang="ru-RU"/>
        </a:p>
      </dgm:t>
    </dgm:pt>
    <dgm:pt modelId="{342EAA97-F9A8-498C-8573-567D0536055D}" type="sibTrans" cxnId="{CEBCFED5-0ED0-4621-A353-7C7AD16B4D88}">
      <dgm:prSet/>
      <dgm:spPr/>
      <dgm:t>
        <a:bodyPr/>
        <a:lstStyle/>
        <a:p>
          <a:endParaRPr lang="ru-RU"/>
        </a:p>
      </dgm:t>
    </dgm:pt>
    <dgm:pt modelId="{55045016-8B32-4FE6-B700-743F6E9C0961}">
      <dgm:prSet phldrT="[Текст]"/>
      <dgm:spPr/>
      <dgm:t>
        <a:bodyPr/>
        <a:lstStyle/>
        <a:p>
          <a:pPr algn="ctr"/>
          <a:r>
            <a:rPr lang="ru-RU" b="1" dirty="0" smtClean="0"/>
            <a:t>Кадровое</a:t>
          </a:r>
          <a:r>
            <a:rPr lang="ru-RU" dirty="0" smtClean="0"/>
            <a:t> </a:t>
          </a:r>
          <a:endParaRPr lang="ru-RU" dirty="0"/>
        </a:p>
      </dgm:t>
    </dgm:pt>
    <dgm:pt modelId="{37774CDE-CD4E-4C1F-9DAC-1905ADB20548}" type="parTrans" cxnId="{A9CF3CE6-9808-4A37-8162-98BF0F8F4408}">
      <dgm:prSet/>
      <dgm:spPr/>
      <dgm:t>
        <a:bodyPr/>
        <a:lstStyle/>
        <a:p>
          <a:endParaRPr lang="ru-RU"/>
        </a:p>
      </dgm:t>
    </dgm:pt>
    <dgm:pt modelId="{AEED8C24-32E2-418D-BD75-73FE81A9726C}" type="sibTrans" cxnId="{A9CF3CE6-9808-4A37-8162-98BF0F8F4408}">
      <dgm:prSet/>
      <dgm:spPr/>
      <dgm:t>
        <a:bodyPr/>
        <a:lstStyle/>
        <a:p>
          <a:endParaRPr lang="ru-RU"/>
        </a:p>
      </dgm:t>
    </dgm:pt>
    <dgm:pt modelId="{646B4CCA-AA71-4B5B-AA94-1527FF476132}">
      <dgm:prSet phldrT="[Текст]"/>
      <dgm:spPr/>
      <dgm:t>
        <a:bodyPr/>
        <a:lstStyle/>
        <a:p>
          <a:pPr algn="ctr"/>
          <a:r>
            <a:rPr lang="ru-RU" b="1" dirty="0" smtClean="0"/>
            <a:t>Материально-техническое</a:t>
          </a:r>
          <a:endParaRPr lang="ru-RU" b="1" dirty="0"/>
        </a:p>
      </dgm:t>
    </dgm:pt>
    <dgm:pt modelId="{3F9994EE-AAAD-479D-B5A0-7CB9A47E0420}" type="sibTrans" cxnId="{B570A0F6-32BF-4156-B144-8C164DE5A210}">
      <dgm:prSet/>
      <dgm:spPr/>
      <dgm:t>
        <a:bodyPr/>
        <a:lstStyle/>
        <a:p>
          <a:endParaRPr lang="ru-RU"/>
        </a:p>
      </dgm:t>
    </dgm:pt>
    <dgm:pt modelId="{E9D6856D-69DC-45B2-BB39-D15D3807009F}" type="parTrans" cxnId="{B570A0F6-32BF-4156-B144-8C164DE5A210}">
      <dgm:prSet/>
      <dgm:spPr/>
      <dgm:t>
        <a:bodyPr/>
        <a:lstStyle/>
        <a:p>
          <a:endParaRPr lang="ru-RU"/>
        </a:p>
      </dgm:t>
    </dgm:pt>
    <dgm:pt modelId="{D5E965DB-98DF-4031-B17A-C4C5F32F2A2B}" type="pres">
      <dgm:prSet presAssocID="{471C3AFE-D326-41CE-B665-C67605552D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E0A56-AE44-4EDB-BC1A-A7A616DBBF07}" type="pres">
      <dgm:prSet presAssocID="{646B4CCA-AA71-4B5B-AA94-1527FF476132}" presName="parentLin" presStyleCnt="0"/>
      <dgm:spPr/>
    </dgm:pt>
    <dgm:pt modelId="{A0D86909-0E80-4E99-A84C-002E02B9BAE2}" type="pres">
      <dgm:prSet presAssocID="{646B4CCA-AA71-4B5B-AA94-1527FF47613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FF3BCD2-8149-47ED-9A1A-A821BABB38CD}" type="pres">
      <dgm:prSet presAssocID="{646B4CCA-AA71-4B5B-AA94-1527FF476132}" presName="parentText" presStyleLbl="node1" presStyleIdx="0" presStyleCnt="3" custScaleX="114093" custScaleY="138923" custLinFactNeighborX="-6440" custLinFactNeighborY="31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E4AA1-F14F-4BFB-8924-9D8B858A8104}" type="pres">
      <dgm:prSet presAssocID="{646B4CCA-AA71-4B5B-AA94-1527FF476132}" presName="negativeSpace" presStyleCnt="0"/>
      <dgm:spPr/>
    </dgm:pt>
    <dgm:pt modelId="{CA3AD68D-DE8D-496C-B63E-A3D484164842}" type="pres">
      <dgm:prSet presAssocID="{646B4CCA-AA71-4B5B-AA94-1527FF476132}" presName="childText" presStyleLbl="conFgAcc1" presStyleIdx="0" presStyleCnt="3">
        <dgm:presLayoutVars>
          <dgm:bulletEnabled val="1"/>
        </dgm:presLayoutVars>
      </dgm:prSet>
      <dgm:spPr/>
    </dgm:pt>
    <dgm:pt modelId="{87C36E40-B5C3-47EA-9B87-12928F8694CB}" type="pres">
      <dgm:prSet presAssocID="{3F9994EE-AAAD-479D-B5A0-7CB9A47E0420}" presName="spaceBetweenRectangles" presStyleCnt="0"/>
      <dgm:spPr/>
    </dgm:pt>
    <dgm:pt modelId="{E97E2C5A-E25E-4FFB-B76D-757B23E02F23}" type="pres">
      <dgm:prSet presAssocID="{6C983ECC-B809-4AE3-8F5F-EEF44DADC85B}" presName="parentLin" presStyleCnt="0"/>
      <dgm:spPr/>
    </dgm:pt>
    <dgm:pt modelId="{D35F48CC-B07E-4985-8C65-AD97F06954B0}" type="pres">
      <dgm:prSet presAssocID="{6C983ECC-B809-4AE3-8F5F-EEF44DADC85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A993B83-10E7-4EAE-8F9D-70785FF083FD}" type="pres">
      <dgm:prSet presAssocID="{6C983ECC-B809-4AE3-8F5F-EEF44DADC85B}" presName="parentText" presStyleLbl="node1" presStyleIdx="1" presStyleCnt="3" custScaleX="113609" custScaleY="142241" custLinFactNeighborX="-6440" custLinFactNeighborY="-1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A71C3-34D2-4A18-9215-49757419985F}" type="pres">
      <dgm:prSet presAssocID="{6C983ECC-B809-4AE3-8F5F-EEF44DADC85B}" presName="negativeSpace" presStyleCnt="0"/>
      <dgm:spPr/>
    </dgm:pt>
    <dgm:pt modelId="{06DE3940-9159-4296-8717-19F35F649EAB}" type="pres">
      <dgm:prSet presAssocID="{6C983ECC-B809-4AE3-8F5F-EEF44DADC85B}" presName="childText" presStyleLbl="conFgAcc1" presStyleIdx="1" presStyleCnt="3">
        <dgm:presLayoutVars>
          <dgm:bulletEnabled val="1"/>
        </dgm:presLayoutVars>
      </dgm:prSet>
      <dgm:spPr/>
    </dgm:pt>
    <dgm:pt modelId="{8F4FA548-E749-4A14-B538-4F5E2F893311}" type="pres">
      <dgm:prSet presAssocID="{342EAA97-F9A8-498C-8573-567D0536055D}" presName="spaceBetweenRectangles" presStyleCnt="0"/>
      <dgm:spPr/>
    </dgm:pt>
    <dgm:pt modelId="{4E9436BD-BA7D-44A5-A57F-4FA42E49449E}" type="pres">
      <dgm:prSet presAssocID="{55045016-8B32-4FE6-B700-743F6E9C0961}" presName="parentLin" presStyleCnt="0"/>
      <dgm:spPr/>
    </dgm:pt>
    <dgm:pt modelId="{7FF56F01-B53A-4C09-8576-2DC41A5C8282}" type="pres">
      <dgm:prSet presAssocID="{55045016-8B32-4FE6-B700-743F6E9C096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5246054-E124-48E7-933F-064A6F45D1F2}" type="pres">
      <dgm:prSet presAssocID="{55045016-8B32-4FE6-B700-743F6E9C0961}" presName="parentText" presStyleLbl="node1" presStyleIdx="2" presStyleCnt="3" custScaleX="112291" custScaleY="135852" custLinFactNeighborX="12611" custLinFactNeighborY="-88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27B53-1EE2-4373-88D9-2B65FE358E0B}" type="pres">
      <dgm:prSet presAssocID="{55045016-8B32-4FE6-B700-743F6E9C0961}" presName="negativeSpace" presStyleCnt="0"/>
      <dgm:spPr/>
    </dgm:pt>
    <dgm:pt modelId="{19F54BFC-9EBE-4775-AC67-DA003C33A901}" type="pres">
      <dgm:prSet presAssocID="{55045016-8B32-4FE6-B700-743F6E9C096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9CF3CE6-9808-4A37-8162-98BF0F8F4408}" srcId="{471C3AFE-D326-41CE-B665-C67605552D7F}" destId="{55045016-8B32-4FE6-B700-743F6E9C0961}" srcOrd="2" destOrd="0" parTransId="{37774CDE-CD4E-4C1F-9DAC-1905ADB20548}" sibTransId="{AEED8C24-32E2-418D-BD75-73FE81A9726C}"/>
    <dgm:cxn modelId="{CEBCFED5-0ED0-4621-A353-7C7AD16B4D88}" srcId="{471C3AFE-D326-41CE-B665-C67605552D7F}" destId="{6C983ECC-B809-4AE3-8F5F-EEF44DADC85B}" srcOrd="1" destOrd="0" parTransId="{40DD12FE-FA08-4BE0-95E5-33A86A538841}" sibTransId="{342EAA97-F9A8-498C-8573-567D0536055D}"/>
    <dgm:cxn modelId="{0451ACA9-6FAD-4D0E-A73D-D6F19D92D9D6}" type="presOf" srcId="{646B4CCA-AA71-4B5B-AA94-1527FF476132}" destId="{DFF3BCD2-8149-47ED-9A1A-A821BABB38CD}" srcOrd="1" destOrd="0" presId="urn:microsoft.com/office/officeart/2005/8/layout/list1"/>
    <dgm:cxn modelId="{C7BA035C-E91B-43FF-9AD0-A56B32C22AC5}" type="presOf" srcId="{55045016-8B32-4FE6-B700-743F6E9C0961}" destId="{7FF56F01-B53A-4C09-8576-2DC41A5C8282}" srcOrd="0" destOrd="0" presId="urn:microsoft.com/office/officeart/2005/8/layout/list1"/>
    <dgm:cxn modelId="{012DA73E-BD19-4D59-9D30-95325D55260B}" type="presOf" srcId="{55045016-8B32-4FE6-B700-743F6E9C0961}" destId="{55246054-E124-48E7-933F-064A6F45D1F2}" srcOrd="1" destOrd="0" presId="urn:microsoft.com/office/officeart/2005/8/layout/list1"/>
    <dgm:cxn modelId="{4ABB848B-2FC2-42BD-8B0D-58238BFB7B60}" type="presOf" srcId="{646B4CCA-AA71-4B5B-AA94-1527FF476132}" destId="{A0D86909-0E80-4E99-A84C-002E02B9BAE2}" srcOrd="0" destOrd="0" presId="urn:microsoft.com/office/officeart/2005/8/layout/list1"/>
    <dgm:cxn modelId="{75BB774D-A215-4602-BD7C-F10D8046E88F}" type="presOf" srcId="{471C3AFE-D326-41CE-B665-C67605552D7F}" destId="{D5E965DB-98DF-4031-B17A-C4C5F32F2A2B}" srcOrd="0" destOrd="0" presId="urn:microsoft.com/office/officeart/2005/8/layout/list1"/>
    <dgm:cxn modelId="{A9103266-011E-481A-9C74-67A6645A743D}" type="presOf" srcId="{6C983ECC-B809-4AE3-8F5F-EEF44DADC85B}" destId="{7A993B83-10E7-4EAE-8F9D-70785FF083FD}" srcOrd="1" destOrd="0" presId="urn:microsoft.com/office/officeart/2005/8/layout/list1"/>
    <dgm:cxn modelId="{B570A0F6-32BF-4156-B144-8C164DE5A210}" srcId="{471C3AFE-D326-41CE-B665-C67605552D7F}" destId="{646B4CCA-AA71-4B5B-AA94-1527FF476132}" srcOrd="0" destOrd="0" parTransId="{E9D6856D-69DC-45B2-BB39-D15D3807009F}" sibTransId="{3F9994EE-AAAD-479D-B5A0-7CB9A47E0420}"/>
    <dgm:cxn modelId="{D631D38B-1985-4E34-ABE3-730DEA6CBEF6}" type="presOf" srcId="{6C983ECC-B809-4AE3-8F5F-EEF44DADC85B}" destId="{D35F48CC-B07E-4985-8C65-AD97F06954B0}" srcOrd="0" destOrd="0" presId="urn:microsoft.com/office/officeart/2005/8/layout/list1"/>
    <dgm:cxn modelId="{5514B424-AE30-4151-BDB9-C7FCD7B0C635}" type="presParOf" srcId="{D5E965DB-98DF-4031-B17A-C4C5F32F2A2B}" destId="{F8DE0A56-AE44-4EDB-BC1A-A7A616DBBF07}" srcOrd="0" destOrd="0" presId="urn:microsoft.com/office/officeart/2005/8/layout/list1"/>
    <dgm:cxn modelId="{44B7D828-0EAA-4C2D-91FD-104555239473}" type="presParOf" srcId="{F8DE0A56-AE44-4EDB-BC1A-A7A616DBBF07}" destId="{A0D86909-0E80-4E99-A84C-002E02B9BAE2}" srcOrd="0" destOrd="0" presId="urn:microsoft.com/office/officeart/2005/8/layout/list1"/>
    <dgm:cxn modelId="{32B1139F-CDCD-473F-8964-A3B5FEE954CA}" type="presParOf" srcId="{F8DE0A56-AE44-4EDB-BC1A-A7A616DBBF07}" destId="{DFF3BCD2-8149-47ED-9A1A-A821BABB38CD}" srcOrd="1" destOrd="0" presId="urn:microsoft.com/office/officeart/2005/8/layout/list1"/>
    <dgm:cxn modelId="{1B608B0C-A453-4EE9-9EB3-22E5C7E5FAA8}" type="presParOf" srcId="{D5E965DB-98DF-4031-B17A-C4C5F32F2A2B}" destId="{1B6E4AA1-F14F-4BFB-8924-9D8B858A8104}" srcOrd="1" destOrd="0" presId="urn:microsoft.com/office/officeart/2005/8/layout/list1"/>
    <dgm:cxn modelId="{F4D689AE-309A-4440-A546-ADB6AF6E094F}" type="presParOf" srcId="{D5E965DB-98DF-4031-B17A-C4C5F32F2A2B}" destId="{CA3AD68D-DE8D-496C-B63E-A3D484164842}" srcOrd="2" destOrd="0" presId="urn:microsoft.com/office/officeart/2005/8/layout/list1"/>
    <dgm:cxn modelId="{BDDD6EFB-722C-4EE2-B26C-28654E3203D0}" type="presParOf" srcId="{D5E965DB-98DF-4031-B17A-C4C5F32F2A2B}" destId="{87C36E40-B5C3-47EA-9B87-12928F8694CB}" srcOrd="3" destOrd="0" presId="urn:microsoft.com/office/officeart/2005/8/layout/list1"/>
    <dgm:cxn modelId="{4C165A46-ED14-45B1-B985-C5E0F932217E}" type="presParOf" srcId="{D5E965DB-98DF-4031-B17A-C4C5F32F2A2B}" destId="{E97E2C5A-E25E-4FFB-B76D-757B23E02F23}" srcOrd="4" destOrd="0" presId="urn:microsoft.com/office/officeart/2005/8/layout/list1"/>
    <dgm:cxn modelId="{02BD46B0-AE26-40B9-B4AA-25D283FABD3F}" type="presParOf" srcId="{E97E2C5A-E25E-4FFB-B76D-757B23E02F23}" destId="{D35F48CC-B07E-4985-8C65-AD97F06954B0}" srcOrd="0" destOrd="0" presId="urn:microsoft.com/office/officeart/2005/8/layout/list1"/>
    <dgm:cxn modelId="{6878B8B8-7056-4797-BBC1-698552C1EEC6}" type="presParOf" srcId="{E97E2C5A-E25E-4FFB-B76D-757B23E02F23}" destId="{7A993B83-10E7-4EAE-8F9D-70785FF083FD}" srcOrd="1" destOrd="0" presId="urn:microsoft.com/office/officeart/2005/8/layout/list1"/>
    <dgm:cxn modelId="{C5A1D10F-AE13-4FD1-9CBE-1902918BF3AE}" type="presParOf" srcId="{D5E965DB-98DF-4031-B17A-C4C5F32F2A2B}" destId="{B59A71C3-34D2-4A18-9215-49757419985F}" srcOrd="5" destOrd="0" presId="urn:microsoft.com/office/officeart/2005/8/layout/list1"/>
    <dgm:cxn modelId="{5AAA58A7-3208-4F10-A0CF-A76B8F96F889}" type="presParOf" srcId="{D5E965DB-98DF-4031-B17A-C4C5F32F2A2B}" destId="{06DE3940-9159-4296-8717-19F35F649EAB}" srcOrd="6" destOrd="0" presId="urn:microsoft.com/office/officeart/2005/8/layout/list1"/>
    <dgm:cxn modelId="{457058A3-6052-481D-BD19-AE090D808C8F}" type="presParOf" srcId="{D5E965DB-98DF-4031-B17A-C4C5F32F2A2B}" destId="{8F4FA548-E749-4A14-B538-4F5E2F893311}" srcOrd="7" destOrd="0" presId="urn:microsoft.com/office/officeart/2005/8/layout/list1"/>
    <dgm:cxn modelId="{48242787-4966-4238-83D2-74307DF04ABA}" type="presParOf" srcId="{D5E965DB-98DF-4031-B17A-C4C5F32F2A2B}" destId="{4E9436BD-BA7D-44A5-A57F-4FA42E49449E}" srcOrd="8" destOrd="0" presId="urn:microsoft.com/office/officeart/2005/8/layout/list1"/>
    <dgm:cxn modelId="{1A67C6AE-8510-4802-8727-2C0F4F605DCD}" type="presParOf" srcId="{4E9436BD-BA7D-44A5-A57F-4FA42E49449E}" destId="{7FF56F01-B53A-4C09-8576-2DC41A5C8282}" srcOrd="0" destOrd="0" presId="urn:microsoft.com/office/officeart/2005/8/layout/list1"/>
    <dgm:cxn modelId="{80ADFA22-FAEC-4BEC-9373-83176E06B081}" type="presParOf" srcId="{4E9436BD-BA7D-44A5-A57F-4FA42E49449E}" destId="{55246054-E124-48E7-933F-064A6F45D1F2}" srcOrd="1" destOrd="0" presId="urn:microsoft.com/office/officeart/2005/8/layout/list1"/>
    <dgm:cxn modelId="{7D84ED9F-655C-4264-934E-1D81BCB55BCC}" type="presParOf" srcId="{D5E965DB-98DF-4031-B17A-C4C5F32F2A2B}" destId="{94327B53-1EE2-4373-88D9-2B65FE358E0B}" srcOrd="9" destOrd="0" presId="urn:microsoft.com/office/officeart/2005/8/layout/list1"/>
    <dgm:cxn modelId="{2F3EE28B-06E8-402C-BC59-15B1D9E5E3A2}" type="presParOf" srcId="{D5E965DB-98DF-4031-B17A-C4C5F32F2A2B}" destId="{19F54BFC-9EBE-4775-AC67-DA003C33A901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8C0FBA-E743-4388-AF9E-24D14A59E588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5CCFB7-9CDA-44CC-9A3C-7E1BE8DC9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F7AF-F574-44AD-B55C-9E42236EFEC7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180EC-1C77-4244-8AAE-A55E011AA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7114-79E2-4668-A5AA-6B895AE84928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0656-25F5-4ABB-93A9-C728A4C58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42415-0195-4DC8-8A23-33B85AD26BAC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2FE5-7D00-49F4-A2F4-629AB679B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EB32-C33C-40E6-BF83-A531D9E37929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4A06D-C037-47CA-8ADC-FCC7F07EB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CE7A52-3E3E-4EAC-85C3-28AC251B0230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B1B78-8C2E-4970-9FF6-0A0E98D62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78A14-3724-424D-8EDF-01DC03B6BA1A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1F84-0D89-42CC-BD66-CF0D44D5E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FF1AD4-E532-467F-8854-5261AED295B3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4ACE9C-07E0-40DD-BC31-FEC3E6F06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1C2CE-8A72-4FB8-B0C5-6F05953E6048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938E-677E-4F46-B427-3635EC366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2E0E13-3AC2-4A8F-9F2A-DE0D94C913F3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CA9982-2408-4643-BE38-2FC740CDD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3A6677-FA1D-49D6-B48A-699A972729D5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82577F-8579-4D07-8505-6FEEF9D21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82963A-D216-4397-8077-E5BBB4636894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2C6015-D85F-49E8-839C-CCCDF7691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11BE2E8-1799-45ED-9895-B62ECCFA5EE9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3287EA7-DC89-448A-9243-BFB4E84DF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9" r:id="rId2"/>
    <p:sldLayoutId id="2147483782" r:id="rId3"/>
    <p:sldLayoutId id="2147483778" r:id="rId4"/>
    <p:sldLayoutId id="2147483783" r:id="rId5"/>
    <p:sldLayoutId id="2147483777" r:id="rId6"/>
    <p:sldLayoutId id="2147483784" r:id="rId7"/>
    <p:sldLayoutId id="2147483785" r:id="rId8"/>
    <p:sldLayoutId id="2147483786" r:id="rId9"/>
    <p:sldLayoutId id="2147483776" r:id="rId10"/>
    <p:sldLayoutId id="2147483775" r:id="rId11"/>
    <p:sldLayoutId id="214748378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85875" y="571500"/>
            <a:ext cx="7497763" cy="55721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«От того, как прошло детство, кто вел ребенка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малыш…»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i="1" dirty="0" smtClean="0">
                <a:solidFill>
                  <a:schemeClr val="tx2">
                    <a:satMod val="130000"/>
                  </a:schemeClr>
                </a:solidFill>
              </a:rPr>
              <a:t>                                В.А. Сухомлинский</a:t>
            </a:r>
            <a:endParaRPr lang="ru-RU" i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28" y="28572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Ресурсное обеспечение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5"/>
                </a:solidFill>
              </a:rPr>
              <a:t>Риски и пути их преодоления</a:t>
            </a:r>
            <a:endParaRPr lang="ru-RU" b="1" dirty="0">
              <a:solidFill>
                <a:schemeClr val="accent5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1435100" y="1447800"/>
          <a:ext cx="7494618" cy="4695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7309"/>
                <a:gridCol w="3747309"/>
              </a:tblGrid>
              <a:tr h="48427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Риски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Пути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преодоления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0519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Инертность или  материальные затруднения родителей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-маркетинговая и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PR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 -деятельность.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-заключение договоров на оказание материальной помощи семьям одаренных детей , оказавшимся в трудной жизненной ситуации с государственным учреждением «Социальная защита семьи».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-поддержка меценатов, представителей малого и среднего бизнеса (спонсирование, стипендии)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05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Транспортные проблемы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-Подписание договоров с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ИП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-Помощь родителей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05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Проблема с приобретением костюмов для выступлений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-договор с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ателье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-договор с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магазином.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Механизм реализации проекта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24450"/>
          </a:xfrm>
        </p:spPr>
        <p:txBody>
          <a:bodyPr>
            <a:normAutofit fontScale="5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chemeClr val="accent3"/>
                </a:solidFill>
              </a:rPr>
              <a:t>Первый уровень</a:t>
            </a:r>
            <a:r>
              <a:rPr lang="ru-RU" u="sng" dirty="0" smtClean="0"/>
              <a:t>: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3"/>
                </a:solidFill>
              </a:rPr>
              <a:t>Цель</a:t>
            </a:r>
            <a:r>
              <a:rPr lang="ru-RU" dirty="0" smtClean="0"/>
              <a:t>- установление контактов для обмена информацией, подтверждающей взаимные ожидания.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chemeClr val="accent3"/>
                </a:solidFill>
              </a:rPr>
              <a:t>Задачи:</a:t>
            </a:r>
            <a:endParaRPr lang="ru-RU" sz="2400" dirty="0" smtClean="0">
              <a:solidFill>
                <a:schemeClr val="accent3"/>
              </a:solidFill>
            </a:endParaRP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2500" dirty="0" smtClean="0"/>
              <a:t>Определение приоритетных локальных проблем местного сообщества.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2500" dirty="0" smtClean="0"/>
              <a:t>Определение возможностей ОУ как партнеров социального взаимодействия.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2500" dirty="0" smtClean="0"/>
              <a:t>Определение линий взаимодействия ОУ, обеспечивающих </a:t>
            </a:r>
            <a:r>
              <a:rPr lang="ru-RU" sz="2500" dirty="0" err="1" smtClean="0"/>
              <a:t>психолого</a:t>
            </a:r>
            <a:r>
              <a:rPr lang="ru-RU" sz="2500" dirty="0" smtClean="0"/>
              <a:t> - педагогическое сопровождение ребенка.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2500" dirty="0" smtClean="0"/>
              <a:t>Создание условий для повышения профессионального уровня и развития профессиональной компетентности  педагогов ОУ.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2500" dirty="0" smtClean="0"/>
              <a:t>Активизация мотивационных, кадровых, материальных, финансовых, информационных ресурсов инфраструктуры ОУ и </a:t>
            </a:r>
            <a:r>
              <a:rPr lang="ru-RU" sz="2500" dirty="0" smtClean="0"/>
              <a:t> </a:t>
            </a:r>
            <a:r>
              <a:rPr lang="ru-RU" sz="2500" dirty="0" smtClean="0"/>
              <a:t>города.</a:t>
            </a:r>
            <a:endParaRPr lang="ru-RU" sz="2500" dirty="0" smtClean="0"/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2500" dirty="0" smtClean="0"/>
              <a:t>Разработка: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500" dirty="0" smtClean="0"/>
              <a:t>            </a:t>
            </a:r>
            <a:r>
              <a:rPr lang="ru-RU" sz="2500" dirty="0" smtClean="0"/>
              <a:t>-общих подходов к организации образовательного процесса.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/>
              <a:t>                -общих принципов построения программ и методик. 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2500" dirty="0" smtClean="0"/>
              <a:t>Корректировка и обновление содержания образовательного процесса субъектов социального взаимодействия: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500" dirty="0" smtClean="0"/>
              <a:t>               </a:t>
            </a:r>
            <a:r>
              <a:rPr lang="ru-RU" sz="2500" dirty="0" smtClean="0"/>
              <a:t>-разработка программ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500" dirty="0" smtClean="0"/>
              <a:t>              </a:t>
            </a:r>
            <a:r>
              <a:rPr lang="ru-RU" sz="2500" dirty="0" smtClean="0"/>
              <a:t>-разработка методических рекомендаций по ведению цифровой отчетности и </a:t>
            </a:r>
            <a:r>
              <a:rPr lang="en-US" sz="2500" dirty="0" smtClean="0"/>
              <a:t>       </a:t>
            </a:r>
            <a:r>
              <a:rPr lang="ru-RU" sz="2500" dirty="0" smtClean="0"/>
              <a:t>мониторинга.    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2500" dirty="0" smtClean="0"/>
              <a:t>Подписание договоров о сотрудничестве.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Механизм реализации проекта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24450"/>
          </a:xfrm>
        </p:spPr>
        <p:txBody>
          <a:bodyPr>
            <a:normAutofit fontScale="4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800" b="1" u="sng" dirty="0" smtClean="0">
                <a:solidFill>
                  <a:schemeClr val="accent3"/>
                </a:solidFill>
              </a:rPr>
              <a:t>Второй уровень</a:t>
            </a:r>
            <a:r>
              <a:rPr lang="ru-RU" u="sng" dirty="0" smtClean="0">
                <a:solidFill>
                  <a:schemeClr val="accent3"/>
                </a:solidFill>
              </a:rPr>
              <a:t>:</a:t>
            </a:r>
            <a:endParaRPr lang="ru-RU" dirty="0" smtClean="0">
              <a:solidFill>
                <a:schemeClr val="accent3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3"/>
                </a:solidFill>
              </a:rPr>
              <a:t> Цель- </a:t>
            </a:r>
            <a:r>
              <a:rPr lang="ru-RU" dirty="0" smtClean="0"/>
              <a:t>активное сотрудничество при решении поставленных задач совместными усилиями.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chemeClr val="accent3"/>
                </a:solidFill>
              </a:rPr>
              <a:t>Задачи:</a:t>
            </a:r>
            <a:endParaRPr lang="ru-RU" sz="2400" dirty="0" smtClean="0">
              <a:solidFill>
                <a:schemeClr val="accent3"/>
              </a:solidFill>
            </a:endParaRP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3400" dirty="0" smtClean="0"/>
              <a:t>Изменение принципов и подходов к организации деятельности взрослых (педагогов и родителей).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3400" dirty="0" smtClean="0"/>
              <a:t>Внедрение новых форм педагогической учебы ( совместные педсоветы, семинары, мастерские, тренинги и </a:t>
            </a:r>
            <a:r>
              <a:rPr lang="ru-RU" sz="3400" dirty="0" err="1" smtClean="0"/>
              <a:t>т.д</a:t>
            </a:r>
            <a:r>
              <a:rPr lang="ru-RU" sz="3400" dirty="0" smtClean="0"/>
              <a:t> ).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3400" dirty="0" smtClean="0"/>
              <a:t>Новая организация предметно-развивающей среды и жизненного пространства для обеспечения разнообразия деятельности детей с учетом их возрастных и индивидуальных особенностей.</a:t>
            </a:r>
          </a:p>
          <a:p>
            <a:pPr marL="886968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Новая организация жизни детей ( вариативный режим дня, предусматривающий баланс различных видов деятельности, не допускающий физической, психологической, интеллектуальной перегрузки и способствующей развитию ребенка).</a:t>
            </a:r>
          </a:p>
          <a:p>
            <a:pPr marL="886968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Использование различных видов образовательной деятельности в работе с ребенком ( рациональное сочетание организованной 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ru-RU" sz="3400" dirty="0" smtClean="0"/>
              <a:t>образовательной деятельности, совместной и самостоятельной деятельности).</a:t>
            </a:r>
          </a:p>
          <a:p>
            <a:pPr marL="886968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Внедрение новых инновационных методик, программ и технологий в образовательный процесс.</a:t>
            </a:r>
          </a:p>
          <a:p>
            <a:pPr marL="886968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Разнообразие форм работы с родителями, как полноправными участниками образовательного процесса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85750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Формы работы с родителями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410200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Проведение локальных социологических исследований с целью выявления уровней педагогической компетентности и педагогических потребностей родителей.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-внедрение разнообразных форм психолого-педагогического просвещения родителей одаренных детей, повышение их культурно- образовательного уровня с учетом различного социального положения семьи.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-выявление и использование  в практике работы позитивного опыта семейного музыкального воспитания, традиций семейной педагогики.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      -обеспечение права родителей на участие в управлении ОУ,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      организации   образовательного процесса.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-использование современных информационных технологий в работе с семьей (создание семейных страничек,  информационно-методических материалов на сайте ОУ и др.)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-развитие консалтинговой службы ОУ.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-использование традиционных (родительские собрания, консультации и т.д.)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и новых форм ( организационно - </a:t>
            </a:r>
            <a:r>
              <a:rPr lang="ru-RU" sz="6400" dirty="0" err="1" smtClean="0"/>
              <a:t>деятельностная</a:t>
            </a:r>
            <a:r>
              <a:rPr lang="ru-RU" sz="6400" dirty="0" smtClean="0"/>
              <a:t> </a:t>
            </a:r>
            <a:r>
              <a:rPr lang="ru-RU" sz="6400" dirty="0" smtClean="0"/>
              <a:t> игра</a:t>
            </a:r>
            <a:r>
              <a:rPr lang="ru-RU" sz="6400" dirty="0" smtClean="0"/>
              <a:t>, собрание-диспут, родительский лекторий, семейная гостиная, тренинг, семейный проект «Каким я хочу видеть своего ребенка»; конкурс «Музыкальная семья» и др.) в работе с семьей.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-обогащение совместного досуга родителей и детей экскурсиями, поездками, организацией каникулярного отдыха.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 smtClean="0"/>
              <a:t>-системное проведение совместных музыкальных и социально- благотворительных детско-родительских семейно-общественных акций.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Механизм реализации проекта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2445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u="sng" dirty="0" smtClean="0">
                <a:solidFill>
                  <a:schemeClr val="accent3"/>
                </a:solidFill>
              </a:rPr>
              <a:t>Третий уровень:</a:t>
            </a:r>
            <a:endParaRPr lang="ru-RU" sz="2800" dirty="0" smtClean="0">
              <a:solidFill>
                <a:schemeClr val="accent3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3"/>
                </a:solidFill>
              </a:rPr>
              <a:t>Цель </a:t>
            </a:r>
            <a:r>
              <a:rPr lang="ru-RU" sz="2400" dirty="0" smtClean="0"/>
              <a:t>– эффективная совместная деятельность, сопровождающаяся взаимопониманием и </a:t>
            </a:r>
            <a:r>
              <a:rPr lang="ru-RU" sz="2400" dirty="0" err="1" smtClean="0"/>
              <a:t>взаимосодействием</a:t>
            </a:r>
            <a:r>
              <a:rPr lang="ru-RU" sz="2400" dirty="0" smtClean="0"/>
              <a:t> всех сторон в достижении общей цели.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6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75" y="3571875"/>
            <a:ext cx="214312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Органы </a:t>
            </a:r>
            <a:r>
              <a:rPr lang="ru-RU" sz="1600" dirty="0" err="1"/>
              <a:t>законолательной</a:t>
            </a:r>
            <a:r>
              <a:rPr lang="ru-RU" sz="1600" dirty="0"/>
              <a:t> и исполнительной власти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25" y="3571875"/>
            <a:ext cx="214312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Средний и малый бизнес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8875" y="5000625"/>
            <a:ext cx="214312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Общественные организации и СМИ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5" y="5000625"/>
            <a:ext cx="214312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Государственные  и образовательные учреждения</a:t>
            </a: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572000" y="4143375"/>
            <a:ext cx="357188" cy="214313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143500"/>
            <a:ext cx="357188" cy="204788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 flipH="1">
            <a:off x="4143375" y="4500563"/>
            <a:ext cx="214313" cy="428625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войная стрелка вверх/вниз 12"/>
          <p:cNvSpPr/>
          <p:nvPr/>
        </p:nvSpPr>
        <p:spPr>
          <a:xfrm flipH="1">
            <a:off x="5143500" y="4500563"/>
            <a:ext cx="214313" cy="428625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Критерии результативности проекта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608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mtClean="0"/>
              <a:t>В уровне развития личности одаренного ребенка.</a:t>
            </a:r>
          </a:p>
          <a:p>
            <a:r>
              <a:rPr lang="ru-RU" smtClean="0"/>
              <a:t>В организации образовательной деятельности ДОУ и ДШИ.</a:t>
            </a:r>
          </a:p>
          <a:p>
            <a:r>
              <a:rPr lang="ru-RU" smtClean="0"/>
              <a:t>В повышении профессиональной  компетентности педагогов.</a:t>
            </a:r>
          </a:p>
          <a:p>
            <a:r>
              <a:rPr lang="ru-RU" smtClean="0"/>
              <a:t>В развитии социального партнерства в местном сообществе.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35100" y="274638"/>
            <a:ext cx="7499350" cy="15113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Способы, подтверждающие результативность реализации проекта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35100" y="1928813"/>
            <a:ext cx="7499350" cy="4319587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Договора  о сотрудничестве с социальными и гражданскими институтами города; с родителями. </a:t>
            </a:r>
          </a:p>
          <a:p>
            <a:pPr lvl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 Локальные акты ДОУ и ДШИ.</a:t>
            </a:r>
          </a:p>
          <a:p>
            <a:pPr lvl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Сертификаты о повышении квалификации педагогов.</a:t>
            </a:r>
          </a:p>
          <a:p>
            <a:pPr lvl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Аналитические материалы, методические рекомендации, доклады на совещаниях разного уровня по итогам реализации проекта.</a:t>
            </a:r>
          </a:p>
          <a:p>
            <a:pPr lvl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Итоги внешней и внутренней экспертизы по итогам реализации проекта.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Анимационные картинки Анимация для детей скачать бесплатно для гостевых - анимационные картинки и gif открытки_files\detia-48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4633" y="1000108"/>
            <a:ext cx="6299463" cy="4814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285875" y="1000125"/>
            <a:ext cx="7467600" cy="40719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/>
                </a:solidFill>
              </a:rPr>
              <a:t>Формирование </a:t>
            </a:r>
            <a:r>
              <a:rPr lang="ru-RU" sz="5400" b="1" dirty="0" err="1" smtClean="0">
                <a:solidFill>
                  <a:schemeClr val="accent3"/>
                </a:solidFill>
              </a:rPr>
              <a:t>социокультурного</a:t>
            </a:r>
            <a:r>
              <a:rPr lang="ru-RU" sz="5400" b="1" dirty="0" smtClean="0">
                <a:solidFill>
                  <a:schemeClr val="accent3"/>
                </a:solidFill>
              </a:rPr>
              <a:t> пространства, расширение социальных условий для самореализации одаренных детей</a:t>
            </a:r>
            <a:endParaRPr lang="ru-RU" sz="5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Образовательное пространство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Что такое педтехнологии?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smtClean="0"/>
              <a:t>Технология происходит от греческого слова «мастерство, искусство» и «закон, наука» - это наука о мастерстве.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smtClean="0"/>
              <a:t>Ядро любой технологии: это – цель - средства - правила их использования – результат.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smtClean="0"/>
              <a:t>Педагогическая технология функционирует и в качестве науки, исследующей и проектирующей наиболее рациональный путь обучения, и в качестве системы алгоритмов, способов и результатов деятельности, и в качестве реального процесса обучения и воспитания.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smtClean="0"/>
              <a:t>Педагогическая технология - это целостный научно - обоснованный проект определённой педагогической системы от её теоретического замысла до реализации в образовательной практике. Педагогическая технология отражает процессуальную сторону обучения и воспитания, охватывает цели, содержание, формы, методы, средства, результаты и условия их организации.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xfrm>
            <a:off x="1428728" y="571480"/>
            <a:ext cx="7499350" cy="11430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5400" dirty="0" smtClean="0">
                <a:solidFill>
                  <a:schemeClr val="accent3"/>
                </a:solidFill>
                <a:effectLst/>
                <a:latin typeface="Arial" charset="0"/>
              </a:rPr>
              <a:t>        </a:t>
            </a:r>
            <a:r>
              <a:rPr lang="ru-RU" sz="8900" b="1" dirty="0" smtClean="0">
                <a:solidFill>
                  <a:schemeClr val="accent3"/>
                </a:solidFill>
                <a:effectLst/>
                <a:latin typeface="Monotype Corsiva" pitchFamily="66" charset="0"/>
              </a:rPr>
              <a:t>Проект</a:t>
            </a:r>
            <a:endParaRPr lang="ru-RU" sz="8900" b="1" dirty="0" smtClean="0">
              <a:solidFill>
                <a:schemeClr val="accent3"/>
              </a:solidFill>
              <a:effectLst/>
              <a:latin typeface="Monotype Corsiva" pitchFamily="66" charset="0"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z="5400" b="1" i="1" dirty="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z="5400" b="1" i="1" dirty="0" smtClean="0">
                <a:solidFill>
                  <a:srgbClr val="FFC000"/>
                </a:solidFill>
                <a:latin typeface="Arial" charset="0"/>
              </a:rPr>
              <a:t>«</a:t>
            </a:r>
            <a:r>
              <a:rPr lang="ru-RU" sz="5400" b="1" i="1" dirty="0" smtClean="0">
                <a:solidFill>
                  <a:srgbClr val="FFC000"/>
                </a:solidFill>
                <a:latin typeface="Arial" charset="0"/>
              </a:rPr>
              <a:t>Звездочки в саду»</a:t>
            </a:r>
          </a:p>
        </p:txBody>
      </p:sp>
      <p:pic>
        <p:nvPicPr>
          <p:cNvPr id="1026" name="Picture 2" descr="G:\Анимационные картинки Анимация для детей скачать бесплатно для гостевых - анимационные картинки и gif открытки_files\animashki-zvezdy-50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8984" y="3571876"/>
            <a:ext cx="6512106" cy="2923411"/>
          </a:xfrm>
          <a:prstGeom prst="rect">
            <a:avLst/>
          </a:prstGeom>
          <a:noFill/>
        </p:spPr>
      </p:pic>
      <p:pic>
        <p:nvPicPr>
          <p:cNvPr id="1027" name="Picture 3" descr="G:\Анимационные картинки Анимация для детей скачать бесплатно для гостевых - анимационные картинки и gif открытки_files\ани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1996" y="500041"/>
            <a:ext cx="1919094" cy="1688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Инновация проекта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Возможность осуществления непрерывного образования развивающейся личности ребенка-дошкольника, целенаправленно используя межсистемную интеграцию в условиях единого социального и образовательного пространства.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Внедрение инновационной технологии социального партнерства в практику работы ДОУ.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357188"/>
            <a:ext cx="7497762" cy="61436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C32D2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 проекта</a:t>
            </a:r>
            <a:r>
              <a:rPr lang="ru-RU" b="1" smtClean="0">
                <a:solidFill>
                  <a:srgbClr val="C32D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 партнерства и взаимодействия с социумом для создания единого интегративного пространства, обеспечивающего успешное развитие музыкально-одаренных детей старшего дошкольного возраста.</a:t>
            </a:r>
            <a:b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Задачи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Разработать и внедрить механизм взаимовыгодного социального партнерства ДОУ и окружающего сообщества.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Совершенствовать систему работы с талантливыми детьми.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Совершенствовать интеграцию различных организационных форм сотрудничества с родителями, вовлечение их в совместную с детьми творческую, социально-значимую деятельность.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Создать условия для развития индивидуальных качеств, необходимых для лучшей адаптации талантливых детей в обществе, их социализации и личностного развития.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Планируемые результаты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053013"/>
          </a:xfrm>
        </p:spPr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Улучшение качества образовательных услуг населению.</a:t>
            </a:r>
          </a:p>
          <a:p>
            <a:pPr lvl="1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механизма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социального партнерства ДОУ с институциональной средой.</a:t>
            </a:r>
          </a:p>
          <a:p>
            <a:pPr lvl="1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Внедрение современных инновационных образовательных технологий. </a:t>
            </a:r>
          </a:p>
          <a:p>
            <a:pPr lvl="1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Создание единого образовательного пространства, позволяющего выработать единый подход к системе выявления, поддержки и сопровождения талантливых и одаренных детей.</a:t>
            </a:r>
          </a:p>
          <a:p>
            <a:pPr lvl="1">
              <a:buFont typeface="Courier New" pitchFamily="49" charset="0"/>
              <a:buChar char="o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Созданние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ходе реализации проекта условий способствующих непрерывному образованию одаренного ребенка.</a:t>
            </a:r>
          </a:p>
          <a:p>
            <a:pPr lvl="1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детей  интегративных личностных качеств, обеспечивающих социальную устойчивость и активную позицию во взаимодействии с миром.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901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«От того, как прошло детство, кто вел ребенка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малыш…»                                 В.А. Сухомлинский</vt:lpstr>
      <vt:lpstr>Формирование социокультурного пространства, расширение социальных условий для самореализации одаренных детей</vt:lpstr>
      <vt:lpstr>Образовательное пространство</vt:lpstr>
      <vt:lpstr>Что такое педтехнологии?</vt:lpstr>
      <vt:lpstr>        Проект</vt:lpstr>
      <vt:lpstr>Инновация проекта</vt:lpstr>
      <vt:lpstr>Цель проекта:  Развитие партнерства и взаимодействия с социумом для создания единого интегративного пространства, обеспечивающего успешное развитие музыкально-одаренных детей старшего дошкольного возраста. </vt:lpstr>
      <vt:lpstr>Задачи</vt:lpstr>
      <vt:lpstr>Планируемые результаты</vt:lpstr>
      <vt:lpstr>Ресурсное обеспечение</vt:lpstr>
      <vt:lpstr>Риски и пути их преодоления</vt:lpstr>
      <vt:lpstr>Механизм реализации проекта</vt:lpstr>
      <vt:lpstr>Механизм реализации проекта</vt:lpstr>
      <vt:lpstr>Формы работы с родителями</vt:lpstr>
      <vt:lpstr>Механизм реализации проекта</vt:lpstr>
      <vt:lpstr>Критерии результативности проекта</vt:lpstr>
      <vt:lpstr>Способы, подтверждающие результативность реализации проекта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социокультурного пространства, расширение социальных условий для самореализации одаренных детей</dc:title>
  <dc:creator>Admin</dc:creator>
  <cp:lastModifiedBy>Admin</cp:lastModifiedBy>
  <cp:revision>51</cp:revision>
  <dcterms:created xsi:type="dcterms:W3CDTF">2014-12-12T10:02:33Z</dcterms:created>
  <dcterms:modified xsi:type="dcterms:W3CDTF">2014-12-17T11:10:37Z</dcterms:modified>
</cp:coreProperties>
</file>