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845"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278B5-C8A5-48A9-90F7-721F1DBE78EB}" type="datetimeFigureOut">
              <a:rPr lang="ru-RU" smtClean="0"/>
              <a:t>09.11.2014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ABD33-CFF3-4A13-AEB2-82037FC7CB9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6AA5E7-7361-4EBB-BEE2-FB45EEFD448D}"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12CCE-1890-41F6-9DEC-EC16769C2E0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6AA5E7-7361-4EBB-BEE2-FB45EEFD448D}"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12CCE-1890-41F6-9DEC-EC16769C2E0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6AA5E7-7361-4EBB-BEE2-FB45EEFD448D}"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12CCE-1890-41F6-9DEC-EC16769C2E0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6AA5E7-7361-4EBB-BEE2-FB45EEFD448D}"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12CCE-1890-41F6-9DEC-EC16769C2E0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6AA5E7-7361-4EBB-BEE2-FB45EEFD448D}"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12CCE-1890-41F6-9DEC-EC16769C2E0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6AA5E7-7361-4EBB-BEE2-FB45EEFD448D}" type="datetimeFigureOut">
              <a:rPr lang="ru-RU" smtClean="0"/>
              <a:pPr/>
              <a:t>09.11.2014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E12CCE-1890-41F6-9DEC-EC16769C2E0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6AA5E7-7361-4EBB-BEE2-FB45EEFD448D}" type="datetimeFigureOut">
              <a:rPr lang="ru-RU" smtClean="0"/>
              <a:pPr/>
              <a:t>09.11.2014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E12CCE-1890-41F6-9DEC-EC16769C2E0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6AA5E7-7361-4EBB-BEE2-FB45EEFD448D}" type="datetimeFigureOut">
              <a:rPr lang="ru-RU" smtClean="0"/>
              <a:pPr/>
              <a:t>09.11.2014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E12CCE-1890-41F6-9DEC-EC16769C2E0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6AA5E7-7361-4EBB-BEE2-FB45EEFD448D}" type="datetimeFigureOut">
              <a:rPr lang="ru-RU" smtClean="0"/>
              <a:pPr/>
              <a:t>09.11.2014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E12CCE-1890-41F6-9DEC-EC16769C2E0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6AA5E7-7361-4EBB-BEE2-FB45EEFD448D}" type="datetimeFigureOut">
              <a:rPr lang="ru-RU" smtClean="0"/>
              <a:pPr/>
              <a:t>09.11.2014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E12CCE-1890-41F6-9DEC-EC16769C2E0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6AA5E7-7361-4EBB-BEE2-FB45EEFD448D}" type="datetimeFigureOut">
              <a:rPr lang="ru-RU" smtClean="0"/>
              <a:pPr/>
              <a:t>09.11.2014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E12CCE-1890-41F6-9DEC-EC16769C2E0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AA5E7-7361-4EBB-BEE2-FB45EEFD448D}" type="datetimeFigureOut">
              <a:rPr lang="ru-RU" smtClean="0"/>
              <a:pPr/>
              <a:t>09.11.2014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12CCE-1890-41F6-9DEC-EC16769C2E0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Экскурсии в Ясную поляну / Туристическая компания &quot;Рейтинг&quot;"/>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251520" y="548680"/>
            <a:ext cx="8496944" cy="3744415"/>
          </a:xfrm>
        </p:spPr>
        <p:txBody>
          <a:bodyPr>
            <a:noAutofit/>
          </a:bodyPr>
          <a:lstStyle/>
          <a:p>
            <a:r>
              <a:rPr lang="ru-RU" sz="7200" b="1" dirty="0" smtClean="0"/>
              <a:t>Лев Николаевич Толстой</a:t>
            </a:r>
            <a:r>
              <a:rPr lang="ru-RU" sz="6600" b="1" dirty="0" smtClean="0"/>
              <a:t/>
            </a:r>
            <a:br>
              <a:rPr lang="ru-RU" sz="6600" b="1" dirty="0" smtClean="0"/>
            </a:br>
            <a:r>
              <a:rPr lang="ru-RU" sz="6000" b="1" dirty="0" smtClean="0">
                <a:solidFill>
                  <a:srgbClr val="FF0000"/>
                </a:solidFill>
                <a:latin typeface="Impact" pitchFamily="34" charset="0"/>
              </a:rPr>
              <a:t>«Старый дед и внучек»</a:t>
            </a:r>
            <a:endParaRPr lang="ru-RU" sz="6000" b="1" dirty="0">
              <a:solidFill>
                <a:srgbClr val="FF0000"/>
              </a:solidFill>
              <a:latin typeface="Impact" pitchFamily="34" charset="0"/>
            </a:endParaRPr>
          </a:p>
        </p:txBody>
      </p:sp>
      <p:sp>
        <p:nvSpPr>
          <p:cNvPr id="3" name="Подзаголовок 2"/>
          <p:cNvSpPr>
            <a:spLocks noGrp="1"/>
          </p:cNvSpPr>
          <p:nvPr>
            <p:ph type="subTitle" idx="1"/>
          </p:nvPr>
        </p:nvSpPr>
        <p:spPr>
          <a:xfrm>
            <a:off x="4499992" y="5589240"/>
            <a:ext cx="4536504" cy="1080120"/>
          </a:xfrm>
        </p:spPr>
        <p:txBody>
          <a:bodyPr>
            <a:normAutofit fontScale="92500" lnSpcReduction="10000"/>
          </a:bodyPr>
          <a:lstStyle/>
          <a:p>
            <a:r>
              <a:rPr lang="ru-RU" sz="1600" b="1" dirty="0" smtClean="0">
                <a:solidFill>
                  <a:schemeClr val="tx1"/>
                </a:solidFill>
              </a:rPr>
              <a:t>Урок литературного чтения 2 класс</a:t>
            </a:r>
          </a:p>
          <a:p>
            <a:r>
              <a:rPr lang="ru-RU" sz="1600" b="1" dirty="0" smtClean="0">
                <a:solidFill>
                  <a:schemeClr val="tx1"/>
                </a:solidFill>
              </a:rPr>
              <a:t>Выполнено учителем высшей категории </a:t>
            </a:r>
          </a:p>
          <a:p>
            <a:r>
              <a:rPr lang="ru-RU" sz="1600" b="1" dirty="0" smtClean="0">
                <a:solidFill>
                  <a:schemeClr val="tx1"/>
                </a:solidFill>
              </a:rPr>
              <a:t>МБОУ «СОШ № 38» г. Владивостока</a:t>
            </a:r>
          </a:p>
          <a:p>
            <a:r>
              <a:rPr lang="ru-RU" sz="1600" b="1" dirty="0" smtClean="0">
                <a:solidFill>
                  <a:schemeClr val="tx1"/>
                </a:solidFill>
              </a:rPr>
              <a:t>Борзенко Т. И.</a:t>
            </a:r>
            <a:endParaRPr lang="ru-RU" sz="16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Тула - Ясная Поляна (музей-усадьба Л.Н. Толстого)"/>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p:nvPr>
        </p:nvSpPr>
        <p:spPr>
          <a:xfrm>
            <a:off x="3275856" y="3789040"/>
            <a:ext cx="5616624" cy="2736304"/>
          </a:xfrm>
        </p:spPr>
        <p:txBody>
          <a:bodyPr>
            <a:normAutofit fontScale="90000"/>
          </a:bodyPr>
          <a:lstStyle/>
          <a:p>
            <a:pPr algn="l"/>
            <a:r>
              <a:rPr lang="ru-RU" sz="1600" dirty="0" smtClean="0">
                <a:solidFill>
                  <a:schemeClr val="bg1"/>
                </a:solidFill>
              </a:rPr>
              <a:t>    </a:t>
            </a:r>
            <a:r>
              <a:rPr lang="ru-RU" sz="2000" b="1" dirty="0" smtClean="0">
                <a:solidFill>
                  <a:schemeClr val="bg1"/>
                </a:solidFill>
              </a:rPr>
              <a:t>Л. Н. Толстой (1828 – 1910) – великий русский писатель. Он прожил 82 года и всю свою жизнь посвятил литературе. Толстой изучал историю, музыку, рисование, медицину. Его книги переведены на многие языки, их читают во всём мире. Полное собрание сочинений насчитывает 90 томов.</a:t>
            </a:r>
            <a:br>
              <a:rPr lang="ru-RU" sz="2000" b="1" dirty="0" smtClean="0">
                <a:solidFill>
                  <a:schemeClr val="bg1"/>
                </a:solidFill>
              </a:rPr>
            </a:br>
            <a:r>
              <a:rPr lang="ru-RU" sz="2000" b="1" dirty="0" smtClean="0">
                <a:solidFill>
                  <a:schemeClr val="bg1"/>
                </a:solidFill>
              </a:rPr>
              <a:t>    Он очень любил детей. В то время было ещё слишком мало школ, дети бедных детей вообще не могли учиться. Лев Николаевич открыл в Ясной Поляне школу, составил учебник для детей  и сам учил их. Он написал рассказы специально для школьников.</a:t>
            </a:r>
            <a:endParaRPr lang="ru-RU" sz="2000" b="1" dirty="0">
              <a:solidFill>
                <a:schemeClr val="bg1"/>
              </a:solidFill>
            </a:endParaRPr>
          </a:p>
        </p:txBody>
      </p:sp>
      <p:pic>
        <p:nvPicPr>
          <p:cNvPr id="1026" name="Picture 2" descr="притча Записи с меткой притча Дневник лягушки, сбивающей мас…"/>
          <p:cNvPicPr>
            <a:picLocks noChangeAspect="1" noChangeArrowheads="1"/>
          </p:cNvPicPr>
          <p:nvPr/>
        </p:nvPicPr>
        <p:blipFill>
          <a:blip r:embed="rId3" cstate="print"/>
          <a:srcRect/>
          <a:stretch>
            <a:fillRect/>
          </a:stretch>
        </p:blipFill>
        <p:spPr bwMode="auto">
          <a:xfrm>
            <a:off x="179512" y="3717032"/>
            <a:ext cx="2376264" cy="28586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5362" name="Picture 2" descr="Книга: Снегурочка, Толстой А.Н. , 45 руб , доставка, почтой, купить - КомБук (Combook.RU)"/>
          <p:cNvPicPr>
            <a:picLocks noChangeAspect="1" noChangeArrowheads="1"/>
          </p:cNvPicPr>
          <p:nvPr/>
        </p:nvPicPr>
        <p:blipFill>
          <a:blip r:embed="rId2" cstate="print"/>
          <a:srcRect/>
          <a:stretch>
            <a:fillRect/>
          </a:stretch>
        </p:blipFill>
        <p:spPr bwMode="auto">
          <a:xfrm>
            <a:off x="755576" y="2564904"/>
            <a:ext cx="1872208" cy="2487233"/>
          </a:xfrm>
          <a:prstGeom prst="rect">
            <a:avLst/>
          </a:prstGeom>
          <a:noFill/>
        </p:spPr>
      </p:pic>
      <p:sp>
        <p:nvSpPr>
          <p:cNvPr id="15364" name="AutoShape 4" descr="Акула. Скачать бесплатно Для детей. Книг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Акула. Скачать бесплатно Для детей. Книг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Скачать Шедевры книжной иллюстрации - Толстой Л.Н. - Филипок 2011, PDF, RUS torrent - Torrents.DataHu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70" name="Picture 10" descr="Скачать Шедевры книжной иллюстрации - Толстой Л.Н. - Филипок 2011, PDF, RUS torrent - Torrents.DataHunt"/>
          <p:cNvPicPr>
            <a:picLocks noChangeAspect="1" noChangeArrowheads="1"/>
          </p:cNvPicPr>
          <p:nvPr/>
        </p:nvPicPr>
        <p:blipFill>
          <a:blip r:embed="rId3" cstate="print"/>
          <a:srcRect/>
          <a:stretch>
            <a:fillRect/>
          </a:stretch>
        </p:blipFill>
        <p:spPr bwMode="auto">
          <a:xfrm>
            <a:off x="3275856" y="1844824"/>
            <a:ext cx="1584176" cy="2108219"/>
          </a:xfrm>
          <a:prstGeom prst="rect">
            <a:avLst/>
          </a:prstGeom>
          <a:noFill/>
        </p:spPr>
      </p:pic>
      <p:pic>
        <p:nvPicPr>
          <p:cNvPr id="15372" name="Picture 12" descr="Толстой Л.Н. - Акула Скачать книгу"/>
          <p:cNvPicPr>
            <a:picLocks noChangeAspect="1" noChangeArrowheads="1"/>
          </p:cNvPicPr>
          <p:nvPr/>
        </p:nvPicPr>
        <p:blipFill>
          <a:blip r:embed="rId4" cstate="print"/>
          <a:srcRect/>
          <a:stretch>
            <a:fillRect/>
          </a:stretch>
        </p:blipFill>
        <p:spPr bwMode="auto">
          <a:xfrm>
            <a:off x="5508104" y="1988840"/>
            <a:ext cx="1800200" cy="2427236"/>
          </a:xfrm>
          <a:prstGeom prst="rect">
            <a:avLst/>
          </a:prstGeom>
          <a:noFill/>
        </p:spPr>
      </p:pic>
      <p:pic>
        <p:nvPicPr>
          <p:cNvPr id="15374" name="Picture 14" descr="Рассказы о животных Толстой, Л.Н."/>
          <p:cNvPicPr>
            <a:picLocks noChangeAspect="1" noChangeArrowheads="1"/>
          </p:cNvPicPr>
          <p:nvPr/>
        </p:nvPicPr>
        <p:blipFill>
          <a:blip r:embed="rId5" cstate="print"/>
          <a:srcRect/>
          <a:stretch>
            <a:fillRect/>
          </a:stretch>
        </p:blipFill>
        <p:spPr bwMode="auto">
          <a:xfrm>
            <a:off x="3995936" y="4221088"/>
            <a:ext cx="1595357" cy="2088232"/>
          </a:xfrm>
          <a:prstGeom prst="rect">
            <a:avLst/>
          </a:prstGeom>
          <a:noFill/>
        </p:spPr>
      </p:pic>
      <p:pic>
        <p:nvPicPr>
          <p:cNvPr id="15376" name="Picture 16" descr="Л. Н. Толстой. Рассказы о природе для детей"/>
          <p:cNvPicPr>
            <a:picLocks noChangeAspect="1" noChangeArrowheads="1"/>
          </p:cNvPicPr>
          <p:nvPr/>
        </p:nvPicPr>
        <p:blipFill>
          <a:blip r:embed="rId6" cstate="print"/>
          <a:srcRect/>
          <a:stretch>
            <a:fillRect/>
          </a:stretch>
        </p:blipFill>
        <p:spPr bwMode="auto">
          <a:xfrm>
            <a:off x="2267744" y="3861048"/>
            <a:ext cx="1656184" cy="2616771"/>
          </a:xfrm>
          <a:prstGeom prst="rect">
            <a:avLst/>
          </a:prstGeom>
          <a:noFill/>
        </p:spPr>
      </p:pic>
      <p:pic>
        <p:nvPicPr>
          <p:cNvPr id="15378" name="Picture 18" descr="Книга Толстой Лев Николаевич - Собрание произведений для детей скачать бесплатно. Скачать Толстой Лев Николаевич - Собрание прои"/>
          <p:cNvPicPr>
            <a:picLocks noChangeAspect="1" noChangeArrowheads="1"/>
          </p:cNvPicPr>
          <p:nvPr/>
        </p:nvPicPr>
        <p:blipFill>
          <a:blip r:embed="rId7" cstate="print"/>
          <a:srcRect/>
          <a:stretch>
            <a:fillRect/>
          </a:stretch>
        </p:blipFill>
        <p:spPr bwMode="auto">
          <a:xfrm>
            <a:off x="6948264" y="4077072"/>
            <a:ext cx="1728192" cy="2212086"/>
          </a:xfrm>
          <a:prstGeom prst="rect">
            <a:avLst/>
          </a:prstGeom>
          <a:noFill/>
        </p:spPr>
      </p:pic>
      <p:pic>
        <p:nvPicPr>
          <p:cNvPr id="15380" name="Picture 20" descr="Толстой лев николаевич - детям: книги, рекомендации, рецензии, отзывы"/>
          <p:cNvPicPr>
            <a:picLocks noChangeAspect="1" noChangeArrowheads="1"/>
          </p:cNvPicPr>
          <p:nvPr/>
        </p:nvPicPr>
        <p:blipFill>
          <a:blip r:embed="rId8" cstate="print"/>
          <a:srcRect/>
          <a:stretch>
            <a:fillRect/>
          </a:stretch>
        </p:blipFill>
        <p:spPr bwMode="auto">
          <a:xfrm>
            <a:off x="179512" y="4437112"/>
            <a:ext cx="1440160" cy="2113443"/>
          </a:xfrm>
          <a:prstGeom prst="rect">
            <a:avLst/>
          </a:prstGeom>
          <a:noFill/>
        </p:spPr>
      </p:pic>
      <p:sp>
        <p:nvSpPr>
          <p:cNvPr id="15382" name="AutoShape 22" descr="Для самых маленьких &quot; Puzkarapuz.org скачать для детей и родителей развивающие обучающие мультфильмы фильмы игры книги журналы 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84" name="AutoShape 24" descr="Для самых маленьких &quot; Puzkarapuz.org скачать для детей и родителей развивающие обучающие мультфильмы фильмы игры книги журналы 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86" name="AutoShape 26" descr="Книга Толстой Лев Николаевич - Собрание произведений для детей скачать бесплатно. Скачать Толстой Лев Николаевич - Собрание про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88" name="AutoShape 28" descr="Для самых маленьких &quot; Puzkarapuz.org скачать для детей и ро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90" name="Picture 30" descr="http://im1-tub-ru.yandex.net/i?id=ba21558290c640bd21df08e4b41a16de-58-144&amp;n=21"/>
          <p:cNvPicPr>
            <a:picLocks noChangeAspect="1" noChangeArrowheads="1"/>
          </p:cNvPicPr>
          <p:nvPr/>
        </p:nvPicPr>
        <p:blipFill>
          <a:blip r:embed="rId9" cstate="print"/>
          <a:srcRect/>
          <a:stretch>
            <a:fillRect/>
          </a:stretch>
        </p:blipFill>
        <p:spPr bwMode="auto">
          <a:xfrm>
            <a:off x="2123728" y="764704"/>
            <a:ext cx="1670586" cy="2160240"/>
          </a:xfrm>
          <a:prstGeom prst="rect">
            <a:avLst/>
          </a:prstGeom>
          <a:noFill/>
        </p:spPr>
      </p:pic>
      <p:sp>
        <p:nvSpPr>
          <p:cNvPr id="15392" name="AutoShape 32" descr="http://im0-tub-ru.yandex.net/i?id=64be30d13d62650a403a36b98cdd4fa3-125-144&amp;n=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94" name="AutoShape 34" descr="http://im0-tub-ru.yandex.net/i?id=64be30d13d62650a403a36b98cdd4fa3-125-144&amp;n=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96" name="Picture 36" descr="http://im3-tub-ru.yandex.net/i?id=0d747f80c79c0dffead7150e86d7bb6b-77-144&amp;n=21"/>
          <p:cNvPicPr>
            <a:picLocks noChangeAspect="1" noChangeArrowheads="1"/>
          </p:cNvPicPr>
          <p:nvPr/>
        </p:nvPicPr>
        <p:blipFill>
          <a:blip r:embed="rId10" cstate="print"/>
          <a:srcRect/>
          <a:stretch>
            <a:fillRect/>
          </a:stretch>
        </p:blipFill>
        <p:spPr bwMode="auto">
          <a:xfrm>
            <a:off x="4499992" y="908720"/>
            <a:ext cx="1635062" cy="1872208"/>
          </a:xfrm>
          <a:prstGeom prst="rect">
            <a:avLst/>
          </a:prstGeom>
          <a:noFill/>
        </p:spPr>
      </p:pic>
      <p:pic>
        <p:nvPicPr>
          <p:cNvPr id="15398" name="Picture 38" descr="http://im1-tub-ru.yandex.net/i?id=afd980e4c415ba2c9746f2791206aca2-31-144&amp;n=21"/>
          <p:cNvPicPr>
            <a:picLocks noChangeAspect="1" noChangeArrowheads="1"/>
          </p:cNvPicPr>
          <p:nvPr/>
        </p:nvPicPr>
        <p:blipFill>
          <a:blip r:embed="rId11" cstate="print"/>
          <a:srcRect/>
          <a:stretch>
            <a:fillRect/>
          </a:stretch>
        </p:blipFill>
        <p:spPr bwMode="auto">
          <a:xfrm>
            <a:off x="7452320" y="404663"/>
            <a:ext cx="1440160" cy="1846359"/>
          </a:xfrm>
          <a:prstGeom prst="rect">
            <a:avLst/>
          </a:prstGeom>
          <a:noFill/>
        </p:spPr>
      </p:pic>
      <p:pic>
        <p:nvPicPr>
          <p:cNvPr id="15400" name="Picture 40" descr="http://im0-tub-ru.yandex.net/i?id=3628ff47ec9bb6f4af23dd426c303018-44-144&amp;n=21"/>
          <p:cNvPicPr>
            <a:picLocks noChangeAspect="1" noChangeArrowheads="1"/>
          </p:cNvPicPr>
          <p:nvPr/>
        </p:nvPicPr>
        <p:blipFill>
          <a:blip r:embed="rId12" cstate="print"/>
          <a:srcRect/>
          <a:stretch>
            <a:fillRect/>
          </a:stretch>
        </p:blipFill>
        <p:spPr bwMode="auto">
          <a:xfrm>
            <a:off x="5724128" y="4869160"/>
            <a:ext cx="1440160" cy="1800200"/>
          </a:xfrm>
          <a:prstGeom prst="rect">
            <a:avLst/>
          </a:prstGeom>
          <a:noFill/>
        </p:spPr>
      </p:pic>
      <p:pic>
        <p:nvPicPr>
          <p:cNvPr id="15404" name="Picture 44" descr="http://im2-tub-ru.yandex.net/i?id=76e4ec98c387f4d4db2cec432e42f96e-67-144&amp;n=21"/>
          <p:cNvPicPr>
            <a:picLocks noChangeAspect="1" noChangeArrowheads="1"/>
          </p:cNvPicPr>
          <p:nvPr/>
        </p:nvPicPr>
        <p:blipFill>
          <a:blip r:embed="rId13" cstate="print"/>
          <a:srcRect/>
          <a:stretch>
            <a:fillRect/>
          </a:stretch>
        </p:blipFill>
        <p:spPr bwMode="auto">
          <a:xfrm>
            <a:off x="323528" y="548680"/>
            <a:ext cx="1464643" cy="1944216"/>
          </a:xfrm>
          <a:prstGeom prst="rect">
            <a:avLst/>
          </a:prstGeom>
          <a:noFill/>
        </p:spPr>
      </p:pic>
      <p:pic>
        <p:nvPicPr>
          <p:cNvPr id="15406" name="Picture 46" descr="http://im1-tub-ru.yandex.net/i?id=da6a65e18d269276d769b934abfa5764-77-144&amp;n=21"/>
          <p:cNvPicPr>
            <a:picLocks noChangeAspect="1" noChangeArrowheads="1"/>
          </p:cNvPicPr>
          <p:nvPr/>
        </p:nvPicPr>
        <p:blipFill>
          <a:blip r:embed="rId14" cstate="print"/>
          <a:srcRect/>
          <a:stretch>
            <a:fillRect/>
          </a:stretch>
        </p:blipFill>
        <p:spPr bwMode="auto">
          <a:xfrm>
            <a:off x="7380312" y="2060848"/>
            <a:ext cx="1689308" cy="1656184"/>
          </a:xfrm>
          <a:prstGeom prst="rect">
            <a:avLst/>
          </a:prstGeom>
          <a:noFill/>
        </p:spPr>
      </p:pic>
      <p:sp>
        <p:nvSpPr>
          <p:cNvPr id="26" name="TextBox 25"/>
          <p:cNvSpPr txBox="1"/>
          <p:nvPr/>
        </p:nvSpPr>
        <p:spPr>
          <a:xfrm>
            <a:off x="827584" y="0"/>
            <a:ext cx="7393178" cy="707886"/>
          </a:xfrm>
          <a:prstGeom prst="rect">
            <a:avLst/>
          </a:prstGeom>
          <a:noFill/>
        </p:spPr>
        <p:txBody>
          <a:bodyPr wrap="none" rtlCol="0">
            <a:spAutoFit/>
          </a:bodyPr>
          <a:lstStyle/>
          <a:p>
            <a:r>
              <a:rPr lang="ru-RU" sz="4000" b="1" i="1" dirty="0" smtClean="0">
                <a:solidFill>
                  <a:srgbClr val="FFFF00"/>
                </a:solidFill>
              </a:rPr>
              <a:t>Книги для детей Л. Н. Толстого</a:t>
            </a:r>
            <a:endParaRPr lang="ru-RU" sz="4000" b="1" i="1"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Урок литературного чтения во 2 классе по теме"/>
          <p:cNvPicPr>
            <a:picLocks noChangeAspect="1" noChangeArrowheads="1"/>
          </p:cNvPicPr>
          <p:nvPr/>
        </p:nvPicPr>
        <p:blipFill>
          <a:blip r:embed="rId2" cstate="print"/>
          <a:srcRect/>
          <a:stretch>
            <a:fillRect/>
          </a:stretch>
        </p:blipFill>
        <p:spPr bwMode="auto">
          <a:xfrm>
            <a:off x="683568" y="692696"/>
            <a:ext cx="7632848" cy="5724636"/>
          </a:xfrm>
          <a:prstGeom prst="rect">
            <a:avLst/>
          </a:prstGeom>
          <a:noFill/>
        </p:spPr>
      </p:pic>
      <p:sp>
        <p:nvSpPr>
          <p:cNvPr id="2" name="TextBox 1"/>
          <p:cNvSpPr txBox="1"/>
          <p:nvPr/>
        </p:nvSpPr>
        <p:spPr>
          <a:xfrm>
            <a:off x="107504" y="116632"/>
            <a:ext cx="9217024" cy="523220"/>
          </a:xfrm>
          <a:prstGeom prst="rect">
            <a:avLst/>
          </a:prstGeom>
          <a:noFill/>
        </p:spPr>
        <p:txBody>
          <a:bodyPr wrap="square" rtlCol="0">
            <a:spAutoFit/>
          </a:bodyPr>
          <a:lstStyle/>
          <a:p>
            <a:r>
              <a:rPr lang="ru-RU" sz="2800" b="1" dirty="0" smtClean="0">
                <a:solidFill>
                  <a:srgbClr val="FFFF00"/>
                </a:solidFill>
                <a:latin typeface="Times New Roman" pitchFamily="18" charset="0"/>
                <a:cs typeface="Times New Roman" pitchFamily="18" charset="0"/>
              </a:rPr>
              <a:t>Прочитайте название рассказа и рассмотрите рисунок.</a:t>
            </a:r>
            <a:endParaRPr lang="ru-RU" sz="2800" b="1" dirty="0">
              <a:solidFill>
                <a:srgbClr val="FFFF00"/>
              </a:solidFill>
              <a:latin typeface="Times New Roman" pitchFamily="18" charset="0"/>
              <a:cs typeface="Times New Roman" pitchFamily="18" charset="0"/>
            </a:endParaRPr>
          </a:p>
        </p:txBody>
      </p:sp>
      <p:sp>
        <p:nvSpPr>
          <p:cNvPr id="4" name="TextBox 3"/>
          <p:cNvSpPr txBox="1"/>
          <p:nvPr/>
        </p:nvSpPr>
        <p:spPr>
          <a:xfrm>
            <a:off x="4788024" y="836712"/>
            <a:ext cx="2533899" cy="1754326"/>
          </a:xfrm>
          <a:prstGeom prst="rect">
            <a:avLst/>
          </a:prstGeom>
          <a:noFill/>
        </p:spPr>
        <p:txBody>
          <a:bodyPr wrap="none" rtlCol="0">
            <a:spAutoFit/>
          </a:bodyPr>
          <a:lstStyle/>
          <a:p>
            <a:r>
              <a:rPr lang="ru-RU" sz="3600" b="1" dirty="0" smtClean="0">
                <a:solidFill>
                  <a:srgbClr val="FF0000"/>
                </a:solidFill>
              </a:rPr>
              <a:t>Старый дед</a:t>
            </a:r>
          </a:p>
          <a:p>
            <a:r>
              <a:rPr lang="ru-RU" sz="3600" b="1" dirty="0" smtClean="0">
                <a:solidFill>
                  <a:srgbClr val="FF0000"/>
                </a:solidFill>
              </a:rPr>
              <a:t>             и </a:t>
            </a:r>
          </a:p>
          <a:p>
            <a:r>
              <a:rPr lang="ru-RU" sz="3600" b="1" dirty="0" smtClean="0">
                <a:solidFill>
                  <a:srgbClr val="FF0000"/>
                </a:solidFill>
              </a:rPr>
              <a:t>       внучек. </a:t>
            </a:r>
            <a:endParaRPr lang="ru-RU" sz="36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7418" name="Picture 10" descr="C:\Users\Tanya_B\Pictures\850374.jpg"/>
          <p:cNvPicPr>
            <a:picLocks noChangeAspect="1" noChangeArrowheads="1"/>
          </p:cNvPicPr>
          <p:nvPr/>
        </p:nvPicPr>
        <p:blipFill>
          <a:blip r:embed="rId2" cstate="print"/>
          <a:srcRect/>
          <a:stretch>
            <a:fillRect/>
          </a:stretch>
        </p:blipFill>
        <p:spPr bwMode="auto">
          <a:xfrm>
            <a:off x="6084168" y="4581128"/>
            <a:ext cx="2592288" cy="2173991"/>
          </a:xfrm>
          <a:prstGeom prst="rect">
            <a:avLst/>
          </a:prstGeom>
          <a:noFill/>
        </p:spPr>
      </p:pic>
      <p:pic>
        <p:nvPicPr>
          <p:cNvPr id="17410" name="Picture 2" descr="Библиотека в библиотеке FictionBook"/>
          <p:cNvPicPr>
            <a:picLocks noChangeAspect="1" noChangeArrowheads="1"/>
          </p:cNvPicPr>
          <p:nvPr/>
        </p:nvPicPr>
        <p:blipFill>
          <a:blip r:embed="rId3" cstate="print"/>
          <a:srcRect/>
          <a:stretch>
            <a:fillRect/>
          </a:stretch>
        </p:blipFill>
        <p:spPr bwMode="auto">
          <a:xfrm>
            <a:off x="251520" y="1196752"/>
            <a:ext cx="3600399" cy="3026884"/>
          </a:xfrm>
          <a:prstGeom prst="rect">
            <a:avLst/>
          </a:prstGeom>
          <a:noFill/>
        </p:spPr>
      </p:pic>
      <p:sp>
        <p:nvSpPr>
          <p:cNvPr id="3" name="TextBox 2"/>
          <p:cNvSpPr txBox="1"/>
          <p:nvPr/>
        </p:nvSpPr>
        <p:spPr>
          <a:xfrm>
            <a:off x="1979712" y="116632"/>
            <a:ext cx="5616624" cy="769441"/>
          </a:xfrm>
          <a:prstGeom prst="rect">
            <a:avLst/>
          </a:prstGeom>
          <a:noFill/>
        </p:spPr>
        <p:txBody>
          <a:bodyPr wrap="square" rtlCol="0">
            <a:spAutoFit/>
          </a:bodyPr>
          <a:lstStyle/>
          <a:p>
            <a:r>
              <a:rPr lang="ru-RU" sz="4400" b="1" dirty="0" smtClean="0">
                <a:solidFill>
                  <a:srgbClr val="FFFF00"/>
                </a:solidFill>
                <a:latin typeface="Times New Roman" pitchFamily="18" charset="0"/>
                <a:cs typeface="Times New Roman" pitchFamily="18" charset="0"/>
              </a:rPr>
              <a:t>Словарная работа</a:t>
            </a:r>
            <a:endParaRPr lang="ru-RU" sz="4400" b="1" dirty="0">
              <a:solidFill>
                <a:srgbClr val="FFFF00"/>
              </a:solidFill>
              <a:latin typeface="Times New Roman" pitchFamily="18" charset="0"/>
              <a:cs typeface="Times New Roman" pitchFamily="18" charset="0"/>
            </a:endParaRPr>
          </a:p>
        </p:txBody>
      </p:sp>
      <p:sp>
        <p:nvSpPr>
          <p:cNvPr id="4" name="TextBox 3"/>
          <p:cNvSpPr txBox="1"/>
          <p:nvPr/>
        </p:nvSpPr>
        <p:spPr>
          <a:xfrm>
            <a:off x="683568" y="764704"/>
            <a:ext cx="2184701" cy="707886"/>
          </a:xfrm>
          <a:prstGeom prst="rect">
            <a:avLst/>
          </a:prstGeom>
          <a:noFill/>
        </p:spPr>
        <p:txBody>
          <a:bodyPr wrap="none" rtlCol="0">
            <a:spAutoFit/>
          </a:bodyPr>
          <a:lstStyle/>
          <a:p>
            <a:r>
              <a:rPr lang="ru-RU" sz="4000" b="1" dirty="0" smtClean="0">
                <a:solidFill>
                  <a:srgbClr val="FF0000"/>
                </a:solidFill>
              </a:rPr>
              <a:t>Лохань -</a:t>
            </a:r>
            <a:r>
              <a:rPr lang="ru-RU" sz="4000" b="1" dirty="0" smtClean="0"/>
              <a:t> </a:t>
            </a:r>
            <a:endParaRPr lang="ru-RU" sz="4000" b="1" dirty="0"/>
          </a:p>
        </p:txBody>
      </p:sp>
      <p:sp>
        <p:nvSpPr>
          <p:cNvPr id="5" name="TextBox 4"/>
          <p:cNvSpPr txBox="1"/>
          <p:nvPr/>
        </p:nvSpPr>
        <p:spPr>
          <a:xfrm>
            <a:off x="2699792" y="908720"/>
            <a:ext cx="5976664" cy="1384995"/>
          </a:xfrm>
          <a:prstGeom prst="rect">
            <a:avLst/>
          </a:prstGeom>
          <a:noFill/>
        </p:spPr>
        <p:txBody>
          <a:bodyPr wrap="square" rtlCol="0">
            <a:spAutoFit/>
          </a:bodyPr>
          <a:lstStyle/>
          <a:p>
            <a:r>
              <a:rPr lang="ru-RU" sz="2800" b="1" dirty="0" smtClean="0"/>
              <a:t>круглая или продолговатая посуда для стирки белья, мытья посуды, сливания жидкости.</a:t>
            </a:r>
            <a:endParaRPr lang="ru-RU" sz="2800" b="1" dirty="0"/>
          </a:p>
        </p:txBody>
      </p:sp>
      <p:sp>
        <p:nvSpPr>
          <p:cNvPr id="6" name="TextBox 5"/>
          <p:cNvSpPr txBox="1"/>
          <p:nvPr/>
        </p:nvSpPr>
        <p:spPr>
          <a:xfrm>
            <a:off x="3851920" y="2276872"/>
            <a:ext cx="2581028" cy="707886"/>
          </a:xfrm>
          <a:prstGeom prst="rect">
            <a:avLst/>
          </a:prstGeom>
          <a:noFill/>
        </p:spPr>
        <p:txBody>
          <a:bodyPr wrap="none" rtlCol="0">
            <a:spAutoFit/>
          </a:bodyPr>
          <a:lstStyle/>
          <a:p>
            <a:r>
              <a:rPr lang="ru-RU" sz="4000" b="1" dirty="0" smtClean="0">
                <a:solidFill>
                  <a:srgbClr val="FF0000"/>
                </a:solidFill>
              </a:rPr>
              <a:t>Невестка - </a:t>
            </a:r>
            <a:endParaRPr lang="ru-RU" sz="4000" b="1" dirty="0">
              <a:solidFill>
                <a:srgbClr val="FF0000"/>
              </a:solidFill>
            </a:endParaRPr>
          </a:p>
        </p:txBody>
      </p:sp>
      <p:sp>
        <p:nvSpPr>
          <p:cNvPr id="7" name="TextBox 6"/>
          <p:cNvSpPr txBox="1"/>
          <p:nvPr/>
        </p:nvSpPr>
        <p:spPr>
          <a:xfrm>
            <a:off x="3851920" y="2852936"/>
            <a:ext cx="4968552" cy="2246769"/>
          </a:xfrm>
          <a:prstGeom prst="rect">
            <a:avLst/>
          </a:prstGeom>
          <a:noFill/>
        </p:spPr>
        <p:txBody>
          <a:bodyPr wrap="square" rtlCol="0">
            <a:spAutoFit/>
          </a:bodyPr>
          <a:lstStyle/>
          <a:p>
            <a:r>
              <a:rPr lang="ru-RU" sz="2800" b="1" dirty="0" smtClean="0"/>
              <a:t>жена брата или жена сына, а также замужняя женщина по отношению к братьям и сёстрам её мужа (и их жёнам и мужьям).</a:t>
            </a:r>
            <a:endParaRPr lang="ru-RU" sz="2800" b="1" dirty="0"/>
          </a:p>
        </p:txBody>
      </p:sp>
      <p:sp>
        <p:nvSpPr>
          <p:cNvPr id="17412" name="AutoShape 4" descr="дед. Картины, картинная галерея, продажа карти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http://im1-tub-ru.yandex.net/i?id=7284762366d0bf23d2af4eaf7a94dce8-102-144&amp;n=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TextBox 12"/>
          <p:cNvSpPr txBox="1"/>
          <p:nvPr/>
        </p:nvSpPr>
        <p:spPr>
          <a:xfrm>
            <a:off x="395536" y="3861048"/>
            <a:ext cx="3024336" cy="1323439"/>
          </a:xfrm>
          <a:prstGeom prst="rect">
            <a:avLst/>
          </a:prstGeom>
          <a:noFill/>
        </p:spPr>
        <p:txBody>
          <a:bodyPr wrap="square" rtlCol="0">
            <a:spAutoFit/>
          </a:bodyPr>
          <a:lstStyle/>
          <a:p>
            <a:r>
              <a:rPr lang="ru-RU" sz="4000" b="1" dirty="0" smtClean="0">
                <a:solidFill>
                  <a:srgbClr val="FF0000"/>
                </a:solidFill>
              </a:rPr>
              <a:t>Слаживает – сладить -</a:t>
            </a:r>
            <a:endParaRPr lang="ru-RU" sz="4000" b="1" dirty="0">
              <a:solidFill>
                <a:srgbClr val="FF0000"/>
              </a:solidFill>
            </a:endParaRPr>
          </a:p>
        </p:txBody>
      </p:sp>
      <p:sp>
        <p:nvSpPr>
          <p:cNvPr id="14" name="TextBox 13"/>
          <p:cNvSpPr txBox="1"/>
          <p:nvPr/>
        </p:nvSpPr>
        <p:spPr>
          <a:xfrm>
            <a:off x="395536" y="5085184"/>
            <a:ext cx="5508367" cy="523220"/>
          </a:xfrm>
          <a:prstGeom prst="rect">
            <a:avLst/>
          </a:prstGeom>
          <a:noFill/>
        </p:spPr>
        <p:txBody>
          <a:bodyPr wrap="none" rtlCol="0">
            <a:spAutoFit/>
          </a:bodyPr>
          <a:lstStyle/>
          <a:p>
            <a:r>
              <a:rPr lang="ru-RU" sz="2800" b="1" dirty="0" smtClean="0"/>
              <a:t>1. Хорошо устроить, упорядочить.</a:t>
            </a:r>
            <a:endParaRPr lang="ru-RU" sz="2800" b="1" dirty="0"/>
          </a:p>
        </p:txBody>
      </p:sp>
      <p:sp>
        <p:nvSpPr>
          <p:cNvPr id="15" name="TextBox 14"/>
          <p:cNvSpPr txBox="1"/>
          <p:nvPr/>
        </p:nvSpPr>
        <p:spPr>
          <a:xfrm>
            <a:off x="323528" y="5473005"/>
            <a:ext cx="4896544" cy="1384995"/>
          </a:xfrm>
          <a:prstGeom prst="rect">
            <a:avLst/>
          </a:prstGeom>
          <a:noFill/>
        </p:spPr>
        <p:txBody>
          <a:bodyPr wrap="square" rtlCol="0">
            <a:spAutoFit/>
          </a:bodyPr>
          <a:lstStyle/>
          <a:p>
            <a:r>
              <a:rPr lang="ru-RU" sz="2800" b="1" dirty="0" smtClean="0"/>
              <a:t>2. Справиться, привести кого-либо к соглашению, послушанию. (разг.)</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anim calcmode="discrete" valueType="clr">
                                      <p:cBhvr override="childStyle">
                                        <p:cTn id="1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
                                        </p:tgtEl>
                                        <p:attrNameLst>
                                          <p:attrName>fillcolor</p:attrName>
                                        </p:attrNameLst>
                                      </p:cBhvr>
                                      <p:tavLst>
                                        <p:tav tm="0">
                                          <p:val>
                                            <p:clrVal>
                                              <a:schemeClr val="accent2"/>
                                            </p:clrVal>
                                          </p:val>
                                        </p:tav>
                                        <p:tav tm="50000">
                                          <p:val>
                                            <p:clrVal>
                                              <a:schemeClr val="hlink"/>
                                            </p:clrVal>
                                          </p:val>
                                        </p:tav>
                                      </p:tavLst>
                                    </p:anim>
                                    <p:set>
                                      <p:cBhvr>
                                        <p:cTn id="13" dur="80"/>
                                        <p:tgtEl>
                                          <p:spTgt spid="5"/>
                                        </p:tgtEl>
                                        <p:attrNameLst>
                                          <p:attrName>fill.type</p:attrName>
                                        </p:attrNameLst>
                                      </p:cBhvr>
                                      <p:to>
                                        <p:strVal val="solid"/>
                                      </p:to>
                                    </p:set>
                                  </p:childTnLst>
                                </p:cTn>
                              </p:par>
                            </p:childTnLst>
                          </p:cTn>
                        </p:par>
                        <p:par>
                          <p:cTn id="14" fill="hold">
                            <p:stCondLst>
                              <p:cond delay="2960"/>
                            </p:stCondLst>
                            <p:childTnLst>
                              <p:par>
                                <p:cTn id="15" presetID="53" presetClass="entr" presetSubtype="0" fill="hold" nodeType="afterEffect">
                                  <p:stCondLst>
                                    <p:cond delay="0"/>
                                  </p:stCondLst>
                                  <p:childTnLst>
                                    <p:set>
                                      <p:cBhvr>
                                        <p:cTn id="16" dur="1" fill="hold">
                                          <p:stCondLst>
                                            <p:cond delay="0"/>
                                          </p:stCondLst>
                                        </p:cTn>
                                        <p:tgtEl>
                                          <p:spTgt spid="17410"/>
                                        </p:tgtEl>
                                        <p:attrNameLst>
                                          <p:attrName>style.visibility</p:attrName>
                                        </p:attrNameLst>
                                      </p:cBhvr>
                                      <p:to>
                                        <p:strVal val="visible"/>
                                      </p:to>
                                    </p:set>
                                    <p:anim calcmode="lin" valueType="num">
                                      <p:cBhvr>
                                        <p:cTn id="17" dur="500" fill="hold"/>
                                        <p:tgtEl>
                                          <p:spTgt spid="17410"/>
                                        </p:tgtEl>
                                        <p:attrNameLst>
                                          <p:attrName>ppt_w</p:attrName>
                                        </p:attrNameLst>
                                      </p:cBhvr>
                                      <p:tavLst>
                                        <p:tav tm="0">
                                          <p:val>
                                            <p:fltVal val="0"/>
                                          </p:val>
                                        </p:tav>
                                        <p:tav tm="100000">
                                          <p:val>
                                            <p:strVal val="#ppt_w"/>
                                          </p:val>
                                        </p:tav>
                                      </p:tavLst>
                                    </p:anim>
                                    <p:anim calcmode="lin" valueType="num">
                                      <p:cBhvr>
                                        <p:cTn id="18" dur="500" fill="hold"/>
                                        <p:tgtEl>
                                          <p:spTgt spid="17410"/>
                                        </p:tgtEl>
                                        <p:attrNameLst>
                                          <p:attrName>ppt_h</p:attrName>
                                        </p:attrNameLst>
                                      </p:cBhvr>
                                      <p:tavLst>
                                        <p:tav tm="0">
                                          <p:val>
                                            <p:fltVal val="0"/>
                                          </p:val>
                                        </p:tav>
                                        <p:tav tm="100000">
                                          <p:val>
                                            <p:strVal val="#ppt_h"/>
                                          </p:val>
                                        </p:tav>
                                      </p:tavLst>
                                    </p:anim>
                                    <p:animEffect transition="in" filter="fade">
                                      <p:cBhvr>
                                        <p:cTn id="19" dur="500"/>
                                        <p:tgtEl>
                                          <p:spTgt spid="174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1"/>
                                          </p:val>
                                        </p:tav>
                                        <p:tav tm="100000">
                                          <p:val>
                                            <p:strVal val="#ppt_x"/>
                                          </p:val>
                                        </p:tav>
                                      </p:tavLst>
                                    </p:anim>
                                    <p:anim calcmode="lin" valueType="num">
                                      <p:cBhvr>
                                        <p:cTn id="3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17418"/>
                                        </p:tgtEl>
                                        <p:attrNameLst>
                                          <p:attrName>style.visibility</p:attrName>
                                        </p:attrNameLst>
                                      </p:cBhvr>
                                      <p:to>
                                        <p:strVal val="visible"/>
                                      </p:to>
                                    </p:set>
                                    <p:animEffect transition="in" filter="fade">
                                      <p:cBhvr>
                                        <p:cTn id="35" dur="770" decel="100000"/>
                                        <p:tgtEl>
                                          <p:spTgt spid="17418"/>
                                        </p:tgtEl>
                                      </p:cBhvr>
                                    </p:animEffect>
                                    <p:animScale>
                                      <p:cBhvr>
                                        <p:cTn id="36" dur="770" decel="100000"/>
                                        <p:tgtEl>
                                          <p:spTgt spid="17418"/>
                                        </p:tgtEl>
                                      </p:cBhvr>
                                      <p:from x="10000" y="10000"/>
                                      <p:to x="200000" y="450000"/>
                                    </p:animScale>
                                    <p:animScale>
                                      <p:cBhvr>
                                        <p:cTn id="37" dur="1230" accel="100000" fill="hold">
                                          <p:stCondLst>
                                            <p:cond delay="770"/>
                                          </p:stCondLst>
                                        </p:cTn>
                                        <p:tgtEl>
                                          <p:spTgt spid="17418"/>
                                        </p:tgtEl>
                                      </p:cBhvr>
                                      <p:from x="200000" y="450000"/>
                                      <p:to x="100000" y="100000"/>
                                    </p:animScale>
                                    <p:set>
                                      <p:cBhvr>
                                        <p:cTn id="38" dur="770" fill="hold"/>
                                        <p:tgtEl>
                                          <p:spTgt spid="17418"/>
                                        </p:tgtEl>
                                        <p:attrNameLst>
                                          <p:attrName>ppt_x</p:attrName>
                                        </p:attrNameLst>
                                      </p:cBhvr>
                                      <p:to>
                                        <p:strVal val="(0.5)"/>
                                      </p:to>
                                    </p:set>
                                    <p:anim from="(0.5)" to="(#ppt_x)" calcmode="lin" valueType="num">
                                      <p:cBhvr>
                                        <p:cTn id="39" dur="1230" accel="100000" fill="hold">
                                          <p:stCondLst>
                                            <p:cond delay="770"/>
                                          </p:stCondLst>
                                        </p:cTn>
                                        <p:tgtEl>
                                          <p:spTgt spid="17418"/>
                                        </p:tgtEl>
                                        <p:attrNameLst>
                                          <p:attrName>ppt_x</p:attrName>
                                        </p:attrNameLst>
                                      </p:cBhvr>
                                    </p:anim>
                                    <p:set>
                                      <p:cBhvr>
                                        <p:cTn id="40" dur="770" fill="hold"/>
                                        <p:tgtEl>
                                          <p:spTgt spid="17418"/>
                                        </p:tgtEl>
                                        <p:attrNameLst>
                                          <p:attrName>ppt_y</p:attrName>
                                        </p:attrNameLst>
                                      </p:cBhvr>
                                      <p:to>
                                        <p:strVal val="(#ppt_y+0.4)"/>
                                      </p:to>
                                    </p:set>
                                    <p:anim from="(#ppt_y+0.4)" to="(#ppt_y)" calcmode="lin" valueType="num">
                                      <p:cBhvr>
                                        <p:cTn id="41" dur="1230" accel="100000" fill="hold">
                                          <p:stCondLst>
                                            <p:cond delay="770"/>
                                          </p:stCondLst>
                                        </p:cTn>
                                        <p:tgtEl>
                                          <p:spTgt spid="17418"/>
                                        </p:tgtEl>
                                        <p:attrNameLst>
                                          <p:attrName>ppt_y</p:attrName>
                                        </p:attrNameLst>
                                      </p:cBhvr>
                                    </p:anim>
                                  </p:childTnLst>
                                </p:cTn>
                              </p:par>
                            </p:childTnLst>
                          </p:cTn>
                        </p:par>
                      </p:childTnLst>
                    </p:cTn>
                  </p:par>
                  <p:par>
                    <p:cTn id="42" fill="hold">
                      <p:stCondLst>
                        <p:cond delay="indefinite"/>
                      </p:stCondLst>
                      <p:childTnLst>
                        <p:par>
                          <p:cTn id="43" fill="hold">
                            <p:stCondLst>
                              <p:cond delay="0"/>
                            </p:stCondLst>
                            <p:childTnLst>
                              <p:par>
                                <p:cTn id="44" presetID="38" presetClass="entr" presetSubtype="0" accel="50000" fill="hold" grpId="0" nodeType="clickEffect">
                                  <p:stCondLst>
                                    <p:cond delay="0"/>
                                  </p:stCondLst>
                                  <p:iterate type="lt">
                                    <p:tmPct val="50000"/>
                                  </p:iterate>
                                  <p:childTnLst>
                                    <p:set>
                                      <p:cBhvr>
                                        <p:cTn id="45" dur="1" fill="hold">
                                          <p:stCondLst>
                                            <p:cond delay="0"/>
                                          </p:stCondLst>
                                        </p:cTn>
                                        <p:tgtEl>
                                          <p:spTgt spid="13"/>
                                        </p:tgtEl>
                                        <p:attrNameLst>
                                          <p:attrName>style.visibility</p:attrName>
                                        </p:attrNameLst>
                                      </p:cBhvr>
                                      <p:to>
                                        <p:strVal val="visible"/>
                                      </p:to>
                                    </p:set>
                                    <p:set>
                                      <p:cBhvr>
                                        <p:cTn id="46" dur="455" fill="hold">
                                          <p:stCondLst>
                                            <p:cond delay="0"/>
                                          </p:stCondLst>
                                        </p:cTn>
                                        <p:tgtEl>
                                          <p:spTgt spid="13"/>
                                        </p:tgtEl>
                                        <p:attrNameLst>
                                          <p:attrName>style.rotation</p:attrName>
                                        </p:attrNameLst>
                                      </p:cBhvr>
                                      <p:to>
                                        <p:strVal val="-45.0"/>
                                      </p:to>
                                    </p:set>
                                    <p:anim calcmode="lin" valueType="num">
                                      <p:cBhvr>
                                        <p:cTn id="47"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3010" name="AutoShape 2" descr="Библиотека в библиотеке Fiction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3012" name="AutoShape 4" descr="Библиотека в библиотеке Fiction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3014" name="AutoShape 6" descr="Библиотека в библиотеке Fiction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3016" name="Picture 8" descr="Библиотека в библиотеке FictionBook"/>
          <p:cNvPicPr>
            <a:picLocks noChangeAspect="1" noChangeArrowheads="1"/>
          </p:cNvPicPr>
          <p:nvPr/>
        </p:nvPicPr>
        <p:blipFill>
          <a:blip r:embed="rId2" cstate="print"/>
          <a:srcRect/>
          <a:stretch>
            <a:fillRect/>
          </a:stretch>
        </p:blipFill>
        <p:spPr bwMode="auto">
          <a:xfrm>
            <a:off x="4067944" y="3645024"/>
            <a:ext cx="4838574" cy="3028885"/>
          </a:xfrm>
          <a:prstGeom prst="rect">
            <a:avLst/>
          </a:prstGeom>
          <a:noFill/>
        </p:spPr>
      </p:pic>
      <p:sp>
        <p:nvSpPr>
          <p:cNvPr id="6" name="TextBox 5"/>
          <p:cNvSpPr txBox="1"/>
          <p:nvPr/>
        </p:nvSpPr>
        <p:spPr>
          <a:xfrm>
            <a:off x="323528" y="116632"/>
            <a:ext cx="8496944" cy="954107"/>
          </a:xfrm>
          <a:prstGeom prst="rect">
            <a:avLst/>
          </a:prstGeom>
          <a:noFill/>
        </p:spPr>
        <p:txBody>
          <a:bodyPr wrap="square" rtlCol="0">
            <a:spAutoFit/>
          </a:bodyPr>
          <a:lstStyle/>
          <a:p>
            <a:pPr>
              <a:buFont typeface="Wingdings" pitchFamily="2" charset="2"/>
              <a:buChar char="q"/>
            </a:pPr>
            <a:r>
              <a:rPr lang="ru-RU" sz="2800" b="1" dirty="0" smtClean="0">
                <a:solidFill>
                  <a:srgbClr val="FF0000"/>
                </a:solidFill>
                <a:latin typeface="Times New Roman" pitchFamily="18" charset="0"/>
                <a:cs typeface="Times New Roman" pitchFamily="18" charset="0"/>
              </a:rPr>
              <a:t> </a:t>
            </a:r>
            <a:r>
              <a:rPr lang="ru-RU" sz="2800" b="1" dirty="0" smtClean="0">
                <a:latin typeface="+mj-lt"/>
                <a:cs typeface="Times New Roman" pitchFamily="18" charset="0"/>
              </a:rPr>
              <a:t>Какие чувства вы испытали, когда прочитали рассказ</a:t>
            </a:r>
            <a:r>
              <a:rPr lang="en-US" sz="2800" b="1" dirty="0" smtClean="0">
                <a:latin typeface="+mj-lt"/>
                <a:cs typeface="Times New Roman" pitchFamily="18" charset="0"/>
              </a:rPr>
              <a:t>?</a:t>
            </a:r>
            <a:endParaRPr lang="ru-RU" sz="2800" b="1" dirty="0">
              <a:latin typeface="+mj-lt"/>
              <a:cs typeface="Times New Roman" pitchFamily="18" charset="0"/>
            </a:endParaRPr>
          </a:p>
        </p:txBody>
      </p:sp>
      <p:sp>
        <p:nvSpPr>
          <p:cNvPr id="7" name="TextBox 6"/>
          <p:cNvSpPr txBox="1"/>
          <p:nvPr/>
        </p:nvSpPr>
        <p:spPr>
          <a:xfrm>
            <a:off x="323528" y="1052736"/>
            <a:ext cx="6527619" cy="523220"/>
          </a:xfrm>
          <a:prstGeom prst="rect">
            <a:avLst/>
          </a:prstGeom>
          <a:noFill/>
        </p:spPr>
        <p:txBody>
          <a:bodyPr wrap="square" rtlCol="0">
            <a:spAutoFit/>
          </a:bodyPr>
          <a:lstStyle/>
          <a:p>
            <a:pPr>
              <a:buFont typeface="Wingdings" pitchFamily="2" charset="2"/>
              <a:buChar char="q"/>
            </a:pPr>
            <a:r>
              <a:rPr lang="ru-RU" sz="2800" dirty="0" smtClean="0">
                <a:solidFill>
                  <a:srgbClr val="FF0000"/>
                </a:solidFill>
              </a:rPr>
              <a:t> </a:t>
            </a:r>
            <a:r>
              <a:rPr lang="ru-RU" sz="2800" b="1" dirty="0" smtClean="0">
                <a:latin typeface="+mj-lt"/>
                <a:cs typeface="Times New Roman" pitchFamily="18" charset="0"/>
              </a:rPr>
              <a:t>Почему дедушку не сажали за стол</a:t>
            </a:r>
            <a:r>
              <a:rPr lang="en-US" sz="2800" b="1" dirty="0" smtClean="0">
                <a:latin typeface="+mj-lt"/>
                <a:cs typeface="Times New Roman" pitchFamily="18" charset="0"/>
              </a:rPr>
              <a:t>?</a:t>
            </a:r>
            <a:r>
              <a:rPr lang="ru-RU" sz="2800" b="1" dirty="0" smtClean="0">
                <a:solidFill>
                  <a:srgbClr val="FF0000"/>
                </a:solidFill>
                <a:latin typeface="+mj-lt"/>
                <a:cs typeface="Times New Roman" pitchFamily="18" charset="0"/>
              </a:rPr>
              <a:t>  </a:t>
            </a:r>
            <a:endParaRPr lang="ru-RU" sz="2800" b="1" dirty="0">
              <a:solidFill>
                <a:srgbClr val="FF0000"/>
              </a:solidFill>
              <a:latin typeface="+mj-lt"/>
              <a:cs typeface="Times New Roman" pitchFamily="18" charset="0"/>
            </a:endParaRPr>
          </a:p>
        </p:txBody>
      </p:sp>
      <p:sp>
        <p:nvSpPr>
          <p:cNvPr id="8" name="TextBox 7"/>
          <p:cNvSpPr txBox="1"/>
          <p:nvPr/>
        </p:nvSpPr>
        <p:spPr>
          <a:xfrm>
            <a:off x="323528" y="1556792"/>
            <a:ext cx="8820472" cy="954107"/>
          </a:xfrm>
          <a:prstGeom prst="rect">
            <a:avLst/>
          </a:prstGeom>
          <a:noFill/>
        </p:spPr>
        <p:txBody>
          <a:bodyPr wrap="square" rtlCol="0">
            <a:spAutoFit/>
          </a:bodyPr>
          <a:lstStyle/>
          <a:p>
            <a:pPr>
              <a:buFont typeface="Wingdings" pitchFamily="2" charset="2"/>
              <a:buChar char="q"/>
            </a:pPr>
            <a:r>
              <a:rPr lang="ru-RU" sz="2800" dirty="0" smtClean="0">
                <a:solidFill>
                  <a:srgbClr val="FF0000"/>
                </a:solidFill>
              </a:rPr>
              <a:t> </a:t>
            </a:r>
            <a:r>
              <a:rPr lang="ru-RU" sz="2800" b="1" dirty="0" smtClean="0">
                <a:latin typeface="+mj-lt"/>
                <a:cs typeface="Times New Roman" pitchFamily="18" charset="0"/>
              </a:rPr>
              <a:t>Почему приняли решение давать ему еду в лоханке</a:t>
            </a:r>
            <a:r>
              <a:rPr lang="en-US" sz="2800" b="1" dirty="0" smtClean="0">
                <a:latin typeface="+mj-lt"/>
                <a:cs typeface="Times New Roman" pitchFamily="18" charset="0"/>
              </a:rPr>
              <a:t>?</a:t>
            </a:r>
            <a:endParaRPr lang="ru-RU" sz="2800" b="1" dirty="0">
              <a:latin typeface="+mj-lt"/>
              <a:cs typeface="Times New Roman" pitchFamily="18" charset="0"/>
            </a:endParaRPr>
          </a:p>
        </p:txBody>
      </p:sp>
      <p:sp>
        <p:nvSpPr>
          <p:cNvPr id="9" name="TextBox 8"/>
          <p:cNvSpPr txBox="1"/>
          <p:nvPr/>
        </p:nvSpPr>
        <p:spPr>
          <a:xfrm>
            <a:off x="395536" y="2492896"/>
            <a:ext cx="6032613" cy="523220"/>
          </a:xfrm>
          <a:prstGeom prst="rect">
            <a:avLst/>
          </a:prstGeom>
          <a:noFill/>
        </p:spPr>
        <p:txBody>
          <a:bodyPr wrap="none" rtlCol="0">
            <a:spAutoFit/>
          </a:bodyPr>
          <a:lstStyle/>
          <a:p>
            <a:pPr>
              <a:buFont typeface="Wingdings" pitchFamily="2" charset="2"/>
              <a:buChar char="q"/>
            </a:pPr>
            <a:r>
              <a:rPr lang="ru-RU" sz="2800" dirty="0" smtClean="0">
                <a:solidFill>
                  <a:srgbClr val="FF0000"/>
                </a:solidFill>
              </a:rPr>
              <a:t> </a:t>
            </a:r>
            <a:r>
              <a:rPr lang="ru-RU" sz="2800" b="1" dirty="0" smtClean="0"/>
              <a:t>Что складывал Миша из дощечек</a:t>
            </a:r>
            <a:r>
              <a:rPr lang="en-US" sz="2800" b="1" dirty="0" smtClean="0"/>
              <a:t>?</a:t>
            </a:r>
            <a:endParaRPr lang="ru-RU" sz="2800" b="1" dirty="0">
              <a:solidFill>
                <a:srgbClr val="FF0000"/>
              </a:solidFill>
            </a:endParaRPr>
          </a:p>
        </p:txBody>
      </p:sp>
      <p:sp>
        <p:nvSpPr>
          <p:cNvPr id="10" name="TextBox 9"/>
          <p:cNvSpPr txBox="1"/>
          <p:nvPr/>
        </p:nvSpPr>
        <p:spPr>
          <a:xfrm>
            <a:off x="395536" y="2996952"/>
            <a:ext cx="7925311" cy="523220"/>
          </a:xfrm>
          <a:prstGeom prst="rect">
            <a:avLst/>
          </a:prstGeom>
          <a:noFill/>
        </p:spPr>
        <p:txBody>
          <a:bodyPr wrap="none" rtlCol="0">
            <a:spAutoFit/>
          </a:bodyPr>
          <a:lstStyle/>
          <a:p>
            <a:pPr>
              <a:buFont typeface="Wingdings" pitchFamily="2" charset="2"/>
              <a:buChar char="q"/>
            </a:pPr>
            <a:r>
              <a:rPr lang="ru-RU" sz="2800" dirty="0" smtClean="0">
                <a:solidFill>
                  <a:srgbClr val="FF0000"/>
                </a:solidFill>
              </a:rPr>
              <a:t> </a:t>
            </a:r>
            <a:r>
              <a:rPr lang="ru-RU" sz="2800" b="1" dirty="0" smtClean="0"/>
              <a:t>Как отреагировали на занятие сына родители</a:t>
            </a:r>
            <a:r>
              <a:rPr lang="en-US" sz="2800" b="1" dirty="0" smtClean="0"/>
              <a:t>?</a:t>
            </a:r>
            <a:endParaRPr lang="ru-RU" sz="2800" b="1" dirty="0"/>
          </a:p>
        </p:txBody>
      </p:sp>
      <p:sp>
        <p:nvSpPr>
          <p:cNvPr id="11" name="TextBox 10"/>
          <p:cNvSpPr txBox="1"/>
          <p:nvPr/>
        </p:nvSpPr>
        <p:spPr>
          <a:xfrm>
            <a:off x="395536" y="3501008"/>
            <a:ext cx="5456878" cy="523220"/>
          </a:xfrm>
          <a:prstGeom prst="rect">
            <a:avLst/>
          </a:prstGeom>
          <a:noFill/>
        </p:spPr>
        <p:txBody>
          <a:bodyPr wrap="none" rtlCol="0">
            <a:spAutoFit/>
          </a:bodyPr>
          <a:lstStyle/>
          <a:p>
            <a:pPr>
              <a:buFont typeface="Wingdings" pitchFamily="2" charset="2"/>
              <a:buChar char="q"/>
            </a:pPr>
            <a:r>
              <a:rPr lang="ru-RU" sz="2800" dirty="0" smtClean="0">
                <a:solidFill>
                  <a:srgbClr val="FF0000"/>
                </a:solidFill>
              </a:rPr>
              <a:t> </a:t>
            </a:r>
            <a:r>
              <a:rPr lang="ru-RU" sz="2800" b="1" dirty="0" smtClean="0"/>
              <a:t>Что такое почитать родителей</a:t>
            </a:r>
            <a:r>
              <a:rPr lang="en-US" sz="2800" b="1" dirty="0" smtClean="0"/>
              <a:t>?</a:t>
            </a:r>
            <a:endParaRPr lang="ru-RU" sz="2800" b="1" dirty="0"/>
          </a:p>
        </p:txBody>
      </p:sp>
      <p:sp>
        <p:nvSpPr>
          <p:cNvPr id="12" name="TextBox 11"/>
          <p:cNvSpPr txBox="1"/>
          <p:nvPr/>
        </p:nvSpPr>
        <p:spPr>
          <a:xfrm>
            <a:off x="395536" y="4149080"/>
            <a:ext cx="4893840" cy="523220"/>
          </a:xfrm>
          <a:prstGeom prst="rect">
            <a:avLst/>
          </a:prstGeom>
          <a:noFill/>
        </p:spPr>
        <p:txBody>
          <a:bodyPr wrap="none" rtlCol="0">
            <a:spAutoFit/>
          </a:bodyPr>
          <a:lstStyle/>
          <a:p>
            <a:pPr>
              <a:buFont typeface="Wingdings" pitchFamily="2" charset="2"/>
              <a:buChar char="q"/>
            </a:pPr>
            <a:r>
              <a:rPr lang="ru-RU" sz="2800" dirty="0" smtClean="0">
                <a:solidFill>
                  <a:srgbClr val="FF0000"/>
                </a:solidFill>
              </a:rPr>
              <a:t> </a:t>
            </a:r>
            <a:r>
              <a:rPr lang="ru-RU" sz="2800" b="1" dirty="0" smtClean="0"/>
              <a:t>Чему учит нас этот рассказ</a:t>
            </a:r>
            <a:r>
              <a:rPr lang="en-US" sz="2800" b="1" dirty="0" smtClean="0"/>
              <a:t>?</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Самопознание. Пробуждение духа. : Май 2013"/>
          <p:cNvPicPr>
            <a:picLocks noChangeAspect="1" noChangeArrowheads="1"/>
          </p:cNvPicPr>
          <p:nvPr/>
        </p:nvPicPr>
        <p:blipFill>
          <a:blip r:embed="rId2" cstate="print"/>
          <a:srcRect/>
          <a:stretch>
            <a:fillRect/>
          </a:stretch>
        </p:blipFill>
        <p:spPr bwMode="auto">
          <a:xfrm>
            <a:off x="2195736" y="1700808"/>
            <a:ext cx="5040560" cy="4967336"/>
          </a:xfrm>
          <a:prstGeom prst="rect">
            <a:avLst/>
          </a:prstGeom>
          <a:noFill/>
        </p:spPr>
      </p:pic>
      <p:sp>
        <p:nvSpPr>
          <p:cNvPr id="1028" name="AutoShape 4" descr="Блог Eddi - В ГОРОДЕ.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827584" y="116632"/>
            <a:ext cx="7704856" cy="1754326"/>
          </a:xfrm>
          <a:prstGeom prst="rect">
            <a:avLst/>
          </a:prstGeom>
          <a:noFill/>
        </p:spPr>
        <p:txBody>
          <a:bodyPr wrap="square" rtlCol="0">
            <a:spAutoFit/>
          </a:bodyPr>
          <a:lstStyle/>
          <a:p>
            <a:r>
              <a:rPr lang="ru-RU" sz="5400" b="1" dirty="0" smtClean="0">
                <a:solidFill>
                  <a:srgbClr val="FF0000"/>
                </a:solidFill>
              </a:rPr>
              <a:t>Кто родителей почитает, тот вовек не погибает.</a:t>
            </a:r>
            <a:endParaRPr lang="ru-RU" sz="54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3600" dirty="0" smtClean="0"/>
              <a:t>Интернет- ресурсы</a:t>
            </a:r>
            <a:endParaRPr lang="ru-RU" sz="3600" dirty="0"/>
          </a:p>
        </p:txBody>
      </p:sp>
      <p:sp>
        <p:nvSpPr>
          <p:cNvPr id="4" name="TextBox 3"/>
          <p:cNvSpPr txBox="1"/>
          <p:nvPr/>
        </p:nvSpPr>
        <p:spPr>
          <a:xfrm>
            <a:off x="467544" y="908720"/>
            <a:ext cx="8136904" cy="1477328"/>
          </a:xfrm>
          <a:prstGeom prst="rect">
            <a:avLst/>
          </a:prstGeom>
          <a:noFill/>
        </p:spPr>
        <p:txBody>
          <a:bodyPr wrap="square" rtlCol="0">
            <a:spAutoFit/>
          </a:bodyPr>
          <a:lstStyle/>
          <a:p>
            <a:r>
              <a:rPr lang="ru-RU" dirty="0" smtClean="0"/>
              <a:t>1. </a:t>
            </a:r>
            <a:r>
              <a:rPr lang="en-US" dirty="0" smtClean="0"/>
              <a:t>images/</a:t>
            </a:r>
            <a:r>
              <a:rPr lang="en-US" dirty="0" err="1" smtClean="0"/>
              <a:t>search?img_url</a:t>
            </a:r>
            <a:r>
              <a:rPr lang="en-US" dirty="0" smtClean="0"/>
              <a:t>=http%3A%2F%2Fm1.vgorode.ru%2F1605178%2F68314296%2F6.jpeg&amp;uinfo=sw-1920-sh-1080-ww-1899-wh-947-pd-1-wp-16x9_1920x1080&amp;text=</a:t>
            </a:r>
            <a:r>
              <a:rPr lang="ru-RU" dirty="0" smtClean="0"/>
              <a:t>старый%20дед%20и%20внучек%20толстой&amp;</a:t>
            </a:r>
            <a:r>
              <a:rPr lang="en-US" dirty="0" err="1" smtClean="0"/>
              <a:t>noreask</a:t>
            </a:r>
            <a:r>
              <a:rPr lang="en-US" dirty="0" smtClean="0"/>
              <a:t>=1&amp;pos=6&amp;lr=75&amp;rpt</a:t>
            </a:r>
            <a:endParaRPr lang="ru-RU" dirty="0"/>
          </a:p>
        </p:txBody>
      </p:sp>
      <p:sp>
        <p:nvSpPr>
          <p:cNvPr id="5" name="TextBox 4"/>
          <p:cNvSpPr txBox="1"/>
          <p:nvPr/>
        </p:nvSpPr>
        <p:spPr>
          <a:xfrm>
            <a:off x="539552" y="2564904"/>
            <a:ext cx="3858044" cy="369332"/>
          </a:xfrm>
          <a:prstGeom prst="rect">
            <a:avLst/>
          </a:prstGeom>
          <a:noFill/>
        </p:spPr>
        <p:txBody>
          <a:bodyPr wrap="none" rtlCol="0">
            <a:spAutoFit/>
          </a:bodyPr>
          <a:lstStyle/>
          <a:p>
            <a:r>
              <a:rPr lang="ru-RU" dirty="0" smtClean="0"/>
              <a:t>2. </a:t>
            </a:r>
            <a:r>
              <a:rPr lang="en-US" dirty="0" err="1" smtClean="0"/>
              <a:t>yandsearch?text</a:t>
            </a:r>
            <a:r>
              <a:rPr lang="en-US" dirty="0" smtClean="0"/>
              <a:t>=%20</a:t>
            </a:r>
            <a:r>
              <a:rPr lang="ru-RU" dirty="0" err="1" smtClean="0"/>
              <a:t>толстой&amp;</a:t>
            </a:r>
            <a:r>
              <a:rPr lang="en-US" dirty="0" err="1" smtClean="0"/>
              <a:t>lr</a:t>
            </a:r>
            <a:r>
              <a:rPr lang="en-US" dirty="0" smtClean="0"/>
              <a:t>=75</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254</Words>
  <Application>Microsoft Office PowerPoint</Application>
  <PresentationFormat>Экран (4:3)</PresentationFormat>
  <Paragraphs>30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Лев Николаевич Толстой «Старый дед и внучек»</vt:lpstr>
      <vt:lpstr>    Л. Н. Толстой (1828 – 1910) – великий русский писатель. Он прожил 82 года и всю свою жизнь посвятил литературе. Толстой изучал историю, музыку, рисование, медицину. Его книги переведены на многие языки, их читают во всём мире. Полное собрание сочинений насчитывает 90 томов.     Он очень любил детей. В то время было ещё слишком мало школ, дети бедных детей вообще не могли учиться. Лев Николаевич открыл в Ясной Поляне школу, составил учебник для детей  и сам учил их. Он написал рассказы специально для школьников.</vt:lpstr>
      <vt:lpstr>Слайд 3</vt:lpstr>
      <vt:lpstr>Слайд 4</vt:lpstr>
      <vt:lpstr>Слайд 5</vt:lpstr>
      <vt:lpstr>Слайд 6</vt:lpstr>
      <vt:lpstr>Слайд 7</vt:lpstr>
      <vt:lpstr>Интернет- ресурсы</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Tanya_B</dc:creator>
  <cp:lastModifiedBy>Tanya_B</cp:lastModifiedBy>
  <cp:revision>20</cp:revision>
  <dcterms:created xsi:type="dcterms:W3CDTF">2014-11-08T14:39:26Z</dcterms:created>
  <dcterms:modified xsi:type="dcterms:W3CDTF">2014-11-09T07:35:43Z</dcterms:modified>
</cp:coreProperties>
</file>