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301" r:id="rId3"/>
    <p:sldId id="338" r:id="rId4"/>
    <p:sldId id="346" r:id="rId5"/>
    <p:sldId id="347" r:id="rId6"/>
    <p:sldId id="340" r:id="rId7"/>
    <p:sldId id="351" r:id="rId8"/>
    <p:sldId id="352" r:id="rId9"/>
    <p:sldId id="350" r:id="rId10"/>
    <p:sldId id="354" r:id="rId11"/>
    <p:sldId id="357" r:id="rId12"/>
    <p:sldId id="358" r:id="rId13"/>
    <p:sldId id="360" r:id="rId14"/>
    <p:sldId id="363" r:id="rId15"/>
    <p:sldId id="364" r:id="rId16"/>
    <p:sldId id="374" r:id="rId17"/>
    <p:sldId id="376" r:id="rId18"/>
    <p:sldId id="377" r:id="rId19"/>
    <p:sldId id="379" r:id="rId20"/>
    <p:sldId id="380" r:id="rId21"/>
    <p:sldId id="381" r:id="rId22"/>
    <p:sldId id="382" r:id="rId23"/>
    <p:sldId id="383" r:id="rId24"/>
    <p:sldId id="384" r:id="rId25"/>
    <p:sldId id="385" r:id="rId26"/>
    <p:sldId id="386" r:id="rId27"/>
    <p:sldId id="29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remok.in/Mifologija/Mifo_Gresija/gerakl09.htm" TargetMode="External"/><Relationship Id="rId3" Type="http://schemas.openxmlformats.org/officeDocument/2006/relationships/hyperlink" Target="http://greekroman.ru/hero/hercules.htm" TargetMode="External"/><Relationship Id="rId7" Type="http://schemas.openxmlformats.org/officeDocument/2006/relationships/hyperlink" Target="http://www.stihi.ru/2013/04/20/6931" TargetMode="External"/><Relationship Id="rId2" Type="http://schemas.openxmlformats.org/officeDocument/2006/relationships/hyperlink" Target="http://sschool8.narod.ru/75_Herakl/02_Pod08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veinternet.ru/users/xp0h0metp/post230273997" TargetMode="External"/><Relationship Id="rId5" Type="http://schemas.openxmlformats.org/officeDocument/2006/relationships/hyperlink" Target="http://frend.org.ua/post184408532" TargetMode="External"/><Relationship Id="rId4" Type="http://schemas.openxmlformats.org/officeDocument/2006/relationships/hyperlink" Target="http://keys.ucoz.lv/publ/ehto_interesno/ehto_interesno/12_podvigov_gerakla/14-1-0-70" TargetMode="External"/><Relationship Id="rId9" Type="http://schemas.openxmlformats.org/officeDocument/2006/relationships/hyperlink" Target="http://www.uhlib.ru/istorija/gerakl_drevnii_grecheskii_mif_xvi_veka_mify_o_gerakle_javljayutsja_legendami_ob_andronike_hriste_zapis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1.liveinternet.ru/images/attach/c/6/90/174/90174715_4711681_12_podvigov_Gerakla_1_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1340768"/>
            <a:ext cx="5896458" cy="1656184"/>
          </a:xfrm>
          <a:prstGeom prst="rect">
            <a:avLst/>
          </a:prstGeom>
          <a:noFill/>
        </p:spPr>
      </p:pic>
      <p:pic>
        <p:nvPicPr>
          <p:cNvPr id="6" name="Picture 6" descr="http://pantikapey.virtual.crimea.ua/userfiles/image/city/1_crime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3645024"/>
            <a:ext cx="7416824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keys.ucoz.lv/_pu/0/s508380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9" y="1124744"/>
            <a:ext cx="1979806" cy="1872208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2483768" y="1196752"/>
            <a:ext cx="6336704" cy="18722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После укрощения критского быка Гераклу, по поручению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Эврисфея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пришлось отправиться во Фракию за свирепыми конями царя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Диомеда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 Они были прикованы железными цепями в стойлах, так как никакие путы не могли удержать их.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5" name="Picture 2" descr="http://sschool8.narod.ru/75_Herakl/7578z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3068960"/>
            <a:ext cx="4248150" cy="3228975"/>
          </a:xfrm>
          <a:prstGeom prst="rect">
            <a:avLst/>
          </a:prstGeom>
          <a:noFill/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4932040" y="3501008"/>
            <a:ext cx="3744416" cy="2592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Царь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Диомед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кормил этих коней человеческим мясом. Он бросал им на съедение всех чужеземцев, которые, гонимые бурей, приставали к его городу.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1619672" y="332656"/>
            <a:ext cx="6264696" cy="72008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5412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Кони  царя </a:t>
            </a:r>
            <a:r>
              <a:rPr lang="ru-RU" sz="3600" kern="10" dirty="0" err="1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Диомеда</a:t>
            </a:r>
            <a:r>
              <a:rPr lang="ru-RU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 </a:t>
            </a:r>
            <a:endParaRPr lang="ru-RU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323528" y="476672"/>
            <a:ext cx="4320480" cy="25698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Пришел Геракл во дворец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Диомеда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и потребовал у царя отдать ему коней добровольно.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Диомед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 отказался. 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Геракл завладел конями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Диомеда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и увел их на свой корабль.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Содержимое 9"/>
          <p:cNvSpPr txBox="1">
            <a:spLocks/>
          </p:cNvSpPr>
          <p:nvPr/>
        </p:nvSpPr>
        <p:spPr>
          <a:xfrm>
            <a:off x="4139952" y="3789040"/>
            <a:ext cx="4041648" cy="2592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 берегу настиг Геракла сам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Диомед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со своими воинственными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бистонами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 Поручив охрану коней своему любимцу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Абдеру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сыну Гермеса, Геракл вступил в бой с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Диомедом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38916" name="Picture 4" descr="http://artdeti.narod.ru/edition/Greece/images/p_23.gif"/>
          <p:cNvPicPr>
            <a:picLocks noChangeAspect="1" noChangeArrowheads="1"/>
          </p:cNvPicPr>
          <p:nvPr/>
        </p:nvPicPr>
        <p:blipFill>
          <a:blip r:embed="rId2" cstate="email"/>
          <a:srcRect l="58689" t="22085" r="5501" b="4864"/>
          <a:stretch>
            <a:fillRect/>
          </a:stretch>
        </p:blipFill>
        <p:spPr bwMode="auto">
          <a:xfrm>
            <a:off x="683568" y="3140968"/>
            <a:ext cx="2592288" cy="3096344"/>
          </a:xfrm>
          <a:prstGeom prst="rect">
            <a:avLst/>
          </a:prstGeom>
          <a:noFill/>
        </p:spPr>
      </p:pic>
      <p:pic>
        <p:nvPicPr>
          <p:cNvPr id="38920" name="Picture 8" descr="http://poznaem-mir.ru/uploads/posts/2013-09/1d43d249b5189c4019ee1316943e162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260648"/>
            <a:ext cx="3888432" cy="3346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9"/>
          <p:cNvSpPr txBox="1">
            <a:spLocks/>
          </p:cNvSpPr>
          <p:nvPr/>
        </p:nvSpPr>
        <p:spPr>
          <a:xfrm>
            <a:off x="323528" y="548680"/>
            <a:ext cx="3888432" cy="2592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Поручив охрану коней своему любимцу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Абдеру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сыну Гермеса, Геракл вступил в бой с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Диомедом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 Немного было спутников у Геракла, но все же побежден был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Диомед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и пал в битве.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4" name="Содержимое 10"/>
          <p:cNvSpPr txBox="1">
            <a:spLocks/>
          </p:cNvSpPr>
          <p:nvPr/>
        </p:nvSpPr>
        <p:spPr>
          <a:xfrm>
            <a:off x="3851920" y="3861048"/>
            <a:ext cx="4968552" cy="25202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 Геракл увидел, что дикие кони растерзали его любимца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Абдера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 Геракл устроил пышные похороны своему любимцу, насыпал высокий холм на его могиле, а рядом с могилой основал город и назвал его в честь своего любимца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Абдерой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5" name="Picture 2" descr="http://i.imgur.com/Bp1q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6" y="332656"/>
            <a:ext cx="4442706" cy="3240360"/>
          </a:xfrm>
          <a:prstGeom prst="rect">
            <a:avLst/>
          </a:prstGeom>
          <a:noFill/>
        </p:spPr>
      </p:pic>
      <p:pic>
        <p:nvPicPr>
          <p:cNvPr id="37890" name="Picture 2" descr="http://www.mif-legenda.ru/images/books/116/image096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5" y="3415718"/>
            <a:ext cx="3312367" cy="2743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2051720" y="476672"/>
            <a:ext cx="2520280" cy="36724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Самого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Диомеда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 Геракл отдал на съедение его же коням-людоедам. Потом погрузил коней на корабль и благополучно доставил их царю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Эврисфею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467544" y="4437112"/>
            <a:ext cx="3672408" cy="19442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Эврисфей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приказал отвести коней в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Ликейские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горы, и выпустить их в лесу. Там растерзали коней-людоедов дикие звери.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Picture 6" descr="http://anne-queen.com.ua/assets/images/folder_for_pictures_19/Mares_of_Diomedes_by_Emmasauru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3445852"/>
            <a:ext cx="4032448" cy="2963730"/>
          </a:xfrm>
          <a:prstGeom prst="rect">
            <a:avLst/>
          </a:prstGeom>
          <a:noFill/>
        </p:spPr>
      </p:pic>
      <p:pic>
        <p:nvPicPr>
          <p:cNvPr id="5" name="Picture 4" descr="http://i.imgur.com/s6wlO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620688"/>
            <a:ext cx="1800200" cy="3502150"/>
          </a:xfrm>
          <a:prstGeom prst="rect">
            <a:avLst/>
          </a:prstGeom>
          <a:noFill/>
        </p:spPr>
      </p:pic>
      <p:pic>
        <p:nvPicPr>
          <p:cNvPr id="6" name="Picture 2" descr="http://myfhology.info/monsters2/images/horse-diomed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260648"/>
            <a:ext cx="4104456" cy="3078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РО Антуан (1771-1835), французский живописец. Официальный живописец Наполеона I. В ранних, полных жизненной энергии батальных картинах и портретах — предшественник романтизма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1" y="404664"/>
            <a:ext cx="3901265" cy="5184576"/>
          </a:xfrm>
          <a:prstGeom prst="rect">
            <a:avLst/>
          </a:prstGeom>
          <a:noFill/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755576" y="5733256"/>
            <a:ext cx="3250704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Гро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Геркулес и </a:t>
            </a:r>
            <a:r>
              <a:rPr kumimoji="0" lang="ru-RU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Диомед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1835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Picture 2" descr="http://sschool8.narod.ru/75_Herakl/7578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404664"/>
            <a:ext cx="3589634" cy="5285520"/>
          </a:xfrm>
          <a:prstGeom prst="rect">
            <a:avLst/>
          </a:prstGeom>
          <a:noFill/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5220072" y="5733256"/>
            <a:ext cx="3456384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Винченцо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де Росси, Геркулес и </a:t>
            </a:r>
            <a:r>
              <a:rPr kumimoji="0" lang="ru-RU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Диомед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МОРО Густав (1826-1896), французский живописец и график. Учился в школе изящных искусств в Париже, посетил Италию и Нидерланды. Моро мастерски писал исполненные в духе символизма картины на мифологические и религиозные сюжеты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332656"/>
            <a:ext cx="4030419" cy="5009322"/>
          </a:xfrm>
          <a:prstGeom prst="rect">
            <a:avLst/>
          </a:prstGeom>
          <a:noFill/>
        </p:spPr>
      </p:pic>
      <p:sp>
        <p:nvSpPr>
          <p:cNvPr id="3" name="Содержимое 3"/>
          <p:cNvSpPr txBox="1">
            <a:spLocks/>
          </p:cNvSpPr>
          <p:nvPr/>
        </p:nvSpPr>
        <p:spPr>
          <a:xfrm>
            <a:off x="5004048" y="5445224"/>
            <a:ext cx="3672408" cy="11327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Моро, </a:t>
            </a:r>
            <a:r>
              <a:rPr kumimoji="0" lang="ru-RU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Диомед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пожираемый своими конями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Picture 2" descr="МОРО Густав (1826-1896), французский живописец и график. Учился в школе изящных искусств в Париже, посетил Италию и Нидерланды. Моро мастерски писал исполненные в духе символизма картины на мифологические и религиозные сюжеты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332656"/>
            <a:ext cx="3889872" cy="511256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5157192"/>
            <a:ext cx="4104456" cy="1224136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Моро, </a:t>
            </a:r>
            <a:r>
              <a:rPr kumimoji="0" lang="ru-RU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Диомед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, пожираемый своими конями, 1865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395536" y="980728"/>
            <a:ext cx="6768752" cy="18722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Не один год служил Геракл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Эврисфею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 За плечами героя много подвигов.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Эврисфей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придумал для него новое поручение.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Гераклу пришлось отправиться на берега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Эвксинского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Понта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(так греки называли Черное море) в страну амазонок.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1986" name="Picture 2" descr="http://www.teremok.in/Mifologija/Mifo_Gresija/images/gerakl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68344" y="332656"/>
            <a:ext cx="1296144" cy="5976664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067944" y="2924944"/>
            <a:ext cx="3888432" cy="3240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Эти воинственные женщины отличались большой смелостью и наводили ужас на соседние страны. Предводительница амазонок, царица Ипполита,  получила в дар от бога войны Ареса волшебный пояс, оберегавший её в боях.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6" name="Picture 8" descr="http://img0.liveinternet.ru/images/attach/c/1/63/456/63456204_1283283137_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996952"/>
            <a:ext cx="4032448" cy="3024336"/>
          </a:xfrm>
          <a:prstGeom prst="rect">
            <a:avLst/>
          </a:prstGeom>
          <a:noFill/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1907704" y="260648"/>
            <a:ext cx="5472608" cy="72008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8688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Пояс  Ипполиты</a:t>
            </a:r>
            <a:r>
              <a:rPr lang="ru-RU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 </a:t>
            </a:r>
            <a:endParaRPr lang="ru-RU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5"/>
          <p:cNvSpPr txBox="1">
            <a:spLocks/>
          </p:cNvSpPr>
          <p:nvPr/>
        </p:nvSpPr>
        <p:spPr>
          <a:xfrm>
            <a:off x="323528" y="548680"/>
            <a:ext cx="3240360" cy="16561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Дочь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Эврисфея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Адмета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пожелала иметь этот пояс, и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Эврисфей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послал за ним Геракла.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67544" y="2204864"/>
            <a:ext cx="2952328" cy="2592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Собрав отряд героев, сын Зевса отправился в далекий путь.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Об амазонках рассказывали страшные истории.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467544" y="4797152"/>
            <a:ext cx="8208912" cy="16561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Эти женщины были во всем главными, а мужчины были у них на положении рабов.  На своих быстрых, как ветер, конях налетали они на соседние страны, разили меткими стрелами воинов, грузили на запасных коней добычу и мгновенно исчезали.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6" name="Picture 2" descr="http://sschool8.narod.ru/75_Herakl/7574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388" y="404664"/>
            <a:ext cx="5161711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323528" y="692696"/>
            <a:ext cx="4680520" cy="35779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Никто лучше них не сидел в седле, и не было равных им в стрельбе из лука. Это у амазонок остальные народы научились натягивать тетиву лука, отводя руку далеко назад за плечо. А до этого даже знаменитые римские легионеры стреляли, натягивая тетиву только до уровня груди.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5" name="Picture 2" descr="http://img0.liveinternet.ru/images/attach/b/4/104/660/104660032_amazons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2120" y="404664"/>
            <a:ext cx="3168352" cy="3577832"/>
          </a:xfrm>
          <a:prstGeom prst="rect">
            <a:avLst/>
          </a:prstGeom>
          <a:noFill/>
        </p:spPr>
      </p:pic>
      <p:sp>
        <p:nvSpPr>
          <p:cNvPr id="6" name="Содержимое 7"/>
          <p:cNvSpPr txBox="1">
            <a:spLocks/>
          </p:cNvSpPr>
          <p:nvPr/>
        </p:nvSpPr>
        <p:spPr>
          <a:xfrm>
            <a:off x="3563888" y="4077072"/>
            <a:ext cx="5184576" cy="23762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Геракл поплыл на корабле к столице амазонок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Фемискире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 Высадился он у устья реки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Фермодонт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и расположился там лагерем со своими воинами.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Вышла к нему навстречу Ипполита с амазонками, чтобы узнать о цели его прибытия.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7" name="Picture 8" descr="http://stat15.privet.ru/lr/0909089c6d990413502c97a803e8063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3717032"/>
            <a:ext cx="3281345" cy="2554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8"/>
          <p:cNvSpPr txBox="1">
            <a:spLocks/>
          </p:cNvSpPr>
          <p:nvPr/>
        </p:nvSpPr>
        <p:spPr>
          <a:xfrm>
            <a:off x="323528" y="404664"/>
            <a:ext cx="4041648" cy="36499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Мужественный вид Геракла расположил к нему Ипполиту, и она обещала отдать ему свой пояс в виде почетного дара.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Но Гера задумала погубить ненавистного ей Геракла и, приняв вид амазонки, всем рассказала, что Геракл явился похитить у них царицу.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Содержимое 9"/>
          <p:cNvSpPr txBox="1">
            <a:spLocks/>
          </p:cNvSpPr>
          <p:nvPr/>
        </p:nvSpPr>
        <p:spPr>
          <a:xfrm>
            <a:off x="4860032" y="4077072"/>
            <a:ext cx="4041648" cy="22818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Амазонки напали  на лагерь Геракла. И началась страшная битва, и сражались с Гераклом на конях самые отважные, самые сильные амазонки.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57346" name="Picture 2" descr="http://coollib.net/i/81/243881/_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4221088"/>
            <a:ext cx="4824536" cy="2121024"/>
          </a:xfrm>
          <a:prstGeom prst="rect">
            <a:avLst/>
          </a:prstGeom>
          <a:noFill/>
        </p:spPr>
      </p:pic>
      <p:pic>
        <p:nvPicPr>
          <p:cNvPr id="5" name="Picture 2" descr="http://img-fotki.yandex.ru/get/6203/19411616.1c6/0_9686b_c5403a28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332656"/>
            <a:ext cx="4356786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Мифы и Легенд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1124744"/>
            <a:ext cx="5904656" cy="1800200"/>
          </a:xfrm>
          <a:prstGeom prst="rect">
            <a:avLst/>
          </a:prstGeom>
          <a:noFill/>
        </p:spPr>
      </p:pic>
      <p:pic>
        <p:nvPicPr>
          <p:cNvPr id="7" name="Picture 18" descr="http://fictionbook.ru/static/bookimages/08/15/97/08159722.bin.dir/h/_10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4293096"/>
            <a:ext cx="1906419" cy="2042592"/>
          </a:xfrm>
          <a:prstGeom prst="rect">
            <a:avLst/>
          </a:prstGeom>
          <a:noFill/>
        </p:spPr>
      </p:pic>
      <p:pic>
        <p:nvPicPr>
          <p:cNvPr id="8" name="Picture 20" descr="http://fictionbook.ru/static/bookimages/08/15/97/08159722.bin.dir/h/_10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888" y="4215390"/>
            <a:ext cx="2016224" cy="2175781"/>
          </a:xfrm>
          <a:prstGeom prst="rect">
            <a:avLst/>
          </a:prstGeom>
          <a:noFill/>
        </p:spPr>
      </p:pic>
      <p:pic>
        <p:nvPicPr>
          <p:cNvPr id="9" name="Picture 2" descr="http://keys.ucoz.lv/_pu/0/s0656464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00192" y="3645024"/>
            <a:ext cx="1694942" cy="2671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4283968" y="332656"/>
            <a:ext cx="4536504" cy="30243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Впереди женской конницы выступала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Аэлла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за свою быстроту прозванная Вихрем. Геракл победил её и убил.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Пала в бою и отважная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Протоя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семь раз остававшаяся победительницей в единоборстве с Гераклом.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56322" name="Picture 2" descr="http://lib.rus.ec/i/27/286927/_20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32657"/>
            <a:ext cx="3384376" cy="2298902"/>
          </a:xfrm>
          <a:prstGeom prst="rect">
            <a:avLst/>
          </a:prstGeom>
          <a:noFill/>
        </p:spPr>
      </p:pic>
      <p:pic>
        <p:nvPicPr>
          <p:cNvPr id="56324" name="Picture 4" descr="http://i.piccy.info/i7/c7683835bcfec55b6f34be7a3a17432e/4-48-830/11194464/1264230025_1f897e50029a37ff88f4ec3c42604005_full_8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1680" y="2708920"/>
            <a:ext cx="2880320" cy="2056474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869160"/>
            <a:ext cx="4680520" cy="1633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Сомкнутыми рядами амазонки устремились на Геракла и его спутников. Тучей летели впереди них смертоносные стрелы.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7" name="Picture 4" descr="http://mythology.sgu.ru/images/im/ippolit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3573016"/>
            <a:ext cx="3921876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theori.ucoz.com/Legends/pojas_ippolit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2482210"/>
            <a:ext cx="3672408" cy="3808668"/>
          </a:xfrm>
          <a:prstGeom prst="rect">
            <a:avLst/>
          </a:prstGeom>
          <a:noFill/>
        </p:spPr>
      </p:pic>
      <p:sp>
        <p:nvSpPr>
          <p:cNvPr id="4" name="Содержимое 10"/>
          <p:cNvSpPr txBox="1">
            <a:spLocks/>
          </p:cNvSpPr>
          <p:nvPr/>
        </p:nvSpPr>
        <p:spPr>
          <a:xfrm>
            <a:off x="4716016" y="476672"/>
            <a:ext cx="3456384" cy="180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Напали  на Геракла три амазонки и метнули в него копья, но пали на землю, сраженные его стрелами, на землю. </a:t>
            </a:r>
          </a:p>
        </p:txBody>
      </p:sp>
      <p:pic>
        <p:nvPicPr>
          <p:cNvPr id="5" name="Picture 2" descr="http://poznaem-mir.ru/uploads/posts/2013-09/182b1c4cea9e8cea22cb831ee323c98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60647"/>
            <a:ext cx="4248472" cy="3058901"/>
          </a:xfrm>
          <a:prstGeom prst="rect">
            <a:avLst/>
          </a:prstGeom>
          <a:noFill/>
        </p:spPr>
      </p:pic>
      <p:sp>
        <p:nvSpPr>
          <p:cNvPr id="6" name="Содержимое 10"/>
          <p:cNvSpPr txBox="1">
            <a:spLocks/>
          </p:cNvSpPr>
          <p:nvPr/>
        </p:nvSpPr>
        <p:spPr>
          <a:xfrm>
            <a:off x="467544" y="3501008"/>
            <a:ext cx="4104456" cy="29523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И много отважных воительниц предал Геракл смерти; они погибли в бою. Взял он в плен и самую храбрую из амазонок, их предводительницу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Меланиппу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Антиопу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 взял в плен спутник Геракла Тесей.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323528" y="3933056"/>
            <a:ext cx="6840760" cy="16561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То была самая страшная битва в истории амазонок. Многие из них остались на поле сражения. Других  греки взяли в плен.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Так Геракл одолел амазонок и добыл пояс царицы Ипполиты.</a:t>
            </a:r>
          </a:p>
        </p:txBody>
      </p:sp>
      <p:pic>
        <p:nvPicPr>
          <p:cNvPr id="3" name="Picture 2" descr="http://sschool8.narod.ru/75_Herakl/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5253704" cy="3456384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323528" y="5517232"/>
            <a:ext cx="6768752" cy="9361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ru-RU" b="1" dirty="0" smtClean="0">
                <a:latin typeface="Arial Black" pitchFamily="34" charset="0"/>
              </a:rPr>
              <a:t>Герой в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ернулся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в Микены и передал пояс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Эврисфею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который подарил его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Адмете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5" name="Picture 8" descr="Сын Зевса и Алкмены. Греческий Геракл или римский Геркулес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128" y="332656"/>
            <a:ext cx="3221062" cy="3392730"/>
          </a:xfrm>
          <a:prstGeom prst="rect">
            <a:avLst/>
          </a:prstGeom>
          <a:noFill/>
        </p:spPr>
      </p:pic>
      <p:pic>
        <p:nvPicPr>
          <p:cNvPr id="6" name="Picture 4" descr="http://www.xxlbook.ru/imgh59528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08304" y="3861048"/>
            <a:ext cx="1378153" cy="2420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УБЕНС Питер Пауль (1577-1640), фламандский живописец. Работал в Италии. Характерные для барокко приподнятость, бурное движение, декоративный блеск колорита неотделимы в искусстве Рубенса от чувственной красоты образов, смелых реалистических наблюдений. Картины на религиозные и мифологические сюжеты, историко-аллегорические полотна, проникнутые ощущением могучих природных сил пейзажи и сцены крестьянской жизни, полные живого обаяния портреты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5" y="332656"/>
            <a:ext cx="7525998" cy="5472608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555776" y="5877272"/>
            <a:ext cx="3888432" cy="6480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Рубенс, Битва амазонок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school8.narod.ru/75_Herakl/7575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476672"/>
            <a:ext cx="3744416" cy="4769828"/>
          </a:xfrm>
          <a:prstGeom prst="rect">
            <a:avLst/>
          </a:prstGeom>
          <a:noFill/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539552" y="5589240"/>
            <a:ext cx="4041648" cy="8640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Кнюпфер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Геркулес отнимает пояс у Ипполиты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Picture 4" descr="http://sschool8.narod.ru/75_Herakl/7574h.jpg"/>
          <p:cNvPicPr>
            <a:picLocks noChangeAspect="1" noChangeArrowheads="1"/>
          </p:cNvPicPr>
          <p:nvPr/>
        </p:nvPicPr>
        <p:blipFill>
          <a:blip r:embed="rId3" cstate="email"/>
          <a:srcRect t="4255"/>
          <a:stretch>
            <a:fillRect/>
          </a:stretch>
        </p:blipFill>
        <p:spPr bwMode="auto">
          <a:xfrm>
            <a:off x="5292080" y="476672"/>
            <a:ext cx="3317354" cy="4861316"/>
          </a:xfrm>
          <a:prstGeom prst="rect">
            <a:avLst/>
          </a:prstGeom>
          <a:noFill/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4716016" y="5373216"/>
            <a:ext cx="4041648" cy="9887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Проперция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де Росси, Геракл, бьющий амазонку дубиной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school8.narod.ru/75_Herakl/7574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32656"/>
            <a:ext cx="4104455" cy="5976664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0" y="332656"/>
            <a:ext cx="3384376" cy="9361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Амазонка, сражающаяся с греком, бронза, II век до нашей эры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" name="Picture 2" descr="http://www.studmed.ru/docs/static/3/6/b/3/1/36b3134b4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4581128"/>
            <a:ext cx="4076700" cy="1728192"/>
          </a:xfrm>
          <a:prstGeom prst="rect">
            <a:avLst/>
          </a:prstGeom>
          <a:noFill/>
        </p:spPr>
      </p:pic>
      <p:pic>
        <p:nvPicPr>
          <p:cNvPr id="5" name="Picture 2" descr="http://i.piccy.info/i7/bc8db0b450b36cf99da7d8f9691fcfe4/4-48-830/61757975/Deviatoe_deianye_Gerakla_Poias_Yppolyt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1628800"/>
            <a:ext cx="3312368" cy="2632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school8.narod.ru/75_Herakl/7575n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32656"/>
            <a:ext cx="2592288" cy="3154955"/>
          </a:xfrm>
          <a:prstGeom prst="rect">
            <a:avLst/>
          </a:prstGeom>
          <a:noFill/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323528" y="3573016"/>
            <a:ext cx="2736304" cy="8640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Кресилай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Амазонка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Picture 4" descr="http://sschool8.narod.ru/75_Herakl/7575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37746" y="332656"/>
            <a:ext cx="2963959" cy="4536504"/>
          </a:xfrm>
          <a:prstGeom prst="rect">
            <a:avLst/>
          </a:prstGeom>
          <a:noFill/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2987824" y="5013176"/>
            <a:ext cx="2736304" cy="772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Эрте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Амазонка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6" name="Picture 2" descr="http://sschool8.narod.ru/75_Herakl/7575n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176" y="1412776"/>
            <a:ext cx="2737560" cy="4975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6131024" cy="990600"/>
          </a:xfrm>
        </p:spPr>
        <p:txBody>
          <a:bodyPr/>
          <a:lstStyle/>
          <a:p>
            <a:r>
              <a:rPr lang="ru-RU" dirty="0" smtClean="0"/>
              <a:t>Интернет 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229600" cy="3649960"/>
          </a:xfrm>
        </p:spPr>
        <p:txBody>
          <a:bodyPr/>
          <a:lstStyle/>
          <a:p>
            <a:r>
              <a:rPr lang="en-US" sz="1800" dirty="0" smtClean="0">
                <a:hlinkClick r:id="rId2"/>
              </a:rPr>
              <a:t>http://sschool8.narod.ru/75_Herakl/02_Pod08.htm</a:t>
            </a:r>
            <a:endParaRPr lang="ru-RU" sz="1800" dirty="0" smtClean="0"/>
          </a:p>
          <a:p>
            <a:r>
              <a:rPr lang="en-US" sz="1800" dirty="0" smtClean="0">
                <a:hlinkClick r:id="rId3"/>
              </a:rPr>
              <a:t>http://greekroman.ru/hero/hercules.htm</a:t>
            </a:r>
            <a:endParaRPr lang="ru-RU" sz="1800" dirty="0" smtClean="0"/>
          </a:p>
          <a:p>
            <a:r>
              <a:rPr lang="en-US" sz="1800" dirty="0" smtClean="0">
                <a:hlinkClick r:id="rId4"/>
              </a:rPr>
              <a:t>http://keys.ucoz.lv/publ/ehto_interesno/ehto_interesno/12_podvigov_gerakla/14-1-0-70</a:t>
            </a:r>
            <a:endParaRPr lang="ru-RU" sz="1800" dirty="0" smtClean="0"/>
          </a:p>
          <a:p>
            <a:r>
              <a:rPr lang="en-US" sz="1800" dirty="0" smtClean="0">
                <a:hlinkClick r:id="rId5"/>
              </a:rPr>
              <a:t>http://frend.org.ua/post184408532</a:t>
            </a:r>
            <a:endParaRPr lang="ru-RU" sz="1800" dirty="0" smtClean="0"/>
          </a:p>
          <a:p>
            <a:r>
              <a:rPr lang="en-US" sz="1800" dirty="0" smtClean="0">
                <a:hlinkClick r:id="rId6"/>
              </a:rPr>
              <a:t>http://www.liveinternet.ru/users/xp0h0metp/post230273997</a:t>
            </a:r>
            <a:endParaRPr lang="ru-RU" sz="1800" dirty="0" smtClean="0"/>
          </a:p>
          <a:p>
            <a:r>
              <a:rPr lang="en-US" sz="1800" dirty="0" smtClean="0">
                <a:hlinkClick r:id="rId7"/>
              </a:rPr>
              <a:t>http://www.stihi.ru/2013/04/20/6931</a:t>
            </a:r>
            <a:endParaRPr lang="ru-RU" sz="1800" dirty="0" smtClean="0"/>
          </a:p>
          <a:p>
            <a:r>
              <a:rPr lang="en-US" sz="1800" dirty="0" smtClean="0">
                <a:hlinkClick r:id="rId8"/>
              </a:rPr>
              <a:t>http://www.teremok.in/Mifologija/Mifo_Gresija/gerakl09.htm</a:t>
            </a:r>
            <a:endParaRPr lang="ru-RU" sz="1800" dirty="0" smtClean="0"/>
          </a:p>
          <a:p>
            <a:r>
              <a:rPr lang="en-US" sz="1800" dirty="0" smtClean="0">
                <a:hlinkClick r:id="rId9"/>
              </a:rPr>
              <a:t>http://www.uhlib.ru/istorija/gerakl_drevnii_grecheskii_mif_xvi_veka_mify_o_gerakle_javljayutsja_legendami_ob_andronike_hriste_zapisa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2195736" y="1124744"/>
            <a:ext cx="6264696" cy="19442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Седьмое поручение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Эврисфея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Гераклу: привести в Микены критского быка.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Этого быка царю Крита Миносу, сыну Европы, послал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колебатель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земли Посейдон.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Минос должен был принести быка в жертву Посейдону.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61442" name="Picture 2" descr="http://turka.at.ua/_pu/5/0561666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4"/>
            <a:ext cx="1872208" cy="3289015"/>
          </a:xfrm>
          <a:prstGeom prst="rect">
            <a:avLst/>
          </a:prstGeom>
          <a:noFill/>
        </p:spPr>
      </p:pic>
      <p:pic>
        <p:nvPicPr>
          <p:cNvPr id="61444" name="Picture 4" descr="http://www.myjulia.ru/data/cache/2010/04/13/390302_2619nothumb5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3140968"/>
            <a:ext cx="3930120" cy="3111345"/>
          </a:xfrm>
          <a:prstGeom prst="rect">
            <a:avLst/>
          </a:prstGeom>
          <a:noFill/>
        </p:spPr>
      </p:pic>
      <p:pic>
        <p:nvPicPr>
          <p:cNvPr id="61448" name="Picture 8" descr="http://www.repro-tableaux.com/kunst/guido_reni_132/rape_europa_xir169099_h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7704" y="3140968"/>
            <a:ext cx="2520280" cy="3158751"/>
          </a:xfrm>
          <a:prstGeom prst="rect">
            <a:avLst/>
          </a:prstGeom>
          <a:noFill/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2699792" y="260648"/>
            <a:ext cx="4680520" cy="7920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Критский  бык</a:t>
            </a:r>
            <a:r>
              <a:rPr lang="ru-RU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 </a:t>
            </a:r>
            <a:endParaRPr lang="ru-RU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251520" y="548680"/>
            <a:ext cx="5256584" cy="187220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Миносу жалко стало приносить в жертву такого прекрасного быка — он оставил его в своем стаде, а в жертву Посейдону принес одного из своих быков. Посейдон разгневался на Миноса и наслал на вышедшего из моря быка бешенство.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3" name="Picture 6" descr="http://www.studiooceanurody.pl/wp-content/uploads/2013/01/po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6136" y="332656"/>
            <a:ext cx="2872452" cy="3960440"/>
          </a:xfrm>
          <a:prstGeom prst="rect">
            <a:avLst/>
          </a:prstGeom>
          <a:noFill/>
        </p:spPr>
      </p:pic>
      <p:pic>
        <p:nvPicPr>
          <p:cNvPr id="4" name="Picture 2" descr="http://sschool8.narod.ru/75_Herakl/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924944"/>
            <a:ext cx="4706442" cy="3312368"/>
          </a:xfrm>
          <a:prstGeom prst="rect">
            <a:avLst/>
          </a:prstGeom>
          <a:noFill/>
        </p:spPr>
      </p:pic>
      <p:sp>
        <p:nvSpPr>
          <p:cNvPr id="5" name="Содержимое 4"/>
          <p:cNvSpPr txBox="1">
            <a:spLocks/>
          </p:cNvSpPr>
          <p:nvPr/>
        </p:nvSpPr>
        <p:spPr>
          <a:xfrm>
            <a:off x="4716016" y="4581128"/>
            <a:ext cx="4104456" cy="17281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 всему острову носился бык и уничтожал все на своем пути. Великий герой Геракл поймал быка и укротил.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school8.narod.ru/75_Herakl/7571j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92696"/>
            <a:ext cx="4608512" cy="4968552"/>
          </a:xfrm>
          <a:prstGeom prst="rect">
            <a:avLst/>
          </a:prstGeom>
          <a:noFill/>
        </p:spPr>
      </p:pic>
      <p:pic>
        <p:nvPicPr>
          <p:cNvPr id="3" name="Picture 4" descr="http://sschool8.narod.ru/75_Herakl/7573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692696"/>
            <a:ext cx="381336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4"/>
          <p:cNvSpPr txBox="1">
            <a:spLocks/>
          </p:cNvSpPr>
          <p:nvPr/>
        </p:nvSpPr>
        <p:spPr>
          <a:xfrm>
            <a:off x="323528" y="692696"/>
            <a:ext cx="4104456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Геракл сел на широкую спину быка и переплыл на нем через море с Крита на Пелопоннес.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Содержимое 5"/>
          <p:cNvSpPr txBox="1">
            <a:spLocks/>
          </p:cNvSpPr>
          <p:nvPr/>
        </p:nvSpPr>
        <p:spPr>
          <a:xfrm>
            <a:off x="251520" y="4653136"/>
            <a:ext cx="8640960" cy="180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Геракл привел быка в Микены, но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Эврисфей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побоялся оставить быка Посейдона в своем стаде и пустил его на волю.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Почуя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свободу, понесся бешеный бык через весь Пелопоннес на север и, наконец, прибежал в Аттику на Марафонское поле. Там его убил великий афинский герой Тесей.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59396" name="Picture 4" descr="http://i.imgur.com/RYqq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2042847"/>
            <a:ext cx="2818599" cy="2466274"/>
          </a:xfrm>
          <a:prstGeom prst="rect">
            <a:avLst/>
          </a:prstGeom>
          <a:noFill/>
        </p:spPr>
      </p:pic>
      <p:pic>
        <p:nvPicPr>
          <p:cNvPr id="7" name="Picture 2" descr="http://sschool8.narod.ru/75_Herakl/7571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32656"/>
            <a:ext cx="4130799" cy="4150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school8.narod.ru/75_Herakl/7571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19" y="1052736"/>
            <a:ext cx="4222288" cy="3240360"/>
          </a:xfrm>
          <a:prstGeom prst="rect">
            <a:avLst/>
          </a:prstGeom>
          <a:noFill/>
        </p:spPr>
      </p:pic>
      <p:pic>
        <p:nvPicPr>
          <p:cNvPr id="3" name="Picture 4" descr="http://sschool8.narod.ru/75_Herakl/7571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980728"/>
            <a:ext cx="4155207" cy="3297504"/>
          </a:xfrm>
          <a:prstGeom prst="rect">
            <a:avLst/>
          </a:prstGeom>
          <a:noFill/>
        </p:spPr>
      </p:pic>
      <p:sp>
        <p:nvSpPr>
          <p:cNvPr id="4" name="Содержимое 3"/>
          <p:cNvSpPr txBox="1">
            <a:spLocks/>
          </p:cNvSpPr>
          <p:nvPr/>
        </p:nvSpPr>
        <p:spPr>
          <a:xfrm>
            <a:off x="5148064" y="5085184"/>
            <a:ext cx="3612210" cy="12767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Корнелис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Ван Харлем, Геракл и Критский бык, 1590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5085184"/>
            <a:ext cx="4041648" cy="12736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1" i="1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Геракл и Критский бык, метопа храма Зевса, Олимпия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019.radikal.ru/i637/1206/d2/895fa8e6fb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32656"/>
            <a:ext cx="4067944" cy="2707725"/>
          </a:xfrm>
          <a:prstGeom prst="rect">
            <a:avLst/>
          </a:prstGeom>
          <a:noFill/>
        </p:spPr>
      </p:pic>
      <p:sp>
        <p:nvSpPr>
          <p:cNvPr id="3" name="Содержимое 3"/>
          <p:cNvSpPr txBox="1">
            <a:spLocks/>
          </p:cNvSpPr>
          <p:nvPr/>
        </p:nvSpPr>
        <p:spPr>
          <a:xfrm>
            <a:off x="467544" y="3140968"/>
            <a:ext cx="3456384" cy="70068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Критский сосуд</a:t>
            </a:r>
            <a:r>
              <a:rPr lang="ru-RU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.</a:t>
            </a:r>
            <a:endParaRPr kumimoji="0" lang="ru-RU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4" name="Picture 6" descr="http://content.foto.mail.ru/mail/krujevo/_answers/i-43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1999" y="404664"/>
            <a:ext cx="4367697" cy="2664296"/>
          </a:xfrm>
          <a:prstGeom prst="rect">
            <a:avLst/>
          </a:prstGeom>
          <a:noFill/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4644008" y="3140968"/>
            <a:ext cx="4041648" cy="772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Греция. Кносский дворец. 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6" name="Picture 2" descr="http://www.7granei.ru/file/2618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83768" y="3645024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upload.wikimedia.org/wikipedia/commons/thumb/0/04/Mosaico_Trabajos_H%C3%A9rcules_%28M.A.N._Madrid%29_07.jpg/763px-Mosaico_Trabajos_H%C3%A9rcules_%28M.A.N._Madrid%29_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764704"/>
            <a:ext cx="6408712" cy="5039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831</TotalTime>
  <Words>854</Words>
  <Application>Microsoft Office PowerPoint</Application>
  <PresentationFormat>Экран (4:3)</PresentationFormat>
  <Paragraphs>62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Интернет 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ELENA</cp:lastModifiedBy>
  <cp:revision>90</cp:revision>
  <dcterms:created xsi:type="dcterms:W3CDTF">2014-02-11T15:47:17Z</dcterms:created>
  <dcterms:modified xsi:type="dcterms:W3CDTF">2014-02-26T16:45:36Z</dcterms:modified>
</cp:coreProperties>
</file>