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1" r:id="rId3"/>
    <p:sldId id="260" r:id="rId4"/>
    <p:sldId id="262" r:id="rId5"/>
    <p:sldId id="259" r:id="rId6"/>
    <p:sldId id="256" r:id="rId7"/>
    <p:sldId id="258" r:id="rId8"/>
    <p:sldId id="257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ГРАМОТЕ: </a:t>
            </a:r>
            <a:br>
              <a:rPr lang="ru-RU" dirty="0" smtClean="0"/>
            </a:br>
            <a:r>
              <a:rPr lang="ru-RU" sz="3600" dirty="0" smtClean="0"/>
              <a:t>РАЗВИТИЕ ЗВУКО – БУКВЕННОГО АНАЛИЗА</a:t>
            </a:r>
            <a:br>
              <a:rPr lang="ru-RU" sz="3600" dirty="0" smtClean="0"/>
            </a:br>
            <a:r>
              <a:rPr lang="ru-RU" sz="3600" dirty="0" smtClean="0"/>
              <a:t>У ДЕТЕЙ 5-6 ЛЕТ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Петрушина Наталья Сергеевна</a:t>
            </a:r>
          </a:p>
          <a:p>
            <a:r>
              <a:rPr lang="ru-RU" sz="2000" dirty="0" smtClean="0"/>
              <a:t>педагог дополнительного образования</a:t>
            </a:r>
          </a:p>
          <a:p>
            <a:r>
              <a:rPr lang="ru-RU" sz="2000" dirty="0" smtClean="0"/>
              <a:t>ГБДОУ центр развития ребёнка – детский сад № 114 </a:t>
            </a:r>
          </a:p>
          <a:p>
            <a:r>
              <a:rPr lang="ru-RU" sz="2000" dirty="0" smtClean="0"/>
              <a:t>Адмиралтейского района Санкт - Петербурга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458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ТЕМА: </a:t>
            </a:r>
            <a:r>
              <a:rPr lang="ru-RU" sz="3100" dirty="0" smtClean="0"/>
              <a:t>Чтение слов из пройденных букв АУ, УА.</a:t>
            </a:r>
            <a:br>
              <a:rPr lang="ru-RU" sz="3100" dirty="0" smtClean="0"/>
            </a:br>
            <a:r>
              <a:rPr lang="ru-RU" sz="3100" dirty="0" smtClean="0"/>
              <a:t>Закрепление пройденного материала.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ЦЕЛЬ: </a:t>
            </a:r>
          </a:p>
          <a:p>
            <a:r>
              <a:rPr lang="ru-RU" sz="2000" dirty="0" smtClean="0"/>
              <a:t>Способствовать развитию </a:t>
            </a:r>
            <a:r>
              <a:rPr lang="ru-RU" sz="2000" dirty="0" err="1" smtClean="0"/>
              <a:t>звуко</a:t>
            </a:r>
            <a:r>
              <a:rPr lang="ru-RU" sz="2000" dirty="0" smtClean="0"/>
              <a:t>-буквенного анализа. </a:t>
            </a:r>
          </a:p>
          <a:p>
            <a:r>
              <a:rPr lang="ru-RU" sz="2000" dirty="0" smtClean="0"/>
              <a:t>Формировать умение читать слова из пройденных букв УА, АУ.</a:t>
            </a:r>
          </a:p>
          <a:p>
            <a:r>
              <a:rPr lang="ru-RU" sz="2000" dirty="0" smtClean="0"/>
              <a:t>Закреплять знания о гласных звуках и буквах А, О, У, Ы, Э.</a:t>
            </a:r>
          </a:p>
          <a:p>
            <a:r>
              <a:rPr lang="ru-RU" sz="2000" dirty="0" smtClean="0"/>
              <a:t>Закреплять умение определять первый звук в названиях предметов и находить соответствующую букву.</a:t>
            </a:r>
          </a:p>
          <a:p>
            <a:r>
              <a:rPr lang="ru-RU" sz="2000" dirty="0" smtClean="0"/>
              <a:t>Закреплять умение называть слова с заданным звуком.</a:t>
            </a:r>
          </a:p>
          <a:p>
            <a:r>
              <a:rPr lang="ru-RU" sz="2000" dirty="0" smtClean="0"/>
              <a:t>Продолжать учить определять, какой гласный звук находиться в середине слова.</a:t>
            </a:r>
          </a:p>
          <a:p>
            <a:r>
              <a:rPr lang="ru-RU" sz="2000" dirty="0" smtClean="0"/>
              <a:t>Закреплять умение писать печатные гласные буквы.</a:t>
            </a:r>
          </a:p>
          <a:p>
            <a:r>
              <a:rPr lang="ru-RU" sz="2000" dirty="0" smtClean="0"/>
              <a:t>Учить понимать учебную задачу и выполнять её самостоятельно.</a:t>
            </a:r>
          </a:p>
          <a:p>
            <a:r>
              <a:rPr lang="ru-RU" sz="2000" dirty="0" smtClean="0"/>
              <a:t>Формировать навык самоконтроля и самооценки.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52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644008" y="1637948"/>
            <a:ext cx="3880008" cy="45993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№ 1: </a:t>
            </a:r>
            <a:r>
              <a:rPr lang="ru-RU" sz="2800" dirty="0" smtClean="0"/>
              <a:t>Напиши и прочитай, как кричит девочка, которая заблудилась в лесу, и как плачет малыш.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637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ru-RU" sz="5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5400" dirty="0" smtClean="0"/>
              <a:t>       А   У</a:t>
            </a:r>
          </a:p>
          <a:p>
            <a:pPr marL="0" indent="0">
              <a:buNone/>
            </a:pPr>
            <a:r>
              <a:rPr lang="ru-RU" sz="5400" dirty="0" smtClean="0"/>
              <a:t> </a:t>
            </a:r>
            <a:r>
              <a:rPr lang="ru-RU" sz="8000" dirty="0" smtClean="0"/>
              <a:t>А        У</a:t>
            </a:r>
            <a:endParaRPr lang="ru-RU" sz="800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29000"/>
            <a:ext cx="1518036" cy="93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2181225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19112"/>
            <a:ext cx="148590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3356992"/>
            <a:ext cx="1490464" cy="9144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  <a:endCxn id="5" idx="2"/>
          </p:cNvCxnSpPr>
          <p:nvPr/>
        </p:nvCxnSpPr>
        <p:spPr>
          <a:xfrm>
            <a:off x="2436912" y="3356992"/>
            <a:ext cx="0" cy="914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124" idx="0"/>
            <a:endCxn id="5124" idx="2"/>
          </p:cNvCxnSpPr>
          <p:nvPr/>
        </p:nvCxnSpPr>
        <p:spPr>
          <a:xfrm>
            <a:off x="6555154" y="3429000"/>
            <a:ext cx="0" cy="93886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827994" y="3444535"/>
            <a:ext cx="142218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5400" dirty="0">
                <a:solidFill>
                  <a:prstClr val="black"/>
                </a:solidFill>
              </a:rPr>
              <a:t>У   А</a:t>
            </a: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65616" y="4367865"/>
            <a:ext cx="317907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8000" dirty="0">
                <a:solidFill>
                  <a:prstClr val="black"/>
                </a:solidFill>
              </a:rPr>
              <a:t>У        А</a:t>
            </a:r>
            <a:endParaRPr lang="ru-RU" sz="8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ИГРА «Кто больше?»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Кто больше назовёт овощей, в названии которых есть </a:t>
            </a:r>
            <a:r>
              <a:rPr lang="ru-RU" dirty="0" smtClean="0">
                <a:solidFill>
                  <a:srgbClr val="FF0000"/>
                </a:solidFill>
              </a:rPr>
              <a:t>звук А</a:t>
            </a:r>
            <a:r>
              <a:rPr lang="ru-RU" dirty="0" smtClean="0"/>
              <a:t>? (картофель, капуста, репка, свекла, редиска, кабачок, баклажан).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Кто больше назовёт животных, в названии которых есть </a:t>
            </a:r>
            <a:r>
              <a:rPr lang="ru-RU" dirty="0" smtClean="0">
                <a:solidFill>
                  <a:srgbClr val="FF0000"/>
                </a:solidFill>
              </a:rPr>
              <a:t>звук О</a:t>
            </a:r>
            <a:r>
              <a:rPr lang="ru-RU" dirty="0" smtClean="0"/>
              <a:t>? (волк, слон, ослик, лошадь, кошка, крот, корова, бычок).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Кто больше назовёт птиц, в названии которых есть звук У? (утка, курица, гусь, глухарь).</a:t>
            </a:r>
          </a:p>
        </p:txBody>
      </p:sp>
    </p:spTree>
    <p:extLst>
      <p:ext uri="{BB962C8B-B14F-4D97-AF65-F5344CB8AC3E}">
        <p14:creationId xmlns:p14="http://schemas.microsoft.com/office/powerpoint/2010/main" val="39810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№ 2: </a:t>
            </a:r>
            <a:r>
              <a:rPr lang="ru-RU" sz="2800" dirty="0" smtClean="0"/>
              <a:t>Покажи стрелочкой, кто в каком домике живёт, а для этого определи первый звук в названии нарисованных предметов.</a:t>
            </a:r>
            <a:endParaRPr lang="ru-RU" sz="28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1999661" cy="1597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05068" y="2088248"/>
            <a:ext cx="1512168" cy="1498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600" dirty="0" smtClean="0"/>
              <a:t>О</a:t>
            </a:r>
            <a:endParaRPr lang="ru-RU" sz="166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582" y="3573016"/>
            <a:ext cx="1354137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372200" y="2088248"/>
            <a:ext cx="1643074" cy="1498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600" dirty="0" smtClean="0"/>
              <a:t>У</a:t>
            </a:r>
            <a:endParaRPr lang="ru-RU" sz="16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2088248"/>
            <a:ext cx="1571066" cy="1484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600" dirty="0" smtClean="0"/>
              <a:t>А</a:t>
            </a:r>
            <a:endParaRPr lang="ru-RU" sz="16600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436" y="3704448"/>
            <a:ext cx="181652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75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№ 3: </a:t>
            </a:r>
            <a:r>
              <a:rPr lang="ru-RU" sz="3200" dirty="0" smtClean="0"/>
              <a:t>Закрасьте только </a:t>
            </a:r>
            <a:r>
              <a:rPr lang="ru-RU" sz="3200" dirty="0" smtClean="0">
                <a:solidFill>
                  <a:srgbClr val="FF0000"/>
                </a:solidFill>
              </a:rPr>
              <a:t>гласные буквы</a:t>
            </a:r>
            <a:r>
              <a:rPr lang="ru-RU" sz="3200" dirty="0" smtClean="0"/>
              <a:t>. Назовите и сравните буквы, которые закрасили.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924744" y="2204864"/>
            <a:ext cx="2026568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rgbClr val="FF0000"/>
                </a:solidFill>
                <a:latin typeface="Arial Black" pitchFamily="34" charset="0"/>
              </a:rPr>
              <a:t>А </a:t>
            </a:r>
          </a:p>
          <a:p>
            <a:pPr marL="0" indent="0">
              <a:buNone/>
            </a:pPr>
            <a:r>
              <a:rPr lang="ru-RU" sz="8000" dirty="0">
                <a:solidFill>
                  <a:schemeClr val="accent1"/>
                </a:solidFill>
                <a:latin typeface="Arial Black" pitchFamily="34" charset="0"/>
              </a:rPr>
              <a:t>П</a:t>
            </a:r>
            <a:endParaRPr lang="ru-RU" sz="8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8000" dirty="0">
                <a:solidFill>
                  <a:srgbClr val="FF0000"/>
                </a:solidFill>
                <a:latin typeface="Arial Black" pitchFamily="34" charset="0"/>
              </a:rPr>
              <a:t>О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16064" y="2204864"/>
            <a:ext cx="2015207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chemeClr val="accent1"/>
                </a:solidFill>
                <a:latin typeface="Arial Black" pitchFamily="34" charset="0"/>
              </a:rPr>
              <a:t>Ч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FF0000"/>
                </a:solidFill>
                <a:latin typeface="Arial Black" pitchFamily="34" charset="0"/>
              </a:rPr>
              <a:t>У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chemeClr val="accent1"/>
                </a:solidFill>
                <a:latin typeface="Arial Black" pitchFamily="34" charset="0"/>
              </a:rPr>
              <a:t>С</a:t>
            </a:r>
            <a:endParaRPr lang="ru-RU" sz="8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157192"/>
            <a:ext cx="457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55464" y="3775720"/>
            <a:ext cx="457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58864" y="515719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77572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8600" y="248111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461280"/>
            <a:ext cx="457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133" y="2332692"/>
            <a:ext cx="1066702" cy="851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800" y="3670286"/>
            <a:ext cx="1091932" cy="818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5" y="5028604"/>
            <a:ext cx="1118390" cy="7766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32691"/>
            <a:ext cx="1008112" cy="10014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800" y="5028603"/>
            <a:ext cx="1091932" cy="818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544" y="3536268"/>
            <a:ext cx="1085881" cy="936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602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  <p:bldP spid="7" grpId="0" animBg="1"/>
      <p:bldP spid="9" grpId="0" animBg="1"/>
      <p:bldP spid="10" grpId="0" animBg="1"/>
      <p:bldP spid="11" grpId="0" animBg="1"/>
      <p:bldP spid="1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№ 3: </a:t>
            </a:r>
            <a:r>
              <a:rPr lang="ru-RU" dirty="0" smtClean="0"/>
              <a:t>продолжение.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rgbClr val="00B0F0"/>
                </a:solidFill>
                <a:latin typeface="Arial Black" pitchFamily="34" charset="0"/>
              </a:rPr>
              <a:t> М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FF0000"/>
                </a:solidFill>
                <a:latin typeface="Arial Black" pitchFamily="34" charset="0"/>
              </a:rPr>
              <a:t> Э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B0F0"/>
                </a:solidFill>
                <a:latin typeface="Arial Black" pitchFamily="34" charset="0"/>
              </a:rPr>
              <a:t> Н</a:t>
            </a:r>
          </a:p>
          <a:p>
            <a:endParaRPr lang="ru-RU" sz="8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rgbClr val="00B0F0"/>
                </a:solidFill>
                <a:latin typeface="Arial Black" pitchFamily="34" charset="0"/>
              </a:rPr>
              <a:t> Л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FF0000"/>
                </a:solidFill>
                <a:latin typeface="Arial Black" pitchFamily="34" charset="0"/>
              </a:rPr>
              <a:t> Ы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B0F0"/>
                </a:solidFill>
                <a:latin typeface="Arial Black" pitchFamily="34" charset="0"/>
              </a:rPr>
              <a:t>  Р</a:t>
            </a:r>
            <a:endParaRPr lang="ru-RU" sz="8000" dirty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86287"/>
            <a:ext cx="1521987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98105"/>
            <a:ext cx="974136" cy="10744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4824"/>
            <a:ext cx="1312540" cy="9844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97152"/>
            <a:ext cx="1510768" cy="858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5805"/>
            <a:ext cx="936104" cy="1049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24905"/>
            <a:ext cx="1080119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67" y="3482276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82275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6" y="4941168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85840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39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050" y="1899942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2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№ 4: </a:t>
            </a:r>
            <a:r>
              <a:rPr lang="ru-RU" sz="2400" dirty="0" smtClean="0"/>
              <a:t>В каждом квадрате напиши </a:t>
            </a:r>
            <a:r>
              <a:rPr lang="ru-RU" sz="2400" dirty="0" smtClean="0">
                <a:solidFill>
                  <a:srgbClr val="FF0000"/>
                </a:solidFill>
              </a:rPr>
              <a:t>гласную букву</a:t>
            </a:r>
            <a:r>
              <a:rPr lang="ru-RU" sz="2400" dirty="0" smtClean="0"/>
              <a:t>, соответствующую </a:t>
            </a:r>
            <a:r>
              <a:rPr lang="ru-RU" sz="2400" dirty="0" smtClean="0">
                <a:solidFill>
                  <a:srgbClr val="FF0000"/>
                </a:solidFill>
              </a:rPr>
              <a:t>гласному звуку</a:t>
            </a:r>
            <a:r>
              <a:rPr lang="ru-RU" sz="2400" dirty="0" smtClean="0"/>
              <a:t>, который есть в названии предмета.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5400" dirty="0" smtClean="0"/>
              <a:t>         </a:t>
            </a:r>
            <a:r>
              <a:rPr lang="ru-RU" sz="5400" dirty="0" smtClean="0">
                <a:solidFill>
                  <a:srgbClr val="FF0000"/>
                </a:solidFill>
              </a:rPr>
              <a:t>         Ы</a:t>
            </a:r>
          </a:p>
          <a:p>
            <a:pPr marL="0" indent="0">
              <a:buNone/>
            </a:pPr>
            <a:endParaRPr lang="ru-RU" sz="5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4000" dirty="0"/>
          </a:p>
          <a:p>
            <a:endParaRPr lang="ru-RU" sz="4000" dirty="0" smtClean="0"/>
          </a:p>
          <a:p>
            <a:pPr marL="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</a:t>
            </a:r>
            <a:r>
              <a:rPr lang="ru-RU" sz="58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             </a:t>
            </a:r>
            <a:r>
              <a:rPr lang="ru-RU" sz="5800" dirty="0" smtClean="0">
                <a:solidFill>
                  <a:srgbClr val="FF0000"/>
                </a:solidFill>
              </a:rPr>
              <a:t>А</a:t>
            </a:r>
            <a:endParaRPr lang="ru-RU" sz="5800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3200" dirty="0" smtClean="0"/>
              <a:t>                              </a:t>
            </a:r>
            <a:r>
              <a:rPr lang="ru-RU" sz="5400" dirty="0" smtClean="0">
                <a:solidFill>
                  <a:srgbClr val="FF0000"/>
                </a:solidFill>
              </a:rPr>
              <a:t>Э</a:t>
            </a:r>
          </a:p>
          <a:p>
            <a:pPr marL="0" indent="0">
              <a:buNone/>
            </a:pPr>
            <a:r>
              <a:rPr lang="ru-RU" sz="3200" dirty="0" smtClean="0"/>
              <a:t>                             </a:t>
            </a:r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pPr marL="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 У             Ы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167" y="2193155"/>
            <a:ext cx="936104" cy="12426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395" y="3677642"/>
            <a:ext cx="930343" cy="1224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478096"/>
            <a:ext cx="914501" cy="12470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412437"/>
            <a:ext cx="936104" cy="13320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997114" cy="12893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55951"/>
            <a:ext cx="1104711" cy="12184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88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ИГРА «Подскажи словечко».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Задание: Подсказать слово в конце стихотворений – загадок.</a:t>
            </a:r>
          </a:p>
          <a:p>
            <a:pPr marL="0" indent="0" algn="just">
              <a:buNone/>
            </a:pPr>
            <a:r>
              <a:rPr lang="ru-RU" sz="2000" dirty="0" smtClean="0"/>
              <a:t>Он большой, как мяч футбольный,                      Все </a:t>
            </a:r>
            <a:r>
              <a:rPr lang="ru-RU" sz="2000" dirty="0"/>
              <a:t>ребята со двора</a:t>
            </a:r>
          </a:p>
          <a:p>
            <a:pPr marL="0" indent="0" algn="just">
              <a:buNone/>
            </a:pPr>
            <a:r>
              <a:rPr lang="ru-RU" sz="2000" dirty="0" smtClean="0"/>
              <a:t>Если спелый – все довольны,                          Малярам </a:t>
            </a:r>
            <a:r>
              <a:rPr lang="ru-RU" sz="2000" dirty="0"/>
              <a:t>кричат … </a:t>
            </a:r>
            <a:r>
              <a:rPr lang="ru-RU" sz="2000" dirty="0">
                <a:solidFill>
                  <a:srgbClr val="FF0000"/>
                </a:solidFill>
              </a:rPr>
              <a:t>ура (У)</a:t>
            </a:r>
          </a:p>
          <a:p>
            <a:pPr marL="0" indent="0" algn="just">
              <a:buNone/>
            </a:pPr>
            <a:r>
              <a:rPr lang="ru-RU" sz="2000" dirty="0" smtClean="0"/>
              <a:t>Так приятен он на вкус, </a:t>
            </a:r>
          </a:p>
          <a:p>
            <a:pPr marL="0" indent="0" algn="just">
              <a:buNone/>
            </a:pPr>
            <a:r>
              <a:rPr lang="ru-RU" sz="2000" dirty="0" smtClean="0"/>
              <a:t>И зовут его … </a:t>
            </a:r>
            <a:r>
              <a:rPr lang="ru-RU" sz="2000" dirty="0" smtClean="0">
                <a:solidFill>
                  <a:srgbClr val="FF0000"/>
                </a:solidFill>
              </a:rPr>
              <a:t>арбуз (А)</a:t>
            </a:r>
          </a:p>
          <a:p>
            <a:pPr marL="0" indent="0" algn="just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000" dirty="0" smtClean="0"/>
              <a:t>На лучинке, в бумажке,                                             Несу </a:t>
            </a:r>
            <a:r>
              <a:rPr lang="ru-RU" sz="2000" dirty="0"/>
              <a:t>я урожаи, </a:t>
            </a:r>
          </a:p>
          <a:p>
            <a:pPr marL="0" indent="0" algn="just">
              <a:buNone/>
            </a:pPr>
            <a:r>
              <a:rPr lang="ru-RU" sz="2000" dirty="0" smtClean="0"/>
              <a:t>В шоколадной рубашке,                                       Птиц </a:t>
            </a:r>
            <a:r>
              <a:rPr lang="ru-RU" sz="2000" dirty="0"/>
              <a:t>к югу отправляю,</a:t>
            </a:r>
          </a:p>
          <a:p>
            <a:pPr marL="0" indent="0" algn="just">
              <a:buNone/>
            </a:pPr>
            <a:r>
              <a:rPr lang="ru-RU" sz="2000" dirty="0" smtClean="0"/>
              <a:t>В руки проситься само,                                   Деревья </a:t>
            </a:r>
            <a:r>
              <a:rPr lang="ru-RU" sz="2000" dirty="0"/>
              <a:t>раздеваю</a:t>
            </a:r>
          </a:p>
          <a:p>
            <a:pPr marL="0" indent="0" algn="just">
              <a:buNone/>
            </a:pPr>
            <a:r>
              <a:rPr lang="ru-RU" sz="2000" dirty="0" smtClean="0"/>
              <a:t>Что же это? … </a:t>
            </a:r>
            <a:r>
              <a:rPr lang="ru-RU" sz="2000" dirty="0" smtClean="0">
                <a:solidFill>
                  <a:srgbClr val="FF0000"/>
                </a:solidFill>
              </a:rPr>
              <a:t>эскимо (Э)                 </a:t>
            </a:r>
            <a:r>
              <a:rPr lang="ru-RU" sz="2000" dirty="0" smtClean="0"/>
              <a:t>Но </a:t>
            </a:r>
            <a:r>
              <a:rPr lang="ru-RU" sz="2000" dirty="0"/>
              <a:t>не касаюсь сосен я … </a:t>
            </a:r>
            <a:r>
              <a:rPr lang="ru-RU" sz="2000" dirty="0">
                <a:solidFill>
                  <a:srgbClr val="FF0000"/>
                </a:solidFill>
              </a:rPr>
              <a:t>Осень (О).</a:t>
            </a:r>
          </a:p>
          <a:p>
            <a:pPr marL="0" indent="0" algn="just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6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140968"/>
            <a:ext cx="1066702" cy="851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139" y="4149080"/>
            <a:ext cx="974136" cy="10744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5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431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ОБУЧЕНИЕ ГРАМОТЕ:  РАЗВИТИЕ ЗВУКО – БУКВЕННОГО АНАЛИЗА У ДЕТЕЙ 5-6 ЛЕТ</vt:lpstr>
      <vt:lpstr>ТЕМА: Чтение слов из пройденных букв АУ, УА. Закрепление пройденного материала.</vt:lpstr>
      <vt:lpstr>№ 1: Напиши и прочитай, как кричит девочка, которая заблудилась в лесу, и как плачет малыш.</vt:lpstr>
      <vt:lpstr>ИГРА «Кто больше?»</vt:lpstr>
      <vt:lpstr>№ 2: Покажи стрелочкой, кто в каком домике живёт, а для этого определи первый звук в названии нарисованных предметов.</vt:lpstr>
      <vt:lpstr>№ 3: Закрасьте только гласные буквы. Назовите и сравните буквы, которые закрасили.</vt:lpstr>
      <vt:lpstr>№ 3: продолжение.</vt:lpstr>
      <vt:lpstr>№ 4: В каждом квадрате напиши гласную букву, соответствующую гласному звуку, который есть в названии предмета.</vt:lpstr>
      <vt:lpstr>ИГРА «Подскажи словечко».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3: Закрасьте только гласные буквы. Назовите и сравните буквы, которые закрасили.</dc:title>
  <cp:lastModifiedBy>user</cp:lastModifiedBy>
  <cp:revision>14</cp:revision>
  <dcterms:modified xsi:type="dcterms:W3CDTF">2014-01-27T11:42:56Z</dcterms:modified>
</cp:coreProperties>
</file>