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3" r:id="rId1"/>
  </p:sldMasterIdLst>
  <p:handoutMasterIdLst>
    <p:handoutMasterId r:id="rId14"/>
  </p:handoutMasterIdLst>
  <p:sldIdLst>
    <p:sldId id="258" r:id="rId2"/>
    <p:sldId id="273" r:id="rId3"/>
    <p:sldId id="282" r:id="rId4"/>
    <p:sldId id="274" r:id="rId5"/>
    <p:sldId id="275" r:id="rId6"/>
    <p:sldId id="283" r:id="rId7"/>
    <p:sldId id="276" r:id="rId8"/>
    <p:sldId id="277" r:id="rId9"/>
    <p:sldId id="285" r:id="rId10"/>
    <p:sldId id="278" r:id="rId11"/>
    <p:sldId id="279" r:id="rId12"/>
    <p:sldId id="28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BC0000"/>
    <a:srgbClr val="FF4343"/>
    <a:srgbClr val="FF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AEF01-D2E6-4647-9068-BA16F7F557F2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7D6D-497E-4029-9BCC-90F6CC515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anyuta-ly4ik.narod.ru/74.html" TargetMode="External"/><Relationship Id="rId13" Type="http://schemas.openxmlformats.org/officeDocument/2006/relationships/hyperlink" Target="http://anjuny02.ru/?index=res&amp;req=%D0%9A%D0%B0%D0%BA+%D1%81%D0%B0%D0%B6%D0%B0%D1%82%D1%8C+%D1%81%D0%B5%D0%BC%D0%B5%D0%BD%D0%B0+%D0%BA%D0%BE%D0%BC%D0%BD%D0%B0%D1%82%D0%BD%D1%8B%D1%85+%D1%80%D0%B0%D1%81%D1%82%D0%B5%D0%BD%D0%B8%D0%B9+%D0%B8+%D1%86%D0%B2%D0%B5%D1%82%D0%BE%D0%B2+%D0%9A%D0%BE%D0%BC%D0%BC%D0%B5%D0%BD%D1%82%D0%B0%D1%80%D0%B8%D0%B8" TargetMode="External"/><Relationship Id="rId18" Type="http://schemas.openxmlformats.org/officeDocument/2006/relationships/hyperlink" Target="http://eruditov.net/dir/hz_pochemu/pochemu_v_elnike_malo_cvetov/2-1-0-75" TargetMode="External"/><Relationship Id="rId3" Type="http://schemas.openxmlformats.org/officeDocument/2006/relationships/hyperlink" Target="http://victoriassecret.net.ua/images/?ru=tagged&amp;search=%D0%BF%D1%80%D0%BE%D1%87%D0%B8%D1%82%D0%B0%D1%82%D1%8C+%D1%81%D0%BA%D0%B0%D0%B7%D0%BA%D1%83" TargetMode="External"/><Relationship Id="rId7" Type="http://schemas.openxmlformats.org/officeDocument/2006/relationships/hyperlink" Target="http://dennymarket.com.ua/product_900.html" TargetMode="External"/><Relationship Id="rId12" Type="http://schemas.openxmlformats.org/officeDocument/2006/relationships/hyperlink" Target="http://wallpapers.99px.ru/wallpapers/31008/" TargetMode="External"/><Relationship Id="rId17" Type="http://schemas.openxmlformats.org/officeDocument/2006/relationships/hyperlink" Target="http://chelreal.ru/index/?interface=interface/seller_info&amp;module=Main&amp;seller_id=486011" TargetMode="External"/><Relationship Id="rId2" Type="http://schemas.openxmlformats.org/officeDocument/2006/relationships/hyperlink" Target="http://lublu-knigi.ucoz.ru/index/repka/0-17" TargetMode="External"/><Relationship Id="rId16" Type="http://schemas.openxmlformats.org/officeDocument/2006/relationships/hyperlink" Target="http://ogorodsadovod.com/entry/875-chem-udobryat-ogurtsy" TargetMode="External"/><Relationship Id="rId20" Type="http://schemas.openxmlformats.org/officeDocument/2006/relationships/hyperlink" Target="http://900igr.net/Detskie_prezentatsii/Biologija.Eda/Ovoschi_4.files/detskie_kartinki_Ovosch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xlos.ru/poleznoe/torrent-52.html" TargetMode="External"/><Relationship Id="rId11" Type="http://schemas.openxmlformats.org/officeDocument/2006/relationships/hyperlink" Target="http://spoon.com.ua/tag/ukrop/" TargetMode="External"/><Relationship Id="rId5" Type="http://schemas.openxmlformats.org/officeDocument/2006/relationships/hyperlink" Target="http://i-tales.ru/ru/catalog/product.html?prod_id=4" TargetMode="External"/><Relationship Id="rId15" Type="http://schemas.openxmlformats.org/officeDocument/2006/relationships/hyperlink" Target="http://firrior.diary.ru/?from=100" TargetMode="External"/><Relationship Id="rId10" Type="http://schemas.openxmlformats.org/officeDocument/2006/relationships/hyperlink" Target="http://prehnite.ru.com/?c=result&amp;query=%D0%90%D0%9F%D0%95%D0%9B%D0%AC%D0%A1%D0%98%D0%9D+%D0%AF%D0%91%D0%9B%D0%9E%D0%9A%D0%9E+%D0%98+%D0%93%D0%A0%D0%90%D0%9D%D0%90%D0%A2" TargetMode="External"/><Relationship Id="rId19" Type="http://schemas.openxmlformats.org/officeDocument/2006/relationships/hyperlink" Target="http://srf74.ru/pochti-40-rejsov-elektrichek-budet-sokrashheno-v-chelyabinskoj-oblasti-s-1-yanvarya-2013-goda/" TargetMode="External"/><Relationship Id="rId4" Type="http://schemas.openxmlformats.org/officeDocument/2006/relationships/hyperlink" Target="http://www.futajik.ru/forum/index.php?act=Print&amp;client=printer&amp;f=69&amp;t=1229" TargetMode="External"/><Relationship Id="rId9" Type="http://schemas.openxmlformats.org/officeDocument/2006/relationships/hyperlink" Target="http://900igr.net/detskie_prezentatsii/biologija.eda/Ovoschi_4.files/detskie_kartinki_027_Redis.html" TargetMode="External"/><Relationship Id="rId14" Type="http://schemas.openxmlformats.org/officeDocument/2006/relationships/hyperlink" Target="http://sait-pro-dachu.ru/kogda-i-kak-vysazhivat-rassadu-ogurcov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18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419872" y="1916832"/>
            <a:ext cx="5112568" cy="1872208"/>
          </a:xfrm>
          <a:prstGeom prst="rect">
            <a:avLst/>
          </a:prstGeom>
          <a:scene3d>
            <a:camera prst="perspectiveAbove"/>
            <a:lightRig rig="threePt" dir="t"/>
          </a:scene3d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000" b="1" i="0" u="none" strike="noStrike" kern="1200" normalizeH="0" baseline="0" noProof="0" dirty="0">
              <a:ln w="1905"/>
              <a:solidFill>
                <a:srgbClr val="A2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 rot="10800000" flipV="1">
            <a:off x="285720" y="0"/>
            <a:ext cx="8858280" cy="3000372"/>
          </a:xfrm>
          <a:scene3d>
            <a:camera prst="obliqueTopLef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Презентация к непосредственной образовательной деятельности в старшей группе по программе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>                     «Детский сад 2100»</a:t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600" dirty="0" smtClean="0">
                <a:solidFill>
                  <a:srgbClr val="A2000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1600" dirty="0" smtClean="0">
                <a:solidFill>
                  <a:srgbClr val="A2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1600" dirty="0" smtClean="0">
                <a:solidFill>
                  <a:srgbClr val="A20000"/>
                </a:solidFill>
                <a:latin typeface="Arial Black" pitchFamily="34" charset="0"/>
                <a:cs typeface="Aharoni" pitchFamily="2" charset="-79"/>
              </a:rPr>
              <a:t>                                                    </a:t>
            </a:r>
            <a:r>
              <a:rPr lang="ru-RU" sz="3600" dirty="0" smtClean="0">
                <a:solidFill>
                  <a:srgbClr val="A20000"/>
                </a:solidFill>
                <a:latin typeface="Arial Black" pitchFamily="34" charset="0"/>
                <a:cs typeface="Aharoni" pitchFamily="2" charset="-79"/>
              </a:rPr>
              <a:t>«Откуда овощи</a:t>
            </a:r>
            <a:br>
              <a:rPr lang="ru-RU" sz="3600" dirty="0" smtClean="0">
                <a:solidFill>
                  <a:srgbClr val="A2000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3600" dirty="0" smtClean="0">
                <a:solidFill>
                  <a:srgbClr val="A20000"/>
                </a:solidFill>
                <a:latin typeface="Arial Black" pitchFamily="34" charset="0"/>
                <a:cs typeface="Aharoni" pitchFamily="2" charset="-79"/>
              </a:rPr>
              <a:t>                           в магазине?»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4000504"/>
            <a:ext cx="4857752" cy="2857496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Досова Ольга Юрьевна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МБДОУ №4 «Детский сад «Ромашка»</a:t>
            </a:r>
          </a:p>
          <a:p>
            <a:pPr>
              <a:spcBef>
                <a:spcPts val="0"/>
              </a:spcBef>
              <a:buNone/>
            </a:pP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г.Белёва, Тульской обл.</a:t>
            </a:r>
          </a:p>
          <a:p>
            <a:pPr>
              <a:spcBef>
                <a:spcPts val="0"/>
              </a:spcBef>
            </a:pPr>
            <a:endParaRPr lang="ru-RU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1" descr="c40d0183662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0" y="1928802"/>
            <a:ext cx="421481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25" name="Picture 29" descr="мороков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727450"/>
            <a:ext cx="2362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2" name="Picture 26" descr="капус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190625"/>
            <a:ext cx="2362200" cy="228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86050" y="274638"/>
            <a:ext cx="59007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A20000"/>
                </a:solidFill>
                <a:latin typeface="Arial Black" pitchFamily="34" charset="0"/>
              </a:rPr>
              <a:t>Отгадайте</a:t>
            </a:r>
            <a:r>
              <a:rPr lang="ru-RU" dirty="0" smtClean="0">
                <a:solidFill>
                  <a:srgbClr val="A20000"/>
                </a:solidFill>
                <a:latin typeface="Arial Black" pitchFamily="34" charset="0"/>
              </a:rPr>
              <a:t> загадки!</a:t>
            </a:r>
            <a:endParaRPr lang="ru-RU" sz="3600" dirty="0" smtClean="0">
              <a:solidFill>
                <a:srgbClr val="A20000"/>
              </a:solidFill>
              <a:latin typeface="Arial Black" pitchFamily="34" charset="0"/>
            </a:endParaRPr>
          </a:p>
        </p:txBody>
      </p:sp>
      <p:pic>
        <p:nvPicPr>
          <p:cNvPr id="29708" name="Picture 12" descr="bd00028_">
            <a:hlinkClick r:id="" action="ppaction://noaction">
              <a:snd r:embed="rId4" name="chimes.wav" builtIn="1"/>
            </a:hlinkClick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1969617" y="3539947"/>
            <a:ext cx="861365" cy="844906"/>
          </a:xfrm>
        </p:spPr>
      </p:pic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0" y="1600200"/>
            <a:ext cx="4429124" cy="1143000"/>
          </a:xfrm>
        </p:spPr>
        <p:txBody>
          <a:bodyPr>
            <a:noAutofit/>
          </a:bodyPr>
          <a:lstStyle/>
          <a:p>
            <a:pPr lvl="4" algn="ctr"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Семьдесят  одёжек и все без застёжек.</a:t>
            </a:r>
          </a:p>
        </p:txBody>
      </p:sp>
      <p:pic>
        <p:nvPicPr>
          <p:cNvPr id="29700" name="Picture 4" descr="bd00028_">
            <a:hlinkClick r:id="" action="ppaction://noaction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1524000"/>
            <a:ext cx="12954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0800" y="4038600"/>
            <a:ext cx="627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000" dirty="0" smtClean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haroni" pitchFamily="2" charset="-79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Расту в земле на грядке я,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красная, длинная, сладкая.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142844" y="192880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 flipH="1">
            <a:off x="142844" y="4786322"/>
            <a:ext cx="428628" cy="42862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 tmFilter="0,0; .5, 1; 1, 1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</p:childTnLst>
        </p:cTn>
      </p:par>
    </p:tnLst>
    <p:bldLst>
      <p:bldP spid="29698" grpId="0"/>
      <p:bldP spid="29699" grpId="0" build="p"/>
      <p:bldP spid="297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60" name="Picture 20" descr="radis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2192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 descr="Помид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7338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68" y="304800"/>
            <a:ext cx="511493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endParaRPr lang="ru-RU" sz="3600" dirty="0" smtClean="0">
              <a:solidFill>
                <a:srgbClr val="A20000"/>
              </a:solidFill>
              <a:latin typeface="Arial Black" pitchFamily="34" charset="0"/>
            </a:endParaRPr>
          </a:p>
        </p:txBody>
      </p:sp>
      <p:pic>
        <p:nvPicPr>
          <p:cNvPr id="35852" name="Picture 12" descr="bd00028_">
            <a:hlinkClick r:id="" action="ppaction://noaction">
              <a:snd r:embed="rId4" name="chimes.wav" builtIn="1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217517" y="3394691"/>
            <a:ext cx="861365" cy="844906"/>
          </a:xfrm>
        </p:spPr>
      </p:pic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57313"/>
            <a:ext cx="5643563" cy="1828800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600" dirty="0" smtClean="0">
                <a:latin typeface="ArbatDi" pitchFamily="66" charset="0"/>
              </a:rPr>
              <a:t>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Щёки розовые,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нос белый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темноте сижу день целый,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а рубашка зелена,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вся на солнышке она.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4038600"/>
            <a:ext cx="41910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Растут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грядке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зелёные ветки,</a:t>
            </a:r>
          </a:p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а на них красные детки.</a:t>
            </a:r>
          </a:p>
        </p:txBody>
      </p:sp>
      <p:pic>
        <p:nvPicPr>
          <p:cNvPr id="35848" name="Picture 8" descr="bd00028_">
            <a:hlinkClick r:id="" action="ppaction://noaction">
              <a:snd r:embed="rId4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600200"/>
            <a:ext cx="1371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142844" y="1928802"/>
            <a:ext cx="428628" cy="35719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142844" y="4357694"/>
            <a:ext cx="428628" cy="50006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tmFilter="0,0; .5, 1; 1, 1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 tmFilter="0,0; .5, 1; 1, 1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8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6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 tmFilter="0,0; .5, 1; 1, 1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58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5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 nodeType="clickPar">
                      <p:stCondLst>
                        <p:cond delay="0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2"/>
                  </p:tgtEl>
                </p:cond>
              </p:nextCondLst>
            </p:seq>
          </p:childTnLst>
        </p:cTn>
      </p:par>
    </p:tnLst>
    <p:bldLst>
      <p:bldP spid="35843" grpId="0" build="p"/>
      <p:bldP spid="358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500042"/>
            <a:ext cx="6186502" cy="12144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A20000"/>
                </a:solidFill>
                <a:latin typeface="Arial Black" pitchFamily="34" charset="0"/>
              </a:rPr>
              <a:t>Интернет-ресурсы.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1857364"/>
            <a:ext cx="72866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«Репка»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2357430"/>
            <a:ext cx="171451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http://lublu-knigi.ucoz.ru/ind…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http://victoriassecret.net.ua/…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4"/>
              </a:rPr>
              <a:t>http://www.futajik.ru/forum/in…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5"/>
              </a:rPr>
              <a:t>http://i-tales.ru/ru/catalog/p…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http://oxlos.ru/poleznoe/torre…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3233332" y="1869506"/>
            <a:ext cx="19916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 овощей.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143240" y="2357430"/>
            <a:ext cx="2071702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/>
              </a:rPr>
              <a:t>http://dennymarket.com.ua/prod…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/>
              </a:rPr>
              <a:t>http://anyuta-ly4ik.narod.ru/7…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/>
              </a:rPr>
              <a:t>http://900igr.net/detskie_prez…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0"/>
              </a:rPr>
              <a:t>http://prehnite.ru.com/?c=resu…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ttp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1"/>
              </a:rPr>
              <a:t>://spoon.com.ua/tag/ukrop/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2"/>
              </a:rPr>
              <a:t>http://wallpapers.99px.ru/wall…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6453425" y="1935726"/>
            <a:ext cx="26905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Посадка огурца</a:t>
            </a:r>
            <a:r>
              <a:rPr lang="ru-RU" dirty="0" smtClean="0">
                <a:latin typeface="Arial Black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 flipH="1">
            <a:off x="5643570" y="2428868"/>
            <a:ext cx="350043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3"/>
              </a:rPr>
              <a:t>http://anjuny02.ru/?index=res&amp;…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4"/>
              </a:rPr>
              <a:t>http://sait-pro-dachu.ru/kogda…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5"/>
              </a:rPr>
              <a:t>http://firrior.diary.ru/?from=…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24A32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6"/>
              </a:rPr>
              <a:t>http://ogorodsadovod.com/entry…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285852" y="4643447"/>
            <a:ext cx="29289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7"/>
              </a:rPr>
              <a:t>http://chelreal.ru/index/?inte…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березняк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8"/>
              </a:rPr>
              <a:t>http://eruditov.net/dir/hz_poc…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ельник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19"/>
              </a:rPr>
              <a:t>http://srf74.ru/pochti-40-rejs…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поезд</a:t>
            </a:r>
            <a:endParaRPr kumimoji="0" lang="ru-RU" sz="1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4214818"/>
            <a:ext cx="37862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http://www.o-detstve.ru/ презентация к занятию викторине</a:t>
            </a:r>
          </a:p>
          <a:p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http://900igr.net/Detskie_prezentatsii/Biologija.Eda/Ovoschi_4.files/detskie_kartinki_Ovoschi.html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картинки овощей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3500" y="928688"/>
            <a:ext cx="2428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572000" y="3000372"/>
            <a:ext cx="2357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2910" y="4572008"/>
            <a:ext cx="3000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500430" y="428605"/>
            <a:ext cx="4414845" cy="128588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>
                <a:solidFill>
                  <a:srgbClr val="A20000"/>
                </a:solidFill>
                <a:latin typeface="Arial Black" pitchFamily="34" charset="0"/>
              </a:rPr>
              <a:t>«Что растёт на грядке?»</a:t>
            </a:r>
          </a:p>
        </p:txBody>
      </p:sp>
      <p:pic>
        <p:nvPicPr>
          <p:cNvPr id="1026" name="Picture 2" descr="C:\Users\Dom\Videos\slide0007_image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3500430" cy="2447938"/>
          </a:xfrm>
          <a:prstGeom prst="rect">
            <a:avLst/>
          </a:prstGeom>
          <a:noFill/>
        </p:spPr>
      </p:pic>
      <p:pic>
        <p:nvPicPr>
          <p:cNvPr id="1027" name="Picture 3" descr="C:\Users\Dom\Videos\slide0021_image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643050"/>
            <a:ext cx="2870208" cy="1785951"/>
          </a:xfrm>
          <a:prstGeom prst="rect">
            <a:avLst/>
          </a:prstGeom>
          <a:noFill/>
        </p:spPr>
      </p:pic>
      <p:pic>
        <p:nvPicPr>
          <p:cNvPr id="1029" name="Picture 5" descr="C:\Users\Dom\Videos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2571768" cy="1643073"/>
          </a:xfrm>
          <a:prstGeom prst="rect">
            <a:avLst/>
          </a:prstGeom>
          <a:noFill/>
        </p:spPr>
      </p:pic>
      <p:pic>
        <p:nvPicPr>
          <p:cNvPr id="1031" name="Picture 7" descr="C:\Users\Dom\Videos\37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4286257"/>
            <a:ext cx="2286016" cy="1214446"/>
          </a:xfrm>
          <a:prstGeom prst="rect">
            <a:avLst/>
          </a:prstGeom>
          <a:noFill/>
        </p:spPr>
      </p:pic>
      <p:pic>
        <p:nvPicPr>
          <p:cNvPr id="1032" name="Picture 8" descr="C:\Users\Dom\Videos\slide0018_image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1643050"/>
            <a:ext cx="1928826" cy="1428760"/>
          </a:xfrm>
          <a:prstGeom prst="rect">
            <a:avLst/>
          </a:prstGeom>
          <a:noFill/>
        </p:spPr>
      </p:pic>
      <p:pic>
        <p:nvPicPr>
          <p:cNvPr id="1033" name="Picture 9" descr="C:\Users\Dom\Videos\330026694634_ide0020_image0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071942"/>
            <a:ext cx="2500331" cy="1322383"/>
          </a:xfrm>
          <a:prstGeom prst="rect">
            <a:avLst/>
          </a:prstGeom>
          <a:noFill/>
        </p:spPr>
      </p:pic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2910" y="4572008"/>
            <a:ext cx="3000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500430" y="0"/>
            <a:ext cx="5643570" cy="171448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A20000"/>
                </a:solidFill>
                <a:latin typeface="Arial Black" pitchFamily="34" charset="0"/>
                <a:cs typeface="Aharoni" pitchFamily="2" charset="-79"/>
              </a:rPr>
              <a:t>Путешествие на овощные поля.</a:t>
            </a:r>
            <a:endParaRPr lang="ru-RU" sz="3200" dirty="0" smtClean="0">
              <a:solidFill>
                <a:srgbClr val="A20000"/>
              </a:solidFill>
              <a:latin typeface="Arial Black" pitchFamily="34" charset="0"/>
            </a:endParaRPr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C:\Users\Dom\Videos\6246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8992" cy="1785902"/>
          </a:xfrm>
          <a:prstGeom prst="rect">
            <a:avLst/>
          </a:prstGeom>
          <a:noFill/>
        </p:spPr>
      </p:pic>
      <p:pic>
        <p:nvPicPr>
          <p:cNvPr id="19" name="Picture 3" descr="C:\Users\Dom\Videos\post118032_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071934" cy="5143512"/>
          </a:xfrm>
          <a:prstGeom prst="rect">
            <a:avLst/>
          </a:prstGeom>
          <a:noFill/>
        </p:spPr>
      </p:pic>
      <p:pic>
        <p:nvPicPr>
          <p:cNvPr id="23" name="Picture 4" descr="C:\Users\Dom\Videos\iCATUNGV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714488"/>
            <a:ext cx="5072066" cy="5143512"/>
          </a:xfrm>
          <a:prstGeom prst="rect">
            <a:avLst/>
          </a:prstGeom>
          <a:noFill/>
        </p:spPr>
      </p:pic>
      <p:sp>
        <p:nvSpPr>
          <p:cNvPr id="24" name="Управляющая кнопка: назад 23">
            <a:hlinkClick r:id="" action="ppaction://hlinkshowjump?jump=previousslide" highlightClick="1"/>
          </p:cNvPr>
          <p:cNvSpPr/>
          <p:nvPr/>
        </p:nvSpPr>
        <p:spPr>
          <a:xfrm>
            <a:off x="0" y="6215082"/>
            <a:ext cx="795342" cy="64291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алее 24">
            <a:hlinkClick r:id="" action="ppaction://hlinkshowjump?jump=nextslide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06" name="Picture 22" descr="Svekla_Detroitskaya_R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3048000"/>
            <a:ext cx="228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642918"/>
            <a:ext cx="5795978" cy="1262082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ru-RU" dirty="0" smtClean="0">
                <a:solidFill>
                  <a:srgbClr val="A20000"/>
                </a:solidFill>
                <a:latin typeface="Arial Black" pitchFamily="34" charset="0"/>
              </a:rPr>
              <a:t>Какие овощи в</a:t>
            </a:r>
          </a:p>
          <a:p>
            <a:pPr algn="ctr" eaLnBrk="1" hangingPunct="1">
              <a:buNone/>
              <a:defRPr/>
            </a:pPr>
            <a:r>
              <a:rPr lang="ru-RU" dirty="0" smtClean="0">
                <a:solidFill>
                  <a:srgbClr val="A20000"/>
                </a:solidFill>
                <a:latin typeface="Arial Black" pitchFamily="34" charset="0"/>
              </a:rPr>
              <a:t> земле растут?</a:t>
            </a:r>
          </a:p>
        </p:txBody>
      </p:sp>
      <p:pic>
        <p:nvPicPr>
          <p:cNvPr id="41997" name="Picture 13" descr="bd00028_">
            <a:hlinkClick r:id="" action="ppaction://noaction">
              <a:snd r:embed="rId3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429000"/>
            <a:ext cx="1371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381000" y="5553075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sz="3200">
              <a:effectLst>
                <a:outerShdw blurRad="38100" dist="38100" dir="2700000" algn="tl">
                  <a:srgbClr val="000000"/>
                </a:outerShdw>
              </a:effectLst>
              <a:latin typeface="ArbatDi" pitchFamily="66" charset="0"/>
            </a:endParaRPr>
          </a:p>
        </p:txBody>
      </p:sp>
      <p:pic>
        <p:nvPicPr>
          <p:cNvPr id="42002" name="Picture 18" descr="мороков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200" y="2286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005" name="Picture 21" descr="radish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2286000"/>
            <a:ext cx="2362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19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2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97"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57200" y="714356"/>
            <a:ext cx="6705600" cy="1114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40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Какие</a:t>
            </a:r>
            <a:r>
              <a:rPr lang="ru-RU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A2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сверху?</a:t>
            </a:r>
            <a:endParaRPr lang="ru-RU" sz="4000" dirty="0"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12" name="Picture 15" descr="Горох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3750" y="3167063"/>
            <a:ext cx="24765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bd00028_">
            <a:hlinkClick r:id="" action="ppaction://noaction">
              <a:snd r:embed="rId2" name="chimes.wav" builtIn="1"/>
            </a:hlinkClick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643050"/>
            <a:ext cx="1371600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Помидоры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286000"/>
            <a:ext cx="2514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9" descr="Огурец_ред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2286000"/>
            <a:ext cx="249555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43500" y="928688"/>
            <a:ext cx="24288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572000" y="3000372"/>
            <a:ext cx="2357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642910" y="4572008"/>
            <a:ext cx="3000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3500430" y="142852"/>
            <a:ext cx="5357850" cy="15716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>
                <a:solidFill>
                  <a:srgbClr val="A20000"/>
                </a:solidFill>
                <a:latin typeface="Arial Black" pitchFamily="34" charset="0"/>
              </a:rPr>
              <a:t>Как вырос огурец?»</a:t>
            </a: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3500429" y="1032790"/>
            <a:ext cx="4857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A20000"/>
                </a:solidFill>
                <a:latin typeface="Arial Black" pitchFamily="34" charset="0"/>
              </a:rPr>
              <a:t> </a:t>
            </a:r>
            <a:endParaRPr lang="ru-RU" dirty="0"/>
          </a:p>
        </p:txBody>
      </p:sp>
      <p:pic>
        <p:nvPicPr>
          <p:cNvPr id="19" name="Picture 2" descr="C:\Users\Dom\Videos\iCA674LQ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9"/>
            <a:ext cx="3214678" cy="2500329"/>
          </a:xfrm>
          <a:prstGeom prst="rect">
            <a:avLst/>
          </a:prstGeom>
          <a:noFill/>
        </p:spPr>
      </p:pic>
      <p:pic>
        <p:nvPicPr>
          <p:cNvPr id="21" name="Picture 6" descr="C:\Users\Dom\Videos\iCAYIKY4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00174"/>
            <a:ext cx="2786082" cy="3143272"/>
          </a:xfrm>
          <a:prstGeom prst="rect">
            <a:avLst/>
          </a:prstGeom>
          <a:noFill/>
        </p:spPr>
      </p:pic>
      <p:pic>
        <p:nvPicPr>
          <p:cNvPr id="22" name="Picture 4" descr="C:\Users\Dom\Videos\iCAUQM02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857364"/>
            <a:ext cx="3214678" cy="2643206"/>
          </a:xfrm>
          <a:prstGeom prst="rect">
            <a:avLst/>
          </a:prstGeom>
          <a:noFill/>
        </p:spPr>
      </p:pic>
      <p:pic>
        <p:nvPicPr>
          <p:cNvPr id="23" name="Picture 5" descr="C:\Users\Dom\Videos\cucmber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500438"/>
            <a:ext cx="3357554" cy="3357562"/>
          </a:xfrm>
          <a:prstGeom prst="rect">
            <a:avLst/>
          </a:prstGeom>
          <a:noFill/>
        </p:spPr>
      </p:pic>
      <p:pic>
        <p:nvPicPr>
          <p:cNvPr id="24" name="Picture 7" descr="C:\Users\Dom\Videos\slide0007_image0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572009"/>
            <a:ext cx="4643470" cy="2285991"/>
          </a:xfrm>
          <a:prstGeom prst="rect">
            <a:avLst/>
          </a:prstGeom>
          <a:noFill/>
        </p:spPr>
      </p:pic>
      <p:sp>
        <p:nvSpPr>
          <p:cNvPr id="25" name="Управляющая кнопка: назад 24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2" descr="Огурец_ред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429132"/>
            <a:ext cx="2514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500042"/>
            <a:ext cx="6186502" cy="121444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A20000"/>
                </a:solidFill>
                <a:latin typeface="Arial Black" pitchFamily="34" charset="0"/>
              </a:rPr>
              <a:t>Назови, что лишнее?</a:t>
            </a:r>
          </a:p>
        </p:txBody>
      </p:sp>
      <p:pic>
        <p:nvPicPr>
          <p:cNvPr id="19463" name="Picture 36" descr="Помидоры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928802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37" descr="Кабак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1928802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2" name="Picture 42" descr="Банан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2" y="4286256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2"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A20000"/>
                </a:solidFill>
                <a:latin typeface="Arial Black" pitchFamily="34" charset="0"/>
              </a:rPr>
              <a:t>Назови, что лишнее?</a:t>
            </a:r>
          </a:p>
        </p:txBody>
      </p:sp>
      <p:sp>
        <p:nvSpPr>
          <p:cNvPr id="67606" name="Rectangle 22">
            <a:hlinkClick r:id="" action="ppaction://noaction">
              <a:snd r:embed="rId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572132" y="1357298"/>
            <a:ext cx="28956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</a:t>
            </a:r>
          </a:p>
        </p:txBody>
      </p:sp>
      <p:sp>
        <p:nvSpPr>
          <p:cNvPr id="12" name="Rectangle 22">
            <a:hlinkClick r:id="" action="ppaction://noaction">
              <a:snd r:embed="rId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800600" y="1371600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</a:t>
            </a:r>
          </a:p>
        </p:txBody>
      </p:sp>
      <p:sp>
        <p:nvSpPr>
          <p:cNvPr id="13" name="Rectangle 22">
            <a:hlinkClick r:id="" action="ppaction://noaction">
              <a:snd r:embed="rId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953000" y="1428736"/>
            <a:ext cx="2895600" cy="21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</a:t>
            </a:r>
          </a:p>
        </p:txBody>
      </p:sp>
      <p:pic>
        <p:nvPicPr>
          <p:cNvPr id="18" name="Picture 32" descr="Апельс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857364"/>
            <a:ext cx="2905124" cy="2286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" name="Rectangle 22">
            <a:hlinkClick r:id="" action="ppaction://noaction">
              <a:snd r:embed="rId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786314" y="1857364"/>
            <a:ext cx="2928958" cy="2286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</a:t>
            </a:r>
          </a:p>
        </p:txBody>
      </p:sp>
      <p:pic>
        <p:nvPicPr>
          <p:cNvPr id="20" name="Picture 33" descr="a6dc2c917d1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4143380"/>
            <a:ext cx="2828928" cy="22098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1" name="Picture 35" descr="f_17839791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1785926"/>
            <a:ext cx="2857520" cy="219710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2" name="Picture 37" descr="1217165668777777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29190" y="4214818"/>
            <a:ext cx="2921000" cy="2190750"/>
          </a:xfrm>
          <a:prstGeom prst="rect">
            <a:avLst/>
          </a:prstGeom>
          <a:solidFill>
            <a:srgbClr val="FFFF00"/>
          </a:solidFill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зад 14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759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2571736" y="274638"/>
            <a:ext cx="6115064" cy="1143000"/>
          </a:xfrm>
        </p:spPr>
        <p:txBody>
          <a:bodyPr>
            <a:normAutofit fontScale="90000"/>
          </a:bodyPr>
          <a:lstStyle/>
          <a:p>
            <a:pPr algn="r" eaLnBrk="1" hangingPunct="1">
              <a:defRPr/>
            </a:pPr>
            <a:r>
              <a:rPr lang="ru-RU" sz="4000" dirty="0" smtClean="0">
                <a:solidFill>
                  <a:srgbClr val="A20000"/>
                </a:solidFill>
                <a:latin typeface="Arial Black" pitchFamily="34" charset="0"/>
              </a:rPr>
              <a:t>«Что было раньше,    что позже?»</a:t>
            </a:r>
          </a:p>
        </p:txBody>
      </p:sp>
      <p:sp>
        <p:nvSpPr>
          <p:cNvPr id="67606" name="Rectangle 22">
            <a:hlinkClick r:id="" action="ppaction://noaction">
              <a:snd r:embed="rId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5572132" y="1357298"/>
            <a:ext cx="2895600" cy="21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</a:t>
            </a:r>
          </a:p>
        </p:txBody>
      </p:sp>
      <p:sp>
        <p:nvSpPr>
          <p:cNvPr id="12" name="Rectangle 22">
            <a:hlinkClick r:id="" action="ppaction://noaction">
              <a:snd r:embed="rId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800600" y="1371600"/>
            <a:ext cx="28956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</a:t>
            </a:r>
          </a:p>
        </p:txBody>
      </p:sp>
      <p:sp>
        <p:nvSpPr>
          <p:cNvPr id="13" name="Rectangle 22">
            <a:hlinkClick r:id="" action="ppaction://noaction">
              <a:snd r:embed="rId2" name="chimes.wav" builtIn="1"/>
            </a:hlinkClick>
          </p:cNvPr>
          <p:cNvSpPr>
            <a:spLocks noChangeArrowheads="1"/>
          </p:cNvSpPr>
          <p:nvPr/>
        </p:nvSpPr>
        <p:spPr bwMode="auto">
          <a:xfrm>
            <a:off x="4953000" y="1428736"/>
            <a:ext cx="2895600" cy="2152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ru-RU" sz="3200">
                <a:effectLst>
                  <a:outerShdw blurRad="38100" dist="38100" dir="2700000" algn="tl">
                    <a:srgbClr val="000000"/>
                  </a:outerShdw>
                </a:effectLst>
                <a:latin typeface="ArbatDi" pitchFamily="66" charset="0"/>
              </a:rPr>
              <a:t> </a:t>
            </a:r>
          </a:p>
        </p:txBody>
      </p:sp>
      <p:pic>
        <p:nvPicPr>
          <p:cNvPr id="16" name="Picture 4" descr="C:\Users\Dom\Videos\scenariy_yubileya_55_zhenschina_52_1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28670"/>
            <a:ext cx="3857620" cy="2938473"/>
          </a:xfrm>
          <a:prstGeom prst="rect">
            <a:avLst/>
          </a:prstGeom>
          <a:noFill/>
        </p:spPr>
      </p:pic>
      <p:pic>
        <p:nvPicPr>
          <p:cNvPr id="17" name="Picture 3" descr="C:\Users\Dom\Videos\imgh116469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1357298"/>
            <a:ext cx="5286380" cy="2357454"/>
          </a:xfrm>
          <a:prstGeom prst="rect">
            <a:avLst/>
          </a:prstGeom>
          <a:noFill/>
        </p:spPr>
      </p:pic>
      <p:pic>
        <p:nvPicPr>
          <p:cNvPr id="23" name="Picture 5" descr="C:\Users\Dom\Videos\GnfIv53OSbh8rN0Ws76YqM-temp-upload_vfaomovq_480x480-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857496"/>
            <a:ext cx="3857620" cy="4000504"/>
          </a:xfrm>
          <a:prstGeom prst="rect">
            <a:avLst/>
          </a:prstGeom>
          <a:noFill/>
        </p:spPr>
      </p:pic>
      <p:pic>
        <p:nvPicPr>
          <p:cNvPr id="24" name="Picture 6" descr="C:\Users\Dom\Videos\02_Repka_2_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500438"/>
            <a:ext cx="3071834" cy="3357562"/>
          </a:xfrm>
          <a:prstGeom prst="rect">
            <a:avLst/>
          </a:prstGeom>
          <a:noFill/>
        </p:spPr>
      </p:pic>
      <p:pic>
        <p:nvPicPr>
          <p:cNvPr id="25" name="Picture 7" descr="C:\Users\Dom\Videos\1dc9b193035851ca5d3b321ae9abe71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16" y="3500438"/>
            <a:ext cx="2285984" cy="3357562"/>
          </a:xfrm>
          <a:prstGeom prst="rect">
            <a:avLst/>
          </a:prstGeom>
          <a:noFill/>
        </p:spPr>
      </p:pic>
      <p:sp>
        <p:nvSpPr>
          <p:cNvPr id="26" name="Управляющая кнопка: назад 25">
            <a:hlinkClick r:id="" action="ppaction://hlinkshowjump?jump=previousslide" highlightClick="1"/>
          </p:cNvPr>
          <p:cNvSpPr/>
          <p:nvPr/>
        </p:nvSpPr>
        <p:spPr>
          <a:xfrm>
            <a:off x="0" y="6286520"/>
            <a:ext cx="642942" cy="5714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далее 26">
            <a:hlinkClick r:id="" action="ppaction://hlinkshowjump?jump=nextslide" highlightClick="1"/>
          </p:cNvPr>
          <p:cNvSpPr/>
          <p:nvPr/>
        </p:nvSpPr>
        <p:spPr>
          <a:xfrm>
            <a:off x="8501058" y="6286520"/>
            <a:ext cx="642942" cy="5714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0" grpId="0"/>
      <p:bldP spid="67590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281</TotalTime>
  <Words>256</Words>
  <Application>Microsoft Office PowerPoint</Application>
  <PresentationFormat>Экран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к непосредственной образовательной деятельности в старшей группе по программе                      «Детский сад 2100»                                                         «Откуда овощи                            в магазине?»</vt:lpstr>
      <vt:lpstr>«Что растёт на грядке?»</vt:lpstr>
      <vt:lpstr>Путешествие на овощные поля.</vt:lpstr>
      <vt:lpstr>Слайд 4</vt:lpstr>
      <vt:lpstr>Слайд 5</vt:lpstr>
      <vt:lpstr>Как вырос огурец?»</vt:lpstr>
      <vt:lpstr>Назови, что лишнее?</vt:lpstr>
      <vt:lpstr>Назови, что лишнее?</vt:lpstr>
      <vt:lpstr>«Что было раньше,    что позже?»</vt:lpstr>
      <vt:lpstr>Отгадайте загадки!</vt:lpstr>
      <vt:lpstr>Слайд 11</vt:lpstr>
      <vt:lpstr>Интернет-ресурсы.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Deafult User</cp:lastModifiedBy>
  <cp:revision>27</cp:revision>
  <dcterms:created xsi:type="dcterms:W3CDTF">2013-08-23T19:01:23Z</dcterms:created>
  <dcterms:modified xsi:type="dcterms:W3CDTF">2013-10-27T09:19:11Z</dcterms:modified>
</cp:coreProperties>
</file>