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81" r:id="rId9"/>
    <p:sldId id="282" r:id="rId10"/>
    <p:sldId id="283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90" autoAdjust="0"/>
  </p:normalViewPr>
  <p:slideViewPr>
    <p:cSldViewPr>
      <p:cViewPr varScale="1">
        <p:scale>
          <a:sx n="93" d="100"/>
          <a:sy n="93" d="100"/>
        </p:scale>
        <p:origin x="-1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0;&#1058;&#1058;&#1045;&#1057;&#1058;&#1040;&#1062;&#1048;&#1071;%20&#1054;&#1053;&#1048;&#1055;&#1063;&#1045;&#1053;&#1050;&#1054;\&#1076;&#1080;&#1072;&#1075;&#1085;&#1086;&#1089;&#1090;&#1080;&#1082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40;&#1058;&#1058;&#1045;&#1057;&#1058;&#1040;&#1062;&#1048;&#1071;%20&#1054;&#1053;&#1048;&#1055;&#1063;&#1045;&#1053;&#1050;&#1054;\&#1076;&#1080;&#1072;&#1075;&#1085;&#1086;&#1089;&#1090;&#1080;&#1082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ru-RU" sz="1400" baseline="0">
                <a:latin typeface="Times New Roman" pitchFamily="18" charset="0"/>
                <a:cs typeface="Times New Roman" pitchFamily="18" charset="0"/>
              </a:rPr>
              <a:t> - 2010 </a:t>
            </a:r>
            <a:r>
              <a:rPr lang="ru-RU" sz="1400" baseline="0"/>
              <a:t>г.</a:t>
            </a:r>
            <a:endParaRPr lang="ru-RU" sz="1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знаю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0.33000000000000007</c:v>
                </c:pt>
                <c:pt idx="1">
                  <c:v>0.52</c:v>
                </c:pt>
                <c:pt idx="2">
                  <c:v>0.15000000000000002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понимаю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0.42000000000000004</c:v>
                </c:pt>
                <c:pt idx="1">
                  <c:v>0.4</c:v>
                </c:pt>
                <c:pt idx="2">
                  <c:v>0.18000000000000002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делаю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Лист1!$B$4:$D$4</c:f>
              <c:numCache>
                <c:formatCode>0%</c:formatCode>
                <c:ptCount val="3"/>
                <c:pt idx="0">
                  <c:v>0.38000000000000006</c:v>
                </c:pt>
                <c:pt idx="1">
                  <c:v>0.43000000000000005</c:v>
                </c:pt>
                <c:pt idx="2">
                  <c:v>0.19000000000000003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75264"/>
        <c:axId val="110089344"/>
      </c:barChart>
      <c:catAx>
        <c:axId val="110075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0089344"/>
        <c:crosses val="autoZero"/>
        <c:auto val="1"/>
        <c:lblAlgn val="ctr"/>
        <c:lblOffset val="100"/>
        <c:noMultiLvlLbl val="0"/>
      </c:catAx>
      <c:valAx>
        <c:axId val="1100893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10075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2010-2011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знаю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Лист1!$B$7:$D$7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Лист1!$B$8:$D$8</c:f>
              <c:numCache>
                <c:formatCode>0%</c:formatCode>
                <c:ptCount val="3"/>
                <c:pt idx="0">
                  <c:v>0.69000000000000006</c:v>
                </c:pt>
                <c:pt idx="1">
                  <c:v>0.26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понимаю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Лист1!$B$7:$D$7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Лист1!$B$9:$D$9</c:f>
              <c:numCache>
                <c:formatCode>0%</c:formatCode>
                <c:ptCount val="3"/>
                <c:pt idx="0">
                  <c:v>0.68</c:v>
                </c:pt>
                <c:pt idx="1">
                  <c:v>0.25</c:v>
                </c:pt>
                <c:pt idx="2">
                  <c:v>7.0000000000000021E-2</c:v>
                </c:pt>
              </c:numCache>
            </c:numRef>
          </c:val>
        </c:ser>
        <c:ser>
          <c:idx val="2"/>
          <c:order val="2"/>
          <c:tx>
            <c:strRef>
              <c:f>Лист1!$A$10</c:f>
              <c:strCache>
                <c:ptCount val="1"/>
                <c:pt idx="0">
                  <c:v>делаю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Лист1!$B$7:$D$7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Лист1!$B$10:$D$10</c:f>
              <c:numCache>
                <c:formatCode>0%</c:formatCode>
                <c:ptCount val="3"/>
                <c:pt idx="0">
                  <c:v>0.69000000000000006</c:v>
                </c:pt>
                <c:pt idx="1">
                  <c:v>0.23</c:v>
                </c:pt>
                <c:pt idx="2">
                  <c:v>8.0000000000000016E-2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49344"/>
        <c:axId val="110650880"/>
      </c:barChart>
      <c:catAx>
        <c:axId val="11064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0650880"/>
        <c:crosses val="autoZero"/>
        <c:auto val="1"/>
        <c:lblAlgn val="ctr"/>
        <c:lblOffset val="100"/>
        <c:noMultiLvlLbl val="0"/>
      </c:catAx>
      <c:valAx>
        <c:axId val="110650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064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59864391951044"/>
          <c:y val="0.44612569262175561"/>
          <c:w val="0.15829024496937899"/>
          <c:h val="0.251151574803149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2011-2012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93285214348205"/>
          <c:y val="0.19075240594925635"/>
          <c:w val="0.68855468066491687"/>
          <c:h val="0.7164158646835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Лист1!$A$14</c:f>
              <c:strCache>
                <c:ptCount val="1"/>
                <c:pt idx="0">
                  <c:v>знаю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Лист1!$B$13:$D$13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Лист1!$B$14:$D$14</c:f>
              <c:numCache>
                <c:formatCode>0%</c:formatCode>
                <c:ptCount val="3"/>
                <c:pt idx="0">
                  <c:v>0.91</c:v>
                </c:pt>
                <c:pt idx="1">
                  <c:v>0.09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Лист1!$A$15</c:f>
              <c:strCache>
                <c:ptCount val="1"/>
                <c:pt idx="0">
                  <c:v>понимаю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Лист1!$B$13:$D$13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Лист1!$B$15:$D$15</c:f>
              <c:numCache>
                <c:formatCode>0%</c:formatCode>
                <c:ptCount val="3"/>
                <c:pt idx="0">
                  <c:v>0.89</c:v>
                </c:pt>
                <c:pt idx="1">
                  <c:v>0.11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Лист1!$A$16</c:f>
              <c:strCache>
                <c:ptCount val="1"/>
                <c:pt idx="0">
                  <c:v>делаю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Лист1!$B$13:$D$13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Лист1!$B$16:$D$16</c:f>
              <c:numCache>
                <c:formatCode>0%</c:formatCode>
                <c:ptCount val="3"/>
                <c:pt idx="0">
                  <c:v>0.83</c:v>
                </c:pt>
                <c:pt idx="1">
                  <c:v>0.17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20128"/>
        <c:axId val="103202816"/>
      </c:barChart>
      <c:catAx>
        <c:axId val="138320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202816"/>
        <c:crosses val="autoZero"/>
        <c:auto val="1"/>
        <c:lblAlgn val="ctr"/>
        <c:lblOffset val="100"/>
        <c:noMultiLvlLbl val="0"/>
      </c:catAx>
      <c:valAx>
        <c:axId val="1032028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38320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6496-E819-4D98-B548-FBE6CFD52AF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FA8F3-773F-4F1B-ABE1-374EF10CA6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8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A8F3-773F-4F1B-ABE1-374EF10CA64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9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FA8F3-773F-4F1B-ABE1-374EF10CA64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3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МБОУ прогимназия «Сезам» </a:t>
            </a:r>
            <a:br>
              <a:rPr lang="ru-RU" sz="2800" dirty="0" smtClean="0"/>
            </a:br>
            <a:r>
              <a:rPr lang="ru-RU" sz="2800" dirty="0" smtClean="0"/>
              <a:t>г. Сургут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07976" y="1556792"/>
            <a:ext cx="7772400" cy="27481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9300" b="1" dirty="0" smtClean="0">
                <a:solidFill>
                  <a:schemeClr val="tx2"/>
                </a:solidFill>
              </a:rPr>
              <a:t>Тема</a:t>
            </a:r>
            <a:r>
              <a:rPr lang="ru-RU" sz="9300" dirty="0" smtClean="0">
                <a:solidFill>
                  <a:schemeClr val="tx2"/>
                </a:solidFill>
              </a:rPr>
              <a:t>:  « Я и природа» . Формирование экологической компетентности у старших дошкольников  посредством организации экспериментально – исследовательской деятельности</a:t>
            </a:r>
            <a:r>
              <a:rPr lang="ru-RU" sz="9300" dirty="0" smtClean="0"/>
              <a:t/>
            </a:r>
            <a:br>
              <a:rPr lang="ru-RU" sz="9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5300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07976" y="4290492"/>
            <a:ext cx="77724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Онипченко Ольга Николаевна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воспитатель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Тема: Педагогический проект Я 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669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4237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Диагностика уровня </a:t>
            </a:r>
            <a:r>
              <a:rPr lang="ru-RU" sz="2000" b="1" dirty="0" err="1" smtClean="0"/>
              <a:t>сформированности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экологической компетентности дошкольников</a:t>
            </a:r>
            <a:endParaRPr lang="ru-RU" sz="2000" b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3528" y="836712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716016" y="1052736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077864"/>
              </p:ext>
            </p:extLst>
          </p:nvPr>
        </p:nvGraphicFramePr>
        <p:xfrm>
          <a:off x="2195736" y="3717032"/>
          <a:ext cx="4572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4" name="6-конечная звезда 3"/>
          <p:cNvSpPr/>
          <p:nvPr/>
        </p:nvSpPr>
        <p:spPr>
          <a:xfrm>
            <a:off x="3505568" y="2924944"/>
            <a:ext cx="1706488" cy="158417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</a:t>
            </a:r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31540" y="1885261"/>
            <a:ext cx="2304256" cy="64807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Заместитель по</a:t>
            </a:r>
          </a:p>
          <a:p>
            <a:pPr algn="ctr"/>
            <a:r>
              <a:rPr lang="ru-RU" dirty="0" smtClean="0"/>
              <a:t>УВР</a:t>
            </a:r>
            <a:endParaRPr lang="ru-RU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419872" y="2003934"/>
            <a:ext cx="1792184" cy="55411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Директор</a:t>
            </a:r>
            <a:endParaRPr lang="ru-RU" dirty="0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6444208" y="1847508"/>
            <a:ext cx="2160240" cy="64807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Воспитатели</a:t>
            </a:r>
            <a:endParaRPr lang="ru-RU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431540" y="2994839"/>
            <a:ext cx="2304256" cy="72219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Эколог</a:t>
            </a: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1475656" y="5521167"/>
            <a:ext cx="2304256" cy="80138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Инструктор по физической культуре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4788024" y="5521168"/>
            <a:ext cx="2088232" cy="8601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 -психолог</a:t>
            </a:r>
            <a:endParaRPr lang="ru-RU" dirty="0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6732240" y="4601613"/>
            <a:ext cx="1872208" cy="72008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 -художник</a:t>
            </a:r>
            <a:endParaRPr lang="ru-RU" dirty="0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6588224" y="3133781"/>
            <a:ext cx="1872208" cy="57301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Пом. воспитателя</a:t>
            </a:r>
            <a:endParaRPr lang="ru-RU" dirty="0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11560" y="4509120"/>
            <a:ext cx="1872208" cy="72008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5" idx="3"/>
          </p:cNvCxnSpPr>
          <p:nvPr/>
        </p:nvCxnSpPr>
        <p:spPr>
          <a:xfrm>
            <a:off x="2735796" y="2209297"/>
            <a:ext cx="1404156" cy="10036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3"/>
          </p:cNvCxnSpPr>
          <p:nvPr/>
        </p:nvCxnSpPr>
        <p:spPr>
          <a:xfrm>
            <a:off x="2735796" y="3355936"/>
            <a:ext cx="769772" cy="643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2"/>
            <a:endCxn id="4" idx="5"/>
          </p:cNvCxnSpPr>
          <p:nvPr/>
        </p:nvCxnSpPr>
        <p:spPr>
          <a:xfrm>
            <a:off x="4315964" y="2558044"/>
            <a:ext cx="42848" cy="366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0"/>
            <a:endCxn id="7" idx="1"/>
          </p:cNvCxnSpPr>
          <p:nvPr/>
        </p:nvCxnSpPr>
        <p:spPr>
          <a:xfrm flipV="1">
            <a:off x="5212056" y="2171544"/>
            <a:ext cx="1232152" cy="11494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212056" y="3420287"/>
            <a:ext cx="13761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" idx="1"/>
            <a:endCxn id="11" idx="1"/>
          </p:cNvCxnSpPr>
          <p:nvPr/>
        </p:nvCxnSpPr>
        <p:spPr>
          <a:xfrm>
            <a:off x="5212056" y="4113076"/>
            <a:ext cx="1520184" cy="8485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788024" y="4113076"/>
            <a:ext cx="288032" cy="14080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" idx="3"/>
          </p:cNvCxnSpPr>
          <p:nvPr/>
        </p:nvCxnSpPr>
        <p:spPr>
          <a:xfrm flipH="1">
            <a:off x="2483768" y="4113076"/>
            <a:ext cx="1021800" cy="655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419872" y="4149080"/>
            <a:ext cx="576064" cy="13669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7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564903"/>
            <a:ext cx="4536504" cy="119780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DSC076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805">
            <a:off x="837234" y="3862796"/>
            <a:ext cx="3007982" cy="2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SC077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28">
            <a:off x="4934520" y="467868"/>
            <a:ext cx="3675216" cy="231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Фото-00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971">
            <a:off x="5148063" y="3968004"/>
            <a:ext cx="35381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SC077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49542">
            <a:off x="316048" y="814980"/>
            <a:ext cx="355239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6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328592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Экология – это …  наука  изучающая взаимоотношения всех  живых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организмов между  собой и окружающей их средой.  Впервые этот термин был предложен в 1866 году немецким биологом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Эрнстом Геккелем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Экология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-наука непростая  -  всё связано со всем ; всё куда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девается; всё что-нибудь, да стоит (ничего  не даётся даром);  природа знает лучше. 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Барри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Коммонер.</a:t>
            </a:r>
          </a:p>
          <a:p>
            <a:pPr algn="just">
              <a:buFont typeface="Wingdings" pitchFamily="2" charset="2"/>
              <a:buChar char="q"/>
            </a:pPr>
            <a:endParaRPr lang="ru-RU" sz="29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Экологическое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воспитание – целенаправленная систематическая педагогическая деятельность, направленная на развитие экологической безопасности и воспитанности детей; накопление экологических знаний, формирование умений и навыков деятельности в природе, пробуждение высоких нравственно-этических чувств, приобретение высоконравственных личностных качеств и твёрдой воли в осуществлении природоохранительной работы.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Б. Т. Лихачёв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33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Экспериментирование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является ведущим видом деятельности у маленьких детей: «Фундаментальный факт заключается в том, что деятельность экспериментирования пронизывает все сферы детской жизни, все детские деятельности, в том числе и игровую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из Приказа Министерства образования и науки Р.Ф. (приказ 3. 3.6) от 23.11.2009г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9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900" b="1" dirty="0"/>
              <a:t>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Экспериментально – исследовательская деятельность дошкольников  - деятельность, связанная с поиском ответа на творческую, исследовательскую задачу с заранее неизвестным решением и предполагающая наличие основных этапов, характерных для исследования в научной сфере.</a:t>
            </a:r>
            <a:endParaRPr lang="ru-RU" sz="29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Экология – это ….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5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04864"/>
            <a:ext cx="8208911" cy="4176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b="1" dirty="0" smtClean="0"/>
              <a:t>нового экологического мышления</a:t>
            </a:r>
            <a:r>
              <a:rPr lang="ru-RU" dirty="0" smtClean="0"/>
              <a:t>;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b="1" dirty="0"/>
              <a:t>понятия</a:t>
            </a:r>
            <a:r>
              <a:rPr lang="ru-RU" dirty="0"/>
              <a:t> взаимосвязи живого и неживого; </a:t>
            </a:r>
          </a:p>
          <a:p>
            <a:pPr marL="0" indent="0">
              <a:buNone/>
            </a:pPr>
            <a:r>
              <a:rPr lang="ru-RU" b="1" dirty="0" smtClean="0"/>
              <a:t>-понятия</a:t>
            </a:r>
            <a:r>
              <a:rPr lang="ru-RU" dirty="0" smtClean="0"/>
              <a:t> </a:t>
            </a:r>
            <a:r>
              <a:rPr lang="ru-RU" dirty="0"/>
              <a:t>о сходстве растительного  и животного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мира</a:t>
            </a:r>
            <a:r>
              <a:rPr lang="ru-RU" dirty="0"/>
              <a:t>;    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b="1" dirty="0"/>
              <a:t>способности </a:t>
            </a:r>
            <a:r>
              <a:rPr lang="ru-RU" dirty="0"/>
              <a:t>детей к изучению </a:t>
            </a:r>
            <a:r>
              <a:rPr lang="ru-RU" dirty="0" smtClean="0"/>
              <a:t>причин</a:t>
            </a:r>
            <a:r>
              <a:rPr lang="ru-RU" dirty="0"/>
              <a:t>, анализу и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оценке </a:t>
            </a:r>
            <a:r>
              <a:rPr lang="ru-RU" dirty="0"/>
              <a:t>экологических  </a:t>
            </a:r>
            <a:r>
              <a:rPr lang="ru-RU" dirty="0" smtClean="0"/>
              <a:t>проблем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b="1" dirty="0" smtClean="0"/>
              <a:t>развитие  </a:t>
            </a:r>
            <a:r>
              <a:rPr lang="ru-RU" dirty="0" smtClean="0"/>
              <a:t>навыков экспериментального исследования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b="1" dirty="0" smtClean="0"/>
              <a:t>воспитание</a:t>
            </a:r>
            <a:r>
              <a:rPr lang="ru-RU" dirty="0" smtClean="0"/>
              <a:t>  бережного отношения </a:t>
            </a:r>
            <a:r>
              <a:rPr lang="ru-RU" dirty="0"/>
              <a:t>к природе.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03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Под </a:t>
            </a:r>
            <a:r>
              <a:rPr lang="ru-RU" sz="2400" b="1" dirty="0" smtClean="0">
                <a:solidFill>
                  <a:schemeClr val="tx2"/>
                </a:solidFill>
              </a:rPr>
              <a:t>начальной экологической компетентностью  </a:t>
            </a:r>
            <a:r>
              <a:rPr lang="ru-RU" sz="2400" dirty="0">
                <a:solidFill>
                  <a:schemeClr val="tx2"/>
                </a:solidFill>
              </a:rPr>
              <a:t>понимается готовность самостоятельно решать задачи гуманного взаимодействия с природой на основе системы экологических представлений, </a:t>
            </a:r>
            <a:r>
              <a:rPr lang="ru-RU" sz="2400" dirty="0" smtClean="0">
                <a:solidFill>
                  <a:schemeClr val="tx2"/>
                </a:solidFill>
              </a:rPr>
              <a:t>умений,  отношений и формировании </a:t>
            </a:r>
            <a:r>
              <a:rPr lang="ru-RU" sz="2400" dirty="0">
                <a:solidFill>
                  <a:schemeClr val="tx2"/>
                </a:solidFill>
              </a:rPr>
              <a:t>у </a:t>
            </a:r>
            <a:r>
              <a:rPr lang="ru-RU" sz="2400" dirty="0" smtClean="0">
                <a:solidFill>
                  <a:schemeClr val="tx2"/>
                </a:solidFill>
              </a:rPr>
              <a:t>детей: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r>
              <a:rPr lang="ru-RU" b="1" dirty="0" smtClean="0"/>
              <a:t>Задачи проекта:</a:t>
            </a:r>
            <a:r>
              <a:rPr lang="ru-RU" dirty="0" smtClean="0"/>
              <a:t>  </a:t>
            </a:r>
            <a:endParaRPr lang="ru-RU" dirty="0"/>
          </a:p>
          <a:p>
            <a:r>
              <a:rPr lang="ru-RU" dirty="0" smtClean="0"/>
              <a:t>Создание </a:t>
            </a:r>
            <a:r>
              <a:rPr lang="ru-RU" dirty="0"/>
              <a:t>и обогащение образовательной среды, направленной  на развитие экологических  познавательных способностей </a:t>
            </a:r>
            <a:r>
              <a:rPr lang="ru-RU" dirty="0" smtClean="0"/>
              <a:t>дошкольников.</a:t>
            </a:r>
            <a:endParaRPr lang="ru-RU" dirty="0"/>
          </a:p>
          <a:p>
            <a:r>
              <a:rPr lang="ru-RU" dirty="0" smtClean="0"/>
              <a:t>Развитие </a:t>
            </a:r>
            <a:r>
              <a:rPr lang="ru-RU" dirty="0"/>
              <a:t>начальных навыков экспериментирования.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экологической грамотности родителей.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23224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Цель проекта: </a:t>
            </a:r>
            <a:r>
              <a:rPr lang="ru-RU" sz="2400" dirty="0">
                <a:solidFill>
                  <a:schemeClr val="tx2"/>
                </a:solidFill>
              </a:rPr>
              <a:t>создание условий для формирования экологической компетентности старших дошкольников</a:t>
            </a:r>
            <a:r>
              <a:rPr lang="ru-RU" sz="2400" b="1" dirty="0">
                <a:solidFill>
                  <a:schemeClr val="tx2"/>
                </a:solidFill>
              </a:rPr>
              <a:t> через </a:t>
            </a:r>
            <a:r>
              <a:rPr lang="ru-RU" sz="2400" b="1" dirty="0" smtClean="0">
                <a:solidFill>
                  <a:schemeClr val="tx2"/>
                </a:solidFill>
              </a:rPr>
              <a:t>экспериментально - исследовательскую деятельность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/>
          </a:bodyPr>
          <a:lstStyle/>
          <a:p>
            <a:r>
              <a:rPr lang="ru-RU" dirty="0" smtClean="0"/>
              <a:t>  Системный </a:t>
            </a:r>
            <a:r>
              <a:rPr lang="ru-RU" dirty="0"/>
              <a:t>подход - учёт взаимосвязи всех компонентов образовательной деятельности дошкольного учреждения.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Личностно -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</a:t>
            </a:r>
            <a:r>
              <a:rPr lang="ru-RU" dirty="0"/>
              <a:t>подход - создание условий для саморазвития каждого воспитанника в процессе организации экспериментально-исследовательской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Основные методологические подходы данного педагогического опыта</a:t>
            </a:r>
            <a:r>
              <a:rPr lang="ru-RU" dirty="0">
                <a:solidFill>
                  <a:schemeClr val="tx2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708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Прямоугольник 8"/>
          <p:cNvSpPr>
            <a:spLocks noChangeArrowheads="1"/>
          </p:cNvSpPr>
          <p:nvPr/>
        </p:nvSpPr>
        <p:spPr bwMode="auto">
          <a:xfrm>
            <a:off x="179512" y="1019175"/>
            <a:ext cx="2304256" cy="695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Проект: «Бумажная фея»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Прямоугольник 9"/>
          <p:cNvSpPr>
            <a:spLocks noChangeArrowheads="1"/>
          </p:cNvSpPr>
          <p:nvPr/>
        </p:nvSpPr>
        <p:spPr bwMode="auto">
          <a:xfrm>
            <a:off x="3563888" y="1268760"/>
            <a:ext cx="2286000" cy="512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Проект: «Волшебный кристалл»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Прямоугольник 10"/>
          <p:cNvSpPr>
            <a:spLocks noChangeArrowheads="1"/>
          </p:cNvSpPr>
          <p:nvPr/>
        </p:nvSpPr>
        <p:spPr bwMode="auto">
          <a:xfrm>
            <a:off x="6727825" y="1114425"/>
            <a:ext cx="2164655" cy="752475"/>
          </a:xfrm>
          <a:prstGeom prst="rect">
            <a:avLst/>
          </a:prstGeom>
          <a:solidFill>
            <a:srgbClr val="FFCCFF"/>
          </a:solidFill>
          <a:ln w="254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Проект: «Как рубашка в поле выросла?»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Прямоугольник 11"/>
          <p:cNvSpPr>
            <a:spLocks noChangeArrowheads="1"/>
          </p:cNvSpPr>
          <p:nvPr/>
        </p:nvSpPr>
        <p:spPr bwMode="auto">
          <a:xfrm>
            <a:off x="3059832" y="260648"/>
            <a:ext cx="3124200" cy="752475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«Я и природа»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Овал 24"/>
          <p:cNvSpPr>
            <a:spLocks noChangeArrowheads="1"/>
          </p:cNvSpPr>
          <p:nvPr/>
        </p:nvSpPr>
        <p:spPr bwMode="auto">
          <a:xfrm>
            <a:off x="4788024" y="3501008"/>
            <a:ext cx="1761529" cy="2448272"/>
          </a:xfrm>
          <a:prstGeom prst="ellipse">
            <a:avLst/>
          </a:prstGeom>
          <a:solidFill>
            <a:srgbClr val="CCCCF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Ткани – лён, хлопок, шерсть, искусственные ткани, мех, поролон, нитки.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Одежда для рук, ног, головы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Овал 26"/>
          <p:cNvSpPr>
            <a:spLocks noChangeArrowheads="1"/>
          </p:cNvSpPr>
          <p:nvPr/>
        </p:nvSpPr>
        <p:spPr bwMode="auto">
          <a:xfrm>
            <a:off x="7380312" y="3212976"/>
            <a:ext cx="1586359" cy="2888704"/>
          </a:xfrm>
          <a:prstGeom prst="ellipse">
            <a:avLst/>
          </a:prstGeom>
          <a:solidFill>
            <a:srgbClr val="CCCCF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Полезные ископаемые: камни,  минералы, нефть, уголь,  соль, золото,  песок, глина,  горы, вулканы, пещеры.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Овал 28"/>
          <p:cNvSpPr>
            <a:spLocks noChangeArrowheads="1"/>
          </p:cNvSpPr>
          <p:nvPr/>
        </p:nvSpPr>
        <p:spPr bwMode="auto">
          <a:xfrm>
            <a:off x="179512" y="3501008"/>
            <a:ext cx="1895475" cy="2592288"/>
          </a:xfrm>
          <a:prstGeom prst="ellipse">
            <a:avLst/>
          </a:prstGeom>
          <a:solidFill>
            <a:srgbClr val="CCCCF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Бумага, газеты, журналы, письма, упаковка подарков, чертежи архитекторов. Деревья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Овал 30"/>
          <p:cNvSpPr>
            <a:spLocks noChangeArrowheads="1"/>
          </p:cNvSpPr>
          <p:nvPr/>
        </p:nvSpPr>
        <p:spPr bwMode="auto">
          <a:xfrm>
            <a:off x="0" y="2276872"/>
            <a:ext cx="9010650" cy="400050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Экспериментально-исследовательская деятельность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Прямая со стрелкой 31"/>
          <p:cNvSpPr>
            <a:spLocks noChangeShapeType="1"/>
          </p:cNvSpPr>
          <p:nvPr/>
        </p:nvSpPr>
        <p:spPr bwMode="auto">
          <a:xfrm rot="10800000" flipV="1">
            <a:off x="4355976" y="548680"/>
            <a:ext cx="1543050" cy="457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4579B8"/>
            </a:solidFill>
            <a:miter lim="800000"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Овал 35"/>
          <p:cNvSpPr>
            <a:spLocks noChangeArrowheads="1"/>
          </p:cNvSpPr>
          <p:nvPr/>
        </p:nvSpPr>
        <p:spPr bwMode="auto">
          <a:xfrm>
            <a:off x="2699792" y="3356992"/>
            <a:ext cx="1607443" cy="2592288"/>
          </a:xfrm>
          <a:prstGeom prst="ellipse">
            <a:avLst/>
          </a:prstGeom>
          <a:solidFill>
            <a:srgbClr val="CCCCFF"/>
          </a:solidFill>
          <a:ln w="25400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Природный, бросовый материал, бисер, флуоресцентный пластилин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AutoShape 10"/>
          <p:cNvSpPr>
            <a:spLocks noChangeShapeType="1"/>
          </p:cNvSpPr>
          <p:nvPr/>
        </p:nvSpPr>
        <p:spPr bwMode="auto">
          <a:xfrm>
            <a:off x="4283968" y="4653136"/>
            <a:ext cx="55245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>
            <a:off x="6588224" y="4725144"/>
            <a:ext cx="78105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/>
          <p:cNvSpPr>
            <a:spLocks noChangeShapeType="1"/>
          </p:cNvSpPr>
          <p:nvPr/>
        </p:nvSpPr>
        <p:spPr bwMode="auto">
          <a:xfrm>
            <a:off x="1115616" y="2636912"/>
            <a:ext cx="0" cy="85725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/>
          <p:cNvSpPr>
            <a:spLocks noChangeShapeType="1"/>
          </p:cNvSpPr>
          <p:nvPr/>
        </p:nvSpPr>
        <p:spPr bwMode="auto">
          <a:xfrm>
            <a:off x="3419872" y="2708920"/>
            <a:ext cx="0" cy="68580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/>
          <p:cNvSpPr>
            <a:spLocks noChangeShapeType="1"/>
          </p:cNvSpPr>
          <p:nvPr/>
        </p:nvSpPr>
        <p:spPr bwMode="auto">
          <a:xfrm flipV="1">
            <a:off x="5724128" y="2780928"/>
            <a:ext cx="0" cy="68580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 flipV="1">
            <a:off x="8223250" y="2605088"/>
            <a:ext cx="0" cy="6762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488185" y="1019175"/>
            <a:ext cx="11807" cy="24958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068" idx="1"/>
          </p:cNvCxnSpPr>
          <p:nvPr/>
        </p:nvCxnSpPr>
        <p:spPr>
          <a:xfrm flipH="1">
            <a:off x="1547664" y="636886"/>
            <a:ext cx="1512168" cy="34384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068" idx="3"/>
            <a:endCxn id="2069" idx="0"/>
          </p:cNvCxnSpPr>
          <p:nvPr/>
        </p:nvCxnSpPr>
        <p:spPr>
          <a:xfrm>
            <a:off x="6184032" y="636886"/>
            <a:ext cx="1626121" cy="47753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4706887" y="1797168"/>
            <a:ext cx="0" cy="4797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043608" y="1772816"/>
            <a:ext cx="223348" cy="55428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524328" y="1916832"/>
            <a:ext cx="72008" cy="36004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0"/>
          <p:cNvSpPr>
            <a:spLocks noChangeShapeType="1"/>
          </p:cNvSpPr>
          <p:nvPr/>
        </p:nvSpPr>
        <p:spPr bwMode="auto">
          <a:xfrm>
            <a:off x="2123728" y="4581128"/>
            <a:ext cx="55245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Этапы реализации проекта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3383924" y="1361520"/>
            <a:ext cx="1944216" cy="28803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4888" y="3792461"/>
            <a:ext cx="1964642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 Этап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76914" y="6004372"/>
            <a:ext cx="1964641" cy="341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</a:t>
            </a:r>
            <a:r>
              <a:rPr lang="ru-RU" dirty="0" smtClean="0"/>
              <a:t> Этап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497410" y="3244334"/>
            <a:ext cx="138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6035222" y="1557122"/>
            <a:ext cx="2764341" cy="98468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Период формирования и функционирования педагогического </a:t>
            </a:r>
            <a:r>
              <a:rPr lang="ru-RU" dirty="0"/>
              <a:t>опыта.</a:t>
            </a: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3129148" y="2143955"/>
            <a:ext cx="2641147" cy="1120770"/>
          </a:xfrm>
          <a:prstGeom prst="round1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</a:t>
            </a:r>
            <a:r>
              <a:rPr lang="ru-RU" sz="1600" dirty="0" smtClean="0"/>
              <a:t>спользование  Подбор и использование </a:t>
            </a:r>
            <a:r>
              <a:rPr lang="ru-RU" sz="1600" dirty="0"/>
              <a:t>новых </a:t>
            </a:r>
            <a:r>
              <a:rPr lang="ru-RU" sz="1600" dirty="0" smtClean="0"/>
              <a:t>дидактических</a:t>
            </a:r>
            <a:endParaRPr lang="ru-RU" sz="1600" dirty="0"/>
          </a:p>
        </p:txBody>
      </p:sp>
      <p:sp>
        <p:nvSpPr>
          <p:cNvPr id="13" name="Прямоугольник с одним скругленным углом 12"/>
          <p:cNvSpPr/>
          <p:nvPr/>
        </p:nvSpPr>
        <p:spPr>
          <a:xfrm>
            <a:off x="6049241" y="3314923"/>
            <a:ext cx="2736304" cy="117861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</a:t>
            </a:r>
            <a:r>
              <a:rPr lang="ru-RU" sz="1600" dirty="0" smtClean="0"/>
              <a:t>истематизация </a:t>
            </a:r>
            <a:r>
              <a:rPr lang="ru-RU" sz="1600" dirty="0"/>
              <a:t>и анализ собственного материала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230147" y="3175556"/>
            <a:ext cx="2520280" cy="135501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Разработка и внедрение перспективных  планов образовательной деятельности </a:t>
            </a:r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>
            <a:off x="6033348" y="5301208"/>
            <a:ext cx="2950662" cy="132307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Оценка успешности реализации  педагогического проекта, определение перспектив </a:t>
            </a:r>
            <a:r>
              <a:rPr lang="ru-RU" dirty="0"/>
              <a:t>развития.</a:t>
            </a:r>
          </a:p>
        </p:txBody>
      </p:sp>
      <p:sp>
        <p:nvSpPr>
          <p:cNvPr id="19" name="Прямоугольник с одним скругленным углом 18"/>
          <p:cNvSpPr/>
          <p:nvPr/>
        </p:nvSpPr>
        <p:spPr>
          <a:xfrm>
            <a:off x="223018" y="5301208"/>
            <a:ext cx="2527409" cy="122413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Диагностика и анализ состояния экологической компетентности </a:t>
            </a:r>
          </a:p>
        </p:txBody>
      </p:sp>
      <p:sp>
        <p:nvSpPr>
          <p:cNvPr id="20" name="Прямоугольник с одним скругленным углом 19"/>
          <p:cNvSpPr/>
          <p:nvPr/>
        </p:nvSpPr>
        <p:spPr>
          <a:xfrm>
            <a:off x="251519" y="1412776"/>
            <a:ext cx="2498907" cy="115212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</a:t>
            </a:r>
            <a:r>
              <a:rPr lang="ru-RU" sz="1600" dirty="0" smtClean="0"/>
              <a:t>зучение </a:t>
            </a:r>
            <a:r>
              <a:rPr lang="ru-RU" sz="1600" dirty="0"/>
              <a:t>анализа  и обобщение опыта педагогов новаторов </a:t>
            </a:r>
          </a:p>
        </p:txBody>
      </p:sp>
      <p:sp>
        <p:nvSpPr>
          <p:cNvPr id="21" name="Прямоугольник с одним скругленным углом 20"/>
          <p:cNvSpPr/>
          <p:nvPr/>
        </p:nvSpPr>
        <p:spPr>
          <a:xfrm>
            <a:off x="3082980" y="4418606"/>
            <a:ext cx="2641147" cy="76265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 Практическая  реализация проекта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5297226" y="1629576"/>
            <a:ext cx="7908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лево 42"/>
          <p:cNvSpPr/>
          <p:nvPr/>
        </p:nvSpPr>
        <p:spPr>
          <a:xfrm>
            <a:off x="2750427" y="1649552"/>
            <a:ext cx="74698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4029972" y="1674882"/>
            <a:ext cx="484632" cy="469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4134893" y="4095378"/>
            <a:ext cx="484632" cy="278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лево 46"/>
          <p:cNvSpPr/>
          <p:nvPr/>
        </p:nvSpPr>
        <p:spPr>
          <a:xfrm>
            <a:off x="2750426" y="5903069"/>
            <a:ext cx="4892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5407076" y="5913276"/>
            <a:ext cx="571151" cy="484632"/>
          </a:xfrm>
          <a:prstGeom prst="rightArrow">
            <a:avLst>
              <a:gd name="adj1" fmla="val 50000"/>
              <a:gd name="adj2" fmla="val 38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4113716" y="5241520"/>
            <a:ext cx="484632" cy="636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4134893" y="3264725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5412766" y="3720815"/>
            <a:ext cx="6753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лево 51"/>
          <p:cNvSpPr/>
          <p:nvPr/>
        </p:nvSpPr>
        <p:spPr>
          <a:xfrm>
            <a:off x="2742835" y="3728831"/>
            <a:ext cx="60491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2565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К старшему дошкольному возрасту заметно возрастают </a:t>
            </a:r>
            <a:r>
              <a:rPr lang="ru-RU" sz="2800" b="1" dirty="0" smtClean="0">
                <a:solidFill>
                  <a:schemeClr val="tx2"/>
                </a:solidFill>
              </a:rPr>
              <a:t>возможности поисковой, исследовательской  деятельности, направленной на «открытие» нового, которые развивают продуктивные формы мышления, при этом главным фактором выступает характер деятельности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старших дошкольников.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Деятельность детей в центрах детской активности</a:t>
            </a:r>
            <a:endParaRPr lang="ru-RU" sz="3200" b="1" dirty="0"/>
          </a:p>
        </p:txBody>
      </p:sp>
      <p:pic>
        <p:nvPicPr>
          <p:cNvPr id="1026" name="Picture 2" descr="C:\Users\Вероника\Desktop\фото гр17\DSC01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632">
            <a:off x="555161" y="1816523"/>
            <a:ext cx="36004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ероника\Desktop\фото гр17\DSC01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611">
            <a:off x="4766752" y="1752802"/>
            <a:ext cx="3498432" cy="23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ероника\Desktop\фото гр17\DSC01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3168352" cy="22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29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767</TotalTime>
  <Words>615</Words>
  <Application>Microsoft Office PowerPoint</Application>
  <PresentationFormat>Экран (4:3)</PresentationFormat>
  <Paragraphs>74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 МБОУ прогимназия «Сезам»  г. Сургут  </vt:lpstr>
      <vt:lpstr>Экология – это ….</vt:lpstr>
      <vt:lpstr>Под начальной экологической компетентностью  понимается готовность самостоятельно решать задачи гуманного взаимодействия с природой на основе системы экологических представлений, умений,  отношений и формировании у детей: </vt:lpstr>
      <vt:lpstr>Цель проекта: создание условий для формирования экологической компетентности старших дошкольников через экспериментально - исследовательскую деятельность</vt:lpstr>
      <vt:lpstr>Основные методологические подходы данного педагогического опыта: </vt:lpstr>
      <vt:lpstr>Презентация PowerPoint</vt:lpstr>
      <vt:lpstr>Этапы реализации проекта</vt:lpstr>
      <vt:lpstr>К старшему дошкольному возрасту заметно возрастают возможности поисковой, исследовательской  деятельности, направленной на «открытие» нового, которые развивают продуктивные формы мышления, при этом главным фактором выступает характер деятельности старших дошкольников.</vt:lpstr>
      <vt:lpstr>Деятельность детей в центрах детской активности</vt:lpstr>
      <vt:lpstr>Диагностика уровня сформированности  экологической компетентности дошкольников</vt:lpstr>
      <vt:lpstr>Участники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МБОУ прогимназия «Сезам»  </dc:title>
  <dc:creator>Сергей</dc:creator>
  <cp:lastModifiedBy>Вероника</cp:lastModifiedBy>
  <cp:revision>63</cp:revision>
  <dcterms:created xsi:type="dcterms:W3CDTF">2013-03-11T12:51:40Z</dcterms:created>
  <dcterms:modified xsi:type="dcterms:W3CDTF">2013-04-29T19:41:44Z</dcterms:modified>
</cp:coreProperties>
</file>