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832" autoAdjust="0"/>
  </p:normalViewPr>
  <p:slideViewPr>
    <p:cSldViewPr>
      <p:cViewPr varScale="1">
        <p:scale>
          <a:sx n="68" d="100"/>
          <a:sy n="68" d="100"/>
        </p:scale>
        <p:origin x="-57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A4493C-97EC-4BEA-A018-423E179D39D3}" type="datetimeFigureOut">
              <a:rPr lang="ru-RU"/>
              <a:pPr>
                <a:defRPr/>
              </a:pPr>
              <a:t>16.12.2014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94850A-760F-42D9-A236-4BCA10510FE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A83380-A42F-4994-9E4E-C4173E8F1400}" type="datetimeFigureOut">
              <a:rPr lang="ru-RU"/>
              <a:pPr>
                <a:defRPr/>
              </a:pPr>
              <a:t>16.12.2014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1D1E8E-BD82-4276-AC1C-7AB1A2E5773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06BA27-FAA3-4C9F-B600-128122716857}" type="datetimeFigureOut">
              <a:rPr lang="ru-RU"/>
              <a:pPr>
                <a:defRPr/>
              </a:pPr>
              <a:t>16.12.2014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9722F2-F6D3-4B76-82CB-E1CFA67A8D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7F4742-4252-4239-8D06-5DA351304A68}" type="datetimeFigureOut">
              <a:rPr lang="ru-RU"/>
              <a:pPr>
                <a:defRPr/>
              </a:pPr>
              <a:t>16.12.2014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FDA0E1-C251-40CC-B0D6-CF93EC151FF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EA71D7-BF18-4C64-9115-EA905D6A4734}" type="datetimeFigureOut">
              <a:rPr lang="ru-RU"/>
              <a:pPr>
                <a:defRPr/>
              </a:pPr>
              <a:t>16.12.2014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443B43-C449-4315-8124-9BAC8D59C0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37F99D-F7E1-45AE-AB89-86A581ED4693}" type="datetimeFigureOut">
              <a:rPr lang="ru-RU"/>
              <a:pPr>
                <a:defRPr/>
              </a:pPr>
              <a:t>16.12.2014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88FEC1-BD4D-4BB6-BB80-9D32CFB1257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B5AC07-BB87-46B0-B5BF-94BA6192176D}" type="datetimeFigureOut">
              <a:rPr lang="ru-RU"/>
              <a:pPr>
                <a:defRPr/>
              </a:pPr>
              <a:t>16.12.2014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6C4D8C-BBD0-473B-B738-82413910E9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DD4A00-5D40-4D6A-BCB7-7CB457326A9D}" type="datetimeFigureOut">
              <a:rPr lang="ru-RU"/>
              <a:pPr>
                <a:defRPr/>
              </a:pPr>
              <a:t>16.12.2014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F35B35-A953-4092-BF0B-0E1CB49991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3FAE98-B143-433F-A47A-FD77259AA538}" type="datetimeFigureOut">
              <a:rPr lang="ru-RU"/>
              <a:pPr>
                <a:defRPr/>
              </a:pPr>
              <a:t>16.12.2014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429E15-6BC6-4F35-91C5-438452EA64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BDBBB0-1929-4167-9776-20EB0D76E8B2}" type="datetimeFigureOut">
              <a:rPr lang="ru-RU"/>
              <a:pPr>
                <a:defRPr/>
              </a:pPr>
              <a:t>16.12.2014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27AD20-88EE-4455-B591-847200741D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32AC9B-8701-46B2-8A53-AC522B83BAEA}" type="datetimeFigureOut">
              <a:rPr lang="ru-RU"/>
              <a:pPr>
                <a:defRPr/>
              </a:pPr>
              <a:t>16.12.2014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28AD31-A975-46E1-AA80-13B62B58E0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7000">
              <a:schemeClr val="bg2">
                <a:tint val="40000"/>
                <a:satMod val="350000"/>
                <a:alpha val="52000"/>
              </a:schemeClr>
            </a:gs>
            <a:gs pos="40000">
              <a:schemeClr val="bg2">
                <a:tint val="45000"/>
                <a:shade val="99000"/>
                <a:satMod val="350000"/>
              </a:schemeClr>
            </a:gs>
            <a:gs pos="100000">
              <a:schemeClr val="bg2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8D5B741-1D12-4E56-83AC-05FC7DDA8407}" type="datetimeFigureOut">
              <a:rPr lang="ru-RU"/>
              <a:pPr>
                <a:defRPr/>
              </a:pPr>
              <a:t>16.12.2014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E8253E3-84A0-4D37-BC11-EE219FAE9F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masterclassy.ru/kvilling/kvilling-master-klass/10148-magnit-v-tehnike-kvilling-ryabinka-master-klass-s-poshagovymi-foto.html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850" y="476250"/>
            <a:ext cx="8569325" cy="64611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Государственное бюджетное дошкольное образовательное учреждение</a:t>
            </a:r>
            <a:br>
              <a:rPr lang="ru-RU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</a:br>
            <a:r>
              <a:rPr lang="ru-RU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детский сад № 17 комбинированного вида Кировского района Санкт-Петербурга</a:t>
            </a:r>
            <a:endParaRPr lang="ru-RU" dirty="0">
              <a:solidFill>
                <a:schemeClr val="bg1"/>
              </a:solidFill>
              <a:latin typeface="+mn-lt"/>
              <a:cs typeface="+mn-cs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11560" y="1124744"/>
            <a:ext cx="7992888" cy="936104"/>
          </a:xfrm>
          <a:prstGeom prst="rect">
            <a:avLst/>
          </a:prstGeom>
          <a:noFill/>
        </p:spPr>
        <p:txBody>
          <a:bodyPr wrap="none">
            <a:prstTxWarp prst="textDoubleWave1">
              <a:avLst>
                <a:gd name="adj1" fmla="val 6250"/>
                <a:gd name="adj2" fmla="val 550"/>
              </a:avLst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Символ наступающего года</a:t>
            </a:r>
          </a:p>
        </p:txBody>
      </p:sp>
      <p:pic>
        <p:nvPicPr>
          <p:cNvPr id="2052" name="Picture 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411413" y="2205038"/>
            <a:ext cx="4638675" cy="3656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3" name="Прямоугольник 4"/>
          <p:cNvSpPr>
            <a:spLocks noChangeArrowheads="1"/>
          </p:cNvSpPr>
          <p:nvPr/>
        </p:nvSpPr>
        <p:spPr bwMode="auto">
          <a:xfrm>
            <a:off x="2286000" y="6092825"/>
            <a:ext cx="653415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ru-RU" b="1" i="1">
                <a:solidFill>
                  <a:schemeClr val="bg1"/>
                </a:solidFill>
                <a:latin typeface="Calibri" pitchFamily="34" charset="0"/>
              </a:rPr>
              <a:t>воспитатель высшей квалификационной категории</a:t>
            </a:r>
          </a:p>
          <a:p>
            <a:pPr algn="r"/>
            <a:r>
              <a:rPr lang="ru-RU" b="1" i="1">
                <a:solidFill>
                  <a:schemeClr val="bg1"/>
                </a:solidFill>
                <a:latin typeface="Calibri" pitchFamily="34" charset="0"/>
              </a:rPr>
              <a:t> Дадаханова Фатима Тулягановна</a:t>
            </a:r>
            <a:endParaRPr lang="ru-RU">
              <a:solidFill>
                <a:schemeClr val="bg1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96974"/>
          </a:xfrm>
          <a:prstGeom prst="flowChartPunchedTape">
            <a:avLst/>
          </a:prstGeom>
        </p:spPr>
        <p:txBody>
          <a:bodyPr/>
          <a:lstStyle/>
          <a:p>
            <a:pPr eaLnBrk="1" hangingPunct="1">
              <a:defRPr/>
            </a:pP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endParaRPr lang="ru-RU" dirty="0" smtClean="0"/>
          </a:p>
        </p:txBody>
      </p:sp>
      <p:pic>
        <p:nvPicPr>
          <p:cNvPr id="11267" name="Picture 2" descr="F:\фото овечка\IMGP9198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357313" y="1785938"/>
            <a:ext cx="6191250" cy="4643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539552" y="332657"/>
            <a:ext cx="7992888" cy="1224136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DoubleWave1">
              <a:avLst>
                <a:gd name="adj1" fmla="val 6250"/>
                <a:gd name="adj2" fmla="val 1110"/>
              </a:avLst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 Новым годом!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Прямоугольник 1"/>
          <p:cNvSpPr>
            <a:spLocks noChangeArrowheads="1"/>
          </p:cNvSpPr>
          <p:nvPr/>
        </p:nvSpPr>
        <p:spPr bwMode="auto">
          <a:xfrm>
            <a:off x="755650" y="476250"/>
            <a:ext cx="7777163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>
                <a:solidFill>
                  <a:srgbClr val="C00000"/>
                </a:solidFill>
                <a:latin typeface="Calibri" pitchFamily="34" charset="0"/>
              </a:rPr>
              <a:t>Предлагаем вашему вниманию мастер-класс </a:t>
            </a:r>
            <a:r>
              <a:rPr lang="ru-RU" sz="2400" b="1">
                <a:solidFill>
                  <a:srgbClr val="C00000"/>
                </a:solidFill>
                <a:latin typeface="Calibri" pitchFamily="34" charset="0"/>
              </a:rPr>
              <a:t>магнит в технике квиллинг «Овечка»</a:t>
            </a:r>
            <a:r>
              <a:rPr lang="ru-RU" sz="2400">
                <a:solidFill>
                  <a:srgbClr val="C00000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3075" name="Rectangle 1"/>
          <p:cNvSpPr>
            <a:spLocks noChangeArrowheads="1"/>
          </p:cNvSpPr>
          <p:nvPr/>
        </p:nvSpPr>
        <p:spPr bwMode="auto">
          <a:xfrm>
            <a:off x="1692275" y="2967038"/>
            <a:ext cx="453548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ru-RU" sz="1000">
                <a:solidFill>
                  <a:srgbClr val="000000"/>
                </a:solidFill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endParaRPr lang="ru-RU" sz="1100">
              <a:ea typeface="Times New Roman" pitchFamily="18" charset="0"/>
              <a:cs typeface="Tahoma" pitchFamily="34" charset="0"/>
            </a:endParaRPr>
          </a:p>
          <a:p>
            <a:pPr eaLnBrk="0" hangingPunct="0"/>
            <a:endParaRPr lang="ru-RU">
              <a:ea typeface="Times New Roman" pitchFamily="18" charset="0"/>
              <a:cs typeface="Tahoma" pitchFamily="34" charset="0"/>
            </a:endParaRPr>
          </a:p>
        </p:txBody>
      </p:sp>
      <p:sp>
        <p:nvSpPr>
          <p:cNvPr id="3076" name="Прямоугольник 3"/>
          <p:cNvSpPr>
            <a:spLocks noChangeArrowheads="1"/>
          </p:cNvSpPr>
          <p:nvPr/>
        </p:nvSpPr>
        <p:spPr bwMode="auto">
          <a:xfrm>
            <a:off x="468313" y="1268413"/>
            <a:ext cx="6389687" cy="360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228600"/>
            <a:r>
              <a:rPr lang="ru-RU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ahoma" pitchFamily="34" charset="0"/>
              </a:rPr>
              <a:t>Для изготовления </a:t>
            </a:r>
            <a:r>
              <a:rPr lang="ru-RU">
                <a:solidFill>
                  <a:srgbClr val="3361B9"/>
                </a:solidFill>
                <a:latin typeface="Calibri" pitchFamily="34" charset="0"/>
                <a:ea typeface="Times New Roman" pitchFamily="18" charset="0"/>
                <a:cs typeface="Tahoma" pitchFamily="34" charset="0"/>
                <a:hlinkClick r:id="rId2"/>
              </a:rPr>
              <a:t>магнита</a:t>
            </a:r>
            <a:r>
              <a:rPr lang="ru-RU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ahoma" pitchFamily="34" charset="0"/>
              </a:rPr>
              <a:t> нам понадобиться:</a:t>
            </a:r>
            <a:endParaRPr lang="ru-RU" sz="2400">
              <a:latin typeface="Calibri" pitchFamily="34" charset="0"/>
              <a:ea typeface="Times New Roman" pitchFamily="18" charset="0"/>
              <a:cs typeface="Tahoma" pitchFamily="34" charset="0"/>
            </a:endParaRPr>
          </a:p>
          <a:p>
            <a:pPr indent="228600" eaLnBrk="0" hangingPunct="0">
              <a:buFontTx/>
              <a:buChar char="•"/>
            </a:pPr>
            <a:r>
              <a:rPr lang="ru-RU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lang="ru-RU">
                <a:solidFill>
                  <a:schemeClr val="bg1"/>
                </a:solidFill>
                <a:latin typeface="Calibri" pitchFamily="34" charset="0"/>
                <a:ea typeface="Times New Roman" pitchFamily="18" charset="0"/>
              </a:rPr>
              <a:t>Бумага для квиллинга</a:t>
            </a:r>
            <a:endParaRPr lang="en-US">
              <a:solidFill>
                <a:schemeClr val="bg1"/>
              </a:solidFill>
              <a:latin typeface="Calibri" pitchFamily="34" charset="0"/>
              <a:ea typeface="Times New Roman" pitchFamily="18" charset="0"/>
            </a:endParaRPr>
          </a:p>
          <a:p>
            <a:pPr indent="228600" eaLnBrk="0" hangingPunct="0">
              <a:buFontTx/>
              <a:buChar char="•"/>
            </a:pPr>
            <a:r>
              <a:rPr lang="ru-RU">
                <a:solidFill>
                  <a:srgbClr val="000000"/>
                </a:solidFill>
                <a:latin typeface="Calibri" pitchFamily="34" charset="0"/>
                <a:ea typeface="Times New Roman" pitchFamily="18" charset="0"/>
              </a:rPr>
              <a:t>Картон</a:t>
            </a:r>
            <a:endParaRPr lang="en-US" sz="2400">
              <a:solidFill>
                <a:srgbClr val="000000"/>
              </a:solidFill>
              <a:latin typeface="Calibri" pitchFamily="34" charset="0"/>
              <a:ea typeface="Times New Roman" pitchFamily="18" charset="0"/>
            </a:endParaRPr>
          </a:p>
          <a:p>
            <a:pPr indent="228600" eaLnBrk="0" hangingPunct="0">
              <a:buFontTx/>
              <a:buChar char="•"/>
            </a:pPr>
            <a:r>
              <a:rPr lang="ru-RU">
                <a:solidFill>
                  <a:srgbClr val="000000"/>
                </a:solidFill>
                <a:latin typeface="Calibri" pitchFamily="34" charset="0"/>
                <a:ea typeface="Times New Roman" pitchFamily="18" charset="0"/>
              </a:rPr>
              <a:t>Магнит</a:t>
            </a:r>
            <a:endParaRPr lang="en-US" sz="2400">
              <a:solidFill>
                <a:srgbClr val="000000"/>
              </a:solidFill>
              <a:latin typeface="Calibri" pitchFamily="34" charset="0"/>
              <a:ea typeface="Times New Roman" pitchFamily="18" charset="0"/>
            </a:endParaRPr>
          </a:p>
          <a:p>
            <a:pPr indent="228600" eaLnBrk="0" hangingPunct="0">
              <a:buFontTx/>
              <a:buChar char="•"/>
            </a:pPr>
            <a:r>
              <a:rPr lang="ru-RU">
                <a:solidFill>
                  <a:srgbClr val="000000"/>
                </a:solidFill>
                <a:latin typeface="Calibri" pitchFamily="34" charset="0"/>
                <a:ea typeface="Times New Roman" pitchFamily="18" charset="0"/>
              </a:rPr>
              <a:t>Клей ПВА  </a:t>
            </a:r>
            <a:endParaRPr lang="en-US" sz="2400">
              <a:solidFill>
                <a:srgbClr val="000000"/>
              </a:solidFill>
              <a:latin typeface="Calibri" pitchFamily="34" charset="0"/>
              <a:ea typeface="Times New Roman" pitchFamily="18" charset="0"/>
            </a:endParaRPr>
          </a:p>
          <a:p>
            <a:pPr indent="228600" eaLnBrk="0" hangingPunct="0">
              <a:buFontTx/>
              <a:buChar char="•"/>
            </a:pPr>
            <a:r>
              <a:rPr lang="ru-RU">
                <a:solidFill>
                  <a:srgbClr val="000000"/>
                </a:solidFill>
                <a:latin typeface="Calibri" pitchFamily="34" charset="0"/>
                <a:ea typeface="Times New Roman" pitchFamily="18" charset="0"/>
              </a:rPr>
              <a:t> Зубочистка</a:t>
            </a:r>
            <a:endParaRPr lang="en-US" sz="2400">
              <a:solidFill>
                <a:srgbClr val="000000"/>
              </a:solidFill>
              <a:latin typeface="Calibri" pitchFamily="34" charset="0"/>
              <a:ea typeface="Times New Roman" pitchFamily="18" charset="0"/>
            </a:endParaRPr>
          </a:p>
          <a:p>
            <a:pPr indent="228600" eaLnBrk="0" hangingPunct="0">
              <a:buFont typeface="Arial" charset="0"/>
              <a:buChar char="•"/>
            </a:pPr>
            <a:r>
              <a:rPr lang="ru-RU">
                <a:solidFill>
                  <a:srgbClr val="000000"/>
                </a:solidFill>
                <a:latin typeface="Calibri" pitchFamily="34" charset="0"/>
                <a:ea typeface="Times New Roman" pitchFamily="18" charset="0"/>
              </a:rPr>
              <a:t> Глазки</a:t>
            </a:r>
            <a:endParaRPr lang="en-US" sz="2400">
              <a:solidFill>
                <a:srgbClr val="000000"/>
              </a:solidFill>
              <a:latin typeface="Calibri" pitchFamily="34" charset="0"/>
              <a:ea typeface="Times New Roman" pitchFamily="18" charset="0"/>
            </a:endParaRPr>
          </a:p>
          <a:p>
            <a:pPr indent="228600" eaLnBrk="0" hangingPunct="0">
              <a:buFontTx/>
              <a:buChar char="•"/>
            </a:pPr>
            <a:r>
              <a:rPr lang="ru-RU">
                <a:solidFill>
                  <a:srgbClr val="000000"/>
                </a:solidFill>
                <a:latin typeface="Calibri" pitchFamily="34" charset="0"/>
                <a:ea typeface="Times New Roman" pitchFamily="18" charset="0"/>
              </a:rPr>
              <a:t> </a:t>
            </a:r>
            <a:r>
              <a:rPr lang="ru-RU">
                <a:solidFill>
                  <a:schemeClr val="bg1"/>
                </a:solidFill>
                <a:latin typeface="Calibri" pitchFamily="34" charset="0"/>
                <a:ea typeface="Times New Roman" pitchFamily="18" charset="0"/>
              </a:rPr>
              <a:t>Трафарет с окружностями для контроля размера кругов</a:t>
            </a:r>
          </a:p>
          <a:p>
            <a:pPr indent="228600" eaLnBrk="0" hangingPunct="0">
              <a:buFont typeface="Arial" charset="0"/>
              <a:buChar char="•"/>
            </a:pPr>
            <a:r>
              <a:rPr lang="ru-RU">
                <a:solidFill>
                  <a:srgbClr val="000000"/>
                </a:solidFill>
                <a:latin typeface="Calibri" pitchFamily="34" charset="0"/>
                <a:ea typeface="Times New Roman" pitchFamily="18" charset="0"/>
              </a:rPr>
              <a:t>Ножницы</a:t>
            </a:r>
            <a:endParaRPr lang="en-US" sz="2400">
              <a:solidFill>
                <a:srgbClr val="000000"/>
              </a:solidFill>
              <a:latin typeface="Calibri" pitchFamily="34" charset="0"/>
              <a:ea typeface="Times New Roman" pitchFamily="18" charset="0"/>
            </a:endParaRPr>
          </a:p>
          <a:p>
            <a:pPr indent="228600" eaLnBrk="0" hangingPunct="0">
              <a:buFontTx/>
              <a:buChar char="•"/>
            </a:pPr>
            <a:r>
              <a:rPr lang="ru-RU">
                <a:solidFill>
                  <a:srgbClr val="000000"/>
                </a:solidFill>
                <a:latin typeface="Calibri" pitchFamily="34" charset="0"/>
                <a:ea typeface="Times New Roman" pitchFamily="18" charset="0"/>
              </a:rPr>
              <a:t>Карандаш</a:t>
            </a:r>
            <a:endParaRPr lang="en-US" sz="2400">
              <a:solidFill>
                <a:srgbClr val="000000"/>
              </a:solidFill>
              <a:latin typeface="Calibri" pitchFamily="34" charset="0"/>
              <a:ea typeface="Times New Roman" pitchFamily="18" charset="0"/>
            </a:endParaRPr>
          </a:p>
        </p:txBody>
      </p:sp>
      <p:pic>
        <p:nvPicPr>
          <p:cNvPr id="3077" name="Picture 4" descr="http://im0-tub-ru.yandex.net/i?id=73407c2733f088621cb6a2c1decc8e71-19-144&amp;n=21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804025" y="3860800"/>
            <a:ext cx="1428750" cy="266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8" name="Picture 6" descr="Hand-Made - Сообщения с тегом &quot;квиллинг&quot;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000250" y="4092575"/>
            <a:ext cx="4238625" cy="2449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pPr eaLnBrk="1" hangingPunct="1"/>
            <a:r>
              <a:rPr lang="ru-RU" sz="2000" smtClean="0">
                <a:solidFill>
                  <a:schemeClr val="bg1"/>
                </a:solidFill>
              </a:rPr>
              <a:t>1 этап. На картон с помощью шаблона рисуем  овечку и вырезаем ее.</a:t>
            </a:r>
            <a:endParaRPr lang="ru-RU" smtClean="0"/>
          </a:p>
        </p:txBody>
      </p:sp>
      <p:pic>
        <p:nvPicPr>
          <p:cNvPr id="4099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971550" y="981075"/>
            <a:ext cx="7440613" cy="558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714500"/>
          </a:xfrm>
        </p:spPr>
        <p:txBody>
          <a:bodyPr rtlCol="0"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ru-RU" sz="1800" dirty="0" smtClean="0">
                <a:solidFill>
                  <a:schemeClr val="bg1"/>
                </a:solidFill>
              </a:rPr>
              <a:t>2 этап. Из  бумаги шириной 3 мм делаем свободную спираль, закрепляем край клеем. Для того чтобы завитки у овечки  были более кучерявые полоску разрезать пополам. Делаем необходимое количество таких завитков.</a:t>
            </a:r>
            <a:br>
              <a:rPr lang="ru-RU" sz="1800" dirty="0" smtClean="0">
                <a:solidFill>
                  <a:schemeClr val="bg1"/>
                </a:solidFill>
              </a:rPr>
            </a:br>
            <a:r>
              <a:rPr lang="ru-RU" sz="1800" dirty="0" smtClean="0">
                <a:solidFill>
                  <a:schemeClr val="bg1"/>
                </a:solidFill>
              </a:rPr>
              <a:t>Для ног берем полоску,  складываем пополам по  длине и склеиваем между собой. Берем полоску основного цвета и черную полоску, равную ¼ части полоски основного цвета. Склеиваем их между собой по  короткой стороне и скручиваем  в тугую спираль, начиная с полоски основного цвета. Затем  вдавливаем заготовку вовнутрь и промазываем клеем.</a:t>
            </a:r>
          </a:p>
        </p:txBody>
      </p:sp>
      <p:pic>
        <p:nvPicPr>
          <p:cNvPr id="5123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285875" y="1928813"/>
            <a:ext cx="6697663" cy="460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400" smtClean="0">
                <a:solidFill>
                  <a:schemeClr val="bg1"/>
                </a:solidFill>
              </a:rPr>
              <a:t>3 этап. Заготовленные роллы приклеиваем, начиная с контуру овечки.</a:t>
            </a:r>
          </a:p>
        </p:txBody>
      </p:sp>
      <p:pic>
        <p:nvPicPr>
          <p:cNvPr id="6147" name="Picture 2" descr="F:\фото овечка\IMGP9195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000125" y="1374775"/>
            <a:ext cx="6929438" cy="5197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>
          <a:xfrm>
            <a:off x="500063" y="214313"/>
            <a:ext cx="8229600" cy="1143000"/>
          </a:xfrm>
        </p:spPr>
        <p:txBody>
          <a:bodyPr/>
          <a:lstStyle/>
          <a:p>
            <a:pPr algn="just" eaLnBrk="1" hangingPunct="1"/>
            <a:r>
              <a:rPr lang="ru-RU" sz="1800" smtClean="0">
                <a:solidFill>
                  <a:schemeClr val="bg1"/>
                </a:solidFill>
              </a:rPr>
              <a:t>4 этап. Теперь приступаем к оформлению мордочки овечки. Для этого берем ½ часть полоски основного цвета и ½ часть полоски темного цвета и склеиваем между собой. Затем скручиваем «капельку» и оформляем ушки. Выделяем темной полоской мордочку по периметру.</a:t>
            </a:r>
          </a:p>
        </p:txBody>
      </p:sp>
      <p:pic>
        <p:nvPicPr>
          <p:cNvPr id="7171" name="Picture 2" descr="F:\фото овечка\IMGP9196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857250" y="1482725"/>
            <a:ext cx="6881813" cy="5160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400" smtClean="0">
                <a:solidFill>
                  <a:schemeClr val="bg1"/>
                </a:solidFill>
              </a:rPr>
              <a:t>5 этап. Из темной полоски скручиваем круг с выемкой и оформляет носик. Приклеиваем глазки.</a:t>
            </a:r>
          </a:p>
        </p:txBody>
      </p:sp>
      <p:pic>
        <p:nvPicPr>
          <p:cNvPr id="8195" name="Picture 2" descr="F:\фото овечка\IMGP9197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214438" y="1571625"/>
            <a:ext cx="6643687" cy="4983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400" smtClean="0">
                <a:solidFill>
                  <a:schemeClr val="bg1"/>
                </a:solidFill>
              </a:rPr>
              <a:t>6 этап. Приклеиваем ножки вовнутрь картонной заготовки, между слоями картона.</a:t>
            </a:r>
          </a:p>
        </p:txBody>
      </p:sp>
      <p:pic>
        <p:nvPicPr>
          <p:cNvPr id="9219" name="Picture 2" descr="F:\фото овечка\IMGP9198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285875" y="1428750"/>
            <a:ext cx="6953250" cy="5214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800" smtClean="0">
                <a:solidFill>
                  <a:schemeClr val="bg1"/>
                </a:solidFill>
              </a:rPr>
              <a:t>7 этап. С обратной стороны приклеиваем магнитную ленту.</a:t>
            </a:r>
          </a:p>
        </p:txBody>
      </p:sp>
      <p:pic>
        <p:nvPicPr>
          <p:cNvPr id="10243" name="Picture 2" descr="F:\фото овечка\IMGP9203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000125" y="1411288"/>
            <a:ext cx="6786563" cy="508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251</TotalTime>
  <Words>180</Words>
  <Application>Microsoft Office PowerPoint</Application>
  <PresentationFormat>Экран (4:3)</PresentationFormat>
  <Paragraphs>25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Слайд 1</vt:lpstr>
      <vt:lpstr>Слайд 2</vt:lpstr>
      <vt:lpstr>1 этап. На картон с помощью шаблона рисуем  овечку и вырезаем ее.</vt:lpstr>
      <vt:lpstr>2 этап. Из  бумаги шириной 3 мм делаем свободную спираль, закрепляем край клеем. Для того чтобы завитки у овечки  были более кучерявые полоску разрезать пополам. Делаем необходимое количество таких завитков. Для ног берем полоску,  складываем пополам по  длине и склеиваем между собой. Берем полоску основного цвета и черную полоску, равную ¼ части полоски основного цвета. Склеиваем их между собой по  короткой стороне и скручиваем  в тугую спираль, начиная с полоски основного цвета. Затем  вдавливаем заготовку вовнутрь и промазываем клеем.</vt:lpstr>
      <vt:lpstr>3 этап. Заготовленные роллы приклеиваем, начиная с контуру овечки.</vt:lpstr>
      <vt:lpstr>4 этап. Теперь приступаем к оформлению мордочки овечки. Для этого берем ½ часть полоски основного цвета и ½ часть полоски темного цвета и склеиваем между собой. Затем скручиваем «капельку» и оформляем ушки. Выделяем темной полоской мордочку по периметру.</vt:lpstr>
      <vt:lpstr>5 этап. Из темной полоски скручиваем круг с выемкой и оформляет носик. Приклеиваем глазки.</vt:lpstr>
      <vt:lpstr>6 этап. Приклеиваем ножки вовнутрь картонной заготовки, между слоями картона.</vt:lpstr>
      <vt:lpstr>7 этап. С обратной стороны приклеиваем магнитную ленту.</vt:lpstr>
      <vt:lpstr>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Дом</dc:creator>
  <cp:lastModifiedBy>Дом</cp:lastModifiedBy>
  <cp:revision>28</cp:revision>
  <dcterms:created xsi:type="dcterms:W3CDTF">2014-12-08T17:57:51Z</dcterms:created>
  <dcterms:modified xsi:type="dcterms:W3CDTF">2014-12-16T17:58:14Z</dcterms:modified>
</cp:coreProperties>
</file>