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6742" autoAdjust="0"/>
  </p:normalViewPr>
  <p:slideViewPr>
    <p:cSldViewPr>
      <p:cViewPr>
        <p:scale>
          <a:sx n="70" d="100"/>
          <a:sy n="70" d="100"/>
        </p:scale>
        <p:origin x="-10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15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u="sng"/>
            </a:pPr>
            <a:r>
              <a:rPr lang="ru-RU" sz="1800" b="0" i="0" u="sng" dirty="0" smtClean="0"/>
              <a:t>Изучение</a:t>
            </a:r>
            <a:r>
              <a:rPr lang="ru-RU" sz="1800" b="0" i="0" u="sng" baseline="0" dirty="0" smtClean="0"/>
              <a:t> уровня ЗУН по РЭМП</a:t>
            </a:r>
            <a:endParaRPr lang="ru-RU" sz="1800" b="0" i="0" u="sng" dirty="0"/>
          </a:p>
        </c:rich>
      </c:tx>
      <c:layout>
        <c:manualLayout>
          <c:xMode val="edge"/>
          <c:yMode val="edge"/>
          <c:x val="0.13404442984660059"/>
          <c:y val="2.665598141045386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369105298719321E-4"/>
          <c:y val="0.14880958211189879"/>
          <c:w val="0.79033957208370165"/>
          <c:h val="0.80177110954083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</c:dPt>
          <c:dLbls>
            <c:dLbl>
              <c:idx val="2"/>
              <c:layout>
                <c:manualLayout>
                  <c:x val="6.6684992517171304E-2"/>
                  <c:y val="0.13061504341194841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уровень 1</c:v>
                </c:pt>
                <c:pt idx="1">
                  <c:v>уровень 2</c:v>
                </c:pt>
                <c:pt idx="2">
                  <c:v>уровень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0.60000000000000031</c:v>
                </c:pt>
                <c:pt idx="1">
                  <c:v>0.30000000000000016</c:v>
                </c:pt>
                <c:pt idx="2">
                  <c:v>0.1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900321899777323"/>
          <c:y val="0.37321752149608556"/>
          <c:w val="0.2142695720865877"/>
          <c:h val="0.4758915016126441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E8D5-86D2-4961-8D5C-84DCC56AE1E8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4979-EDF7-4B21-AF81-E1430EA19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5858E-B6D1-4B31-B9FF-E1EC32EB46B6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354A1-D3AA-4B33-8012-330DBC25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354A1-D3AA-4B33-8012-330DBC258A9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354A1-D3AA-4B33-8012-330DBC258A9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231CEF-4434-454A-9F4E-29D7706C380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D8516F-77D5-48C9-B6E2-A5F00CAD378E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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 2" pitchFamily="18" charset="2"/>
        <a:buChar char="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gif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>
            <a:lum bright="40000" contrast="-35000"/>
          </a:blip>
          <a:srcRect l="5268" t="20275" r="43935" b="11519"/>
          <a:stretch>
            <a:fillRect/>
          </a:stretch>
        </p:blipFill>
        <p:spPr>
          <a:xfrm>
            <a:off x="-158707" y="0"/>
            <a:ext cx="930270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988840"/>
            <a:ext cx="82532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 о проделанной работе по теме: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развития у дошкольников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логико-математических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представлений и умений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использованием палочек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88424" y="-288031"/>
            <a:ext cx="467544" cy="1043608"/>
          </a:xfrm>
          <a:prstGeom prst="rect">
            <a:avLst/>
          </a:prstGeom>
          <a:noFill/>
        </p:spPr>
      </p:pic>
      <p:pic>
        <p:nvPicPr>
          <p:cNvPr id="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24329" y="-216024"/>
            <a:ext cx="467544" cy="899592"/>
          </a:xfrm>
          <a:prstGeom prst="rect">
            <a:avLst/>
          </a:prstGeom>
          <a:noFill/>
        </p:spPr>
      </p:pic>
      <p:pic>
        <p:nvPicPr>
          <p:cNvPr id="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32241" y="-216024"/>
            <a:ext cx="467544" cy="899592"/>
          </a:xfrm>
          <a:prstGeom prst="rect">
            <a:avLst/>
          </a:prstGeom>
          <a:noFill/>
        </p:spPr>
      </p:pic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40153" y="-216024"/>
            <a:ext cx="467544" cy="899592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48065" y="-216024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3969" y="-216024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91881" y="-216024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04538" y="-216024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40442" y="-216024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7858" y="-227856"/>
            <a:ext cx="467544" cy="923258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76346" y="-216024"/>
            <a:ext cx="467544" cy="899592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467544" cy="923258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467544" cy="899592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67544" cy="923258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67544" cy="899592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467544" cy="923258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467544" cy="923258"/>
          </a:xfrm>
          <a:prstGeom prst="rect">
            <a:avLst/>
          </a:prstGeom>
          <a:noFill/>
        </p:spPr>
      </p:pic>
      <p:pic>
        <p:nvPicPr>
          <p:cNvPr id="2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467544" cy="899592"/>
          </a:xfrm>
          <a:prstGeom prst="rect">
            <a:avLst/>
          </a:prstGeom>
          <a:noFill/>
        </p:spPr>
      </p:pic>
      <p:pic>
        <p:nvPicPr>
          <p:cNvPr id="2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5733256"/>
            <a:ext cx="467544" cy="923258"/>
          </a:xfrm>
          <a:prstGeom prst="rect">
            <a:avLst/>
          </a:prstGeom>
          <a:noFill/>
        </p:spPr>
      </p:pic>
      <p:pic>
        <p:nvPicPr>
          <p:cNvPr id="2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4941168"/>
            <a:ext cx="467544" cy="899592"/>
          </a:xfrm>
          <a:prstGeom prst="rect">
            <a:avLst/>
          </a:prstGeom>
          <a:noFill/>
        </p:spPr>
      </p:pic>
      <p:pic>
        <p:nvPicPr>
          <p:cNvPr id="2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4149080"/>
            <a:ext cx="467544" cy="923258"/>
          </a:xfrm>
          <a:prstGeom prst="rect">
            <a:avLst/>
          </a:prstGeom>
          <a:noFill/>
        </p:spPr>
      </p:pic>
      <p:pic>
        <p:nvPicPr>
          <p:cNvPr id="2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3356992"/>
            <a:ext cx="467544" cy="899592"/>
          </a:xfrm>
          <a:prstGeom prst="rect">
            <a:avLst/>
          </a:prstGeom>
          <a:noFill/>
        </p:spPr>
      </p:pic>
      <p:pic>
        <p:nvPicPr>
          <p:cNvPr id="2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2636912"/>
            <a:ext cx="467544" cy="923258"/>
          </a:xfrm>
          <a:prstGeom prst="rect">
            <a:avLst/>
          </a:prstGeom>
          <a:noFill/>
        </p:spPr>
      </p:pic>
      <p:pic>
        <p:nvPicPr>
          <p:cNvPr id="2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844824"/>
            <a:ext cx="467544" cy="899592"/>
          </a:xfrm>
          <a:prstGeom prst="rect">
            <a:avLst/>
          </a:prstGeom>
          <a:noFill/>
        </p:spPr>
      </p:pic>
      <p:pic>
        <p:nvPicPr>
          <p:cNvPr id="3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052736"/>
            <a:ext cx="467544" cy="923258"/>
          </a:xfrm>
          <a:prstGeom prst="rect">
            <a:avLst/>
          </a:prstGeom>
          <a:noFill/>
        </p:spPr>
      </p:pic>
      <p:pic>
        <p:nvPicPr>
          <p:cNvPr id="3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260648"/>
            <a:ext cx="467544" cy="899592"/>
          </a:xfrm>
          <a:prstGeom prst="rect">
            <a:avLst/>
          </a:prstGeom>
          <a:noFill/>
        </p:spPr>
      </p:pic>
      <p:pic>
        <p:nvPicPr>
          <p:cNvPr id="3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88424" y="6102424"/>
            <a:ext cx="467544" cy="1043608"/>
          </a:xfrm>
          <a:prstGeom prst="rect">
            <a:avLst/>
          </a:prstGeom>
          <a:noFill/>
        </p:spPr>
      </p:pic>
      <p:pic>
        <p:nvPicPr>
          <p:cNvPr id="3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24329" y="6174431"/>
            <a:ext cx="467544" cy="899592"/>
          </a:xfrm>
          <a:prstGeom prst="rect">
            <a:avLst/>
          </a:prstGeom>
          <a:noFill/>
        </p:spPr>
      </p:pic>
      <p:pic>
        <p:nvPicPr>
          <p:cNvPr id="3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32241" y="6174431"/>
            <a:ext cx="467544" cy="899592"/>
          </a:xfrm>
          <a:prstGeom prst="rect">
            <a:avLst/>
          </a:prstGeom>
          <a:noFill/>
        </p:spPr>
      </p:pic>
      <p:pic>
        <p:nvPicPr>
          <p:cNvPr id="3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40153" y="6174431"/>
            <a:ext cx="467544" cy="899592"/>
          </a:xfrm>
          <a:prstGeom prst="rect">
            <a:avLst/>
          </a:prstGeom>
          <a:noFill/>
        </p:spPr>
      </p:pic>
      <p:pic>
        <p:nvPicPr>
          <p:cNvPr id="3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48065" y="6174431"/>
            <a:ext cx="467544" cy="899592"/>
          </a:xfrm>
          <a:prstGeom prst="rect">
            <a:avLst/>
          </a:prstGeom>
          <a:noFill/>
        </p:spPr>
      </p:pic>
      <p:pic>
        <p:nvPicPr>
          <p:cNvPr id="3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3969" y="6174431"/>
            <a:ext cx="467544" cy="899592"/>
          </a:xfrm>
          <a:prstGeom prst="rect">
            <a:avLst/>
          </a:prstGeom>
          <a:noFill/>
        </p:spPr>
      </p:pic>
      <p:pic>
        <p:nvPicPr>
          <p:cNvPr id="3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91881" y="6174431"/>
            <a:ext cx="467544" cy="899592"/>
          </a:xfrm>
          <a:prstGeom prst="rect">
            <a:avLst/>
          </a:prstGeom>
          <a:noFill/>
        </p:spPr>
      </p:pic>
      <p:pic>
        <p:nvPicPr>
          <p:cNvPr id="3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04538" y="6174431"/>
            <a:ext cx="467544" cy="899592"/>
          </a:xfrm>
          <a:prstGeom prst="rect">
            <a:avLst/>
          </a:prstGeom>
          <a:noFill/>
        </p:spPr>
      </p:pic>
      <p:pic>
        <p:nvPicPr>
          <p:cNvPr id="4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40442" y="6174431"/>
            <a:ext cx="467544" cy="899592"/>
          </a:xfrm>
          <a:prstGeom prst="rect">
            <a:avLst/>
          </a:prstGeom>
          <a:noFill/>
        </p:spPr>
      </p:pic>
      <p:pic>
        <p:nvPicPr>
          <p:cNvPr id="4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27858" y="6162599"/>
            <a:ext cx="467544" cy="923258"/>
          </a:xfrm>
          <a:prstGeom prst="rect">
            <a:avLst/>
          </a:prstGeom>
          <a:noFill/>
        </p:spPr>
      </p:pic>
      <p:pic>
        <p:nvPicPr>
          <p:cNvPr id="4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76346" y="6174431"/>
            <a:ext cx="467544" cy="899592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2703414" y="5229200"/>
            <a:ext cx="5985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Воспитатель группы №6 «Гномики»</a:t>
            </a:r>
          </a:p>
          <a:p>
            <a:pPr algn="r"/>
            <a:r>
              <a:rPr lang="ru-RU" dirty="0" err="1" smtClean="0"/>
              <a:t>Солодкина</a:t>
            </a:r>
            <a:r>
              <a:rPr lang="ru-RU" dirty="0" smtClean="0"/>
              <a:t> Наталья Владимировна</a:t>
            </a:r>
          </a:p>
          <a:p>
            <a:pPr algn="r"/>
            <a:r>
              <a:rPr lang="en-US" dirty="0" smtClean="0"/>
              <a:t>http://nsportal.ru/solodkina-natalya-vladimirovna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327721"/>
            <a:ext cx="828092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ЕПАРТАМЕНТ ОБРАЗОВАНИЯ ГОРОДА МОСКВЫ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l"/>
              </a:tabLst>
            </a:pPr>
            <a:r>
              <a:rPr kumimoji="0" lang="ru-RU" sz="16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ГОСУДАРСТВЕННОЕ БЮДЖЕТНОЕ ОБРАЗОВАТЕЛЬНОЕ УЧРЕЖДЕНИЕ</a:t>
            </a:r>
            <a:endParaRPr kumimoji="0" lang="ru-RU" sz="1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l"/>
              </a:tabLst>
            </a:pPr>
            <a:r>
              <a:rPr kumimoji="0" lang="ru-RU" sz="16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ЦЕНТР ОБРАЗОВАНИЯ №491 «МАРЬИНО»</a:t>
            </a:r>
            <a:endParaRPr kumimoji="0" lang="ru-RU" sz="1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l"/>
              </a:tabLst>
            </a:pPr>
            <a:r>
              <a:rPr kumimoji="0" lang="ru-RU" sz="1600" b="1" i="1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СТРУКТУРНОЕ ДОШКОЛЬНОЕ ПОДРАЗДЕЛЕНИЕ №1468</a:t>
            </a:r>
            <a:endParaRPr kumimoji="0" lang="ru-RU" b="1" i="1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l"/>
              </a:tabLst>
            </a:pPr>
            <a:r>
              <a:rPr kumimoji="0" lang="ru-RU" sz="1200" b="0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109651, Москва, ул. Маршала Голованова, дом 6 	http://www.dou1468.ru</a:t>
            </a:r>
            <a:endParaRPr kumimoji="0" lang="ru-RU" sz="1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l"/>
              </a:tabLst>
            </a:pPr>
            <a:r>
              <a:rPr kumimoji="0" lang="ru-RU" sz="1200" b="0" i="0" u="sng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Тел</a:t>
            </a:r>
            <a:r>
              <a:rPr kumimoji="0" lang="en-US" sz="1200" b="0" i="0" u="sng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357-52-01	E-mail: dou1468@rambler.ru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06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2813.JPG"/>
          <p:cNvPicPr>
            <a:picLocks noChangeAspect="1"/>
          </p:cNvPicPr>
          <p:nvPr/>
        </p:nvPicPr>
        <p:blipFill>
          <a:blip r:embed="rId2" cstate="print"/>
          <a:srcRect r="14691"/>
          <a:stretch>
            <a:fillRect/>
          </a:stretch>
        </p:blipFill>
        <p:spPr>
          <a:xfrm>
            <a:off x="6995291" y="2852936"/>
            <a:ext cx="2148709" cy="1889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F2810.JPG"/>
          <p:cNvPicPr>
            <a:picLocks noChangeAspect="1"/>
          </p:cNvPicPr>
          <p:nvPr/>
        </p:nvPicPr>
        <p:blipFill>
          <a:blip r:embed="rId3" cstate="print"/>
          <a:srcRect r="9913"/>
          <a:stretch>
            <a:fillRect/>
          </a:stretch>
        </p:blipFill>
        <p:spPr>
          <a:xfrm>
            <a:off x="0" y="2852936"/>
            <a:ext cx="2123728" cy="1861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38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этап. Измерение с помощью палочек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76672"/>
            <a:ext cx="875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«Измерь дорожку». 2. «Узнай длину ленты».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измеряют длину ковра шагами и приходят к выводу, что чем больше мерка, тем меньше число, и наоборот. Затем измеряют длину ленты с помощью мерок-палочек и делают выводы: лента в которой мерка уложилась больше раз – длиннее и записывают, например 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628800"/>
            <a:ext cx="8750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Измерение разными мерками.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измеряют предметы разными мерками и приходят к выводу, что чем больше мерка, тем меньше число, сем меньше мерка, тем больше число и таким образом находят зависимость между измеряемой величиной, меркой и результатом, устанавливают логические связи.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2780928"/>
            <a:ext cx="525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«Телевизор».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Измеряют с помощью условной мерки, моделируют предметы в ограниченном пространстве. Детям предлагается сделать из палочек экран телевизора, одна сторона которого состоит из одной палочки, а другая из нескольких. (задаются размеры). Затем дети выкладывают любую картинку на экране телевизора.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86916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«Строим мост через реку».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учатся моделировать по условию, измерять с помощью условной мерки, находить соответствующие цвета и числа. Предлагается построить из палочек реку: узкую в начале – у истока, широкую – в середине, сужающуюся – в конце . Через реку проложить мосты, равные по длине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жёлтой, бордовой палочкам. Сравнивают мосты по длине и по ширине, добавляют палочки, равные ширине любого моста.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388424" y="6102425"/>
            <a:ext cx="467544" cy="1043608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524329" y="6174432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732241" y="6174432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40153" y="6174432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48065" y="6174432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3969" y="6174432"/>
            <a:ext cx="467544" cy="899592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5661248"/>
            <a:ext cx="467544" cy="923258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4869160"/>
            <a:ext cx="467544" cy="899592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844824"/>
            <a:ext cx="467544" cy="923258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1052736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76456" y="260648"/>
            <a:ext cx="467544" cy="8995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DSCF2820.JPG"/>
          <p:cNvPicPr>
            <a:picLocks noChangeAspect="1"/>
          </p:cNvPicPr>
          <p:nvPr/>
        </p:nvPicPr>
        <p:blipFill>
          <a:blip r:embed="rId2" cstate="print"/>
          <a:srcRect r="12058"/>
          <a:stretch>
            <a:fillRect/>
          </a:stretch>
        </p:blipFill>
        <p:spPr>
          <a:xfrm>
            <a:off x="6300192" y="1844824"/>
            <a:ext cx="2304256" cy="2780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 этап. Решение логических задач с помощью палочек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94536"/>
            <a:ext cx="8929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1.«На цветовую последовательность».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Учили решать логические задачи на основе зрительно воспринимаемой информации, учили понимать предложенную задачу. Задание: расставить палочки так, чтобы белая была  между  красной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была рядом с фиолетовой. Детям предлагаются другие аналогичные задания. Затем дети сами придумывают задачи и задают их друг другу.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2132856"/>
            <a:ext cx="6120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2.«Детская железная дорога».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Учили понимать условие предложенной задачи и выполнять её самостоятельно. Наш поезд состоит из 3 вагонов: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желтого,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этом: желтый в середине,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не является первым, в какой последовательности стоят вагоны? В 1 вагоне едет 3 пассажира, во 2 вагоне-5 пассажиров, в 3 – 2 пассажира. Подложив под вагоны палочку оранжевого цвета, дети приходят к выводу: в поезде едет 10 пассажиров.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4437112"/>
            <a:ext cx="846448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3.«Делаем забор».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строить в соответствии с заданным алгоритмом, переносить модели из горизонтальной плоскости в вертикальную. Упражнять в счете. На доске изображение заборчика: по вертикали желтая палочка, справа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горизонтали, следующая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вертикали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 горизонтали. Все палочки стоят без интервалов. Предлагается выложить заборчик из таких же палочек по заданному образцу и повторить два раза. Сделайте так, чтобы все дощечки  были одинаковой высоты.</a:t>
            </a:r>
          </a:p>
        </p:txBody>
      </p:sp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3960440"/>
            <a:ext cx="467544" cy="923258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3168352"/>
            <a:ext cx="467544" cy="899592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2376264"/>
            <a:ext cx="467544" cy="923258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1584176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792088"/>
            <a:ext cx="467544" cy="923258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0"/>
            <a:ext cx="467544" cy="899592"/>
          </a:xfrm>
          <a:prstGeom prst="rect">
            <a:avLst/>
          </a:prstGeom>
          <a:noFill/>
        </p:spPr>
      </p:pic>
      <p:pic>
        <p:nvPicPr>
          <p:cNvPr id="2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5589240"/>
            <a:ext cx="467544" cy="923258"/>
          </a:xfrm>
          <a:prstGeom prst="rect">
            <a:avLst/>
          </a:prstGeom>
          <a:noFill/>
        </p:spPr>
      </p:pic>
      <p:pic>
        <p:nvPicPr>
          <p:cNvPr id="2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797152"/>
            <a:ext cx="467544" cy="899592"/>
          </a:xfrm>
          <a:prstGeom prst="rect">
            <a:avLst/>
          </a:prstGeom>
          <a:noFill/>
        </p:spPr>
      </p:pic>
      <p:pic>
        <p:nvPicPr>
          <p:cNvPr id="26" name="Picture 3" descr="C:\Users\Наташа\AppData\Local\Microsoft\Windows\Temporary Internet Files\Content.IE5\JHFS8MXX\MM90028346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412776"/>
            <a:ext cx="1656184" cy="1656184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effectLst>
            <a:softEdge rad="317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деятельности, в которых мы применяли палочки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6439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занятиях по ФЭМП. Палочки использовали на каждом занятии для повторения состав числа, прямого и обратного счёта, игровых упражнений и т.д.</a:t>
            </a:r>
          </a:p>
          <a:p>
            <a:pPr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занятиях по конструированию. 1-2 занятия в месяц. Использовали в качестве конструктора. Дети строили как в плоскости, так и в объёме. </a:t>
            </a:r>
          </a:p>
          <a:p>
            <a:pPr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занятиях по аппликации возможно применение на каждом занятии для откладывания требуемой длины бумаги, измерения размеров вырезаемого предмета.</a:t>
            </a:r>
          </a:p>
          <a:p>
            <a:pPr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занятиях по ознакомлению с окружающим палочки применяли для определения цветовой композиции в той или иной росписи и для составления узоров. Строили поезда для путешествий.</a:t>
            </a:r>
          </a:p>
          <a:p>
            <a:pPr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занятиях по чтению художественной литературы строили дорожки, по которым шли герои сказок, чинили сломанные заборы, выкладывали предметы из прочитанной сказки.</a:t>
            </a:r>
          </a:p>
          <a:p>
            <a:pPr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Вне занятий работали по альбомам «Посудная лавка», «На златом крыльце…»</a:t>
            </a:r>
          </a:p>
          <a:p>
            <a:pPr indent="45720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использовали набор по собственному замыслу в свободное время.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1" y="6174432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5661248"/>
            <a:ext cx="467544" cy="923258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869160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077072"/>
            <a:ext cx="467544" cy="923258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3284984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2564904"/>
            <a:ext cx="467544" cy="923258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772816"/>
            <a:ext cx="467544" cy="899592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980728"/>
            <a:ext cx="467544" cy="923258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88640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0120" y="6174432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024" y="6174432"/>
            <a:ext cx="467544" cy="8995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228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8462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Проведённая диагностика помогла установить определённый объём знаний в интеллектуальном развитии,  показала качественные результаты в развитии детей.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Дети в достаточно полном объёме владеют счётом, ориентируются в числовому ряду, знают состав числа из меньших чисел, выполняют действия сложения и вычитания, умеют измерять предметы с помощью условной мерки.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1" y="6174432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5661248"/>
            <a:ext cx="467544" cy="923258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869160"/>
            <a:ext cx="467544" cy="899592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077072"/>
            <a:ext cx="467544" cy="923258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3284984"/>
            <a:ext cx="467544" cy="899592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2564904"/>
            <a:ext cx="467544" cy="923258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772816"/>
            <a:ext cx="467544" cy="899592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980728"/>
            <a:ext cx="467544" cy="923258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88640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0120" y="6174432"/>
            <a:ext cx="467544" cy="899592"/>
          </a:xfrm>
          <a:prstGeom prst="rect">
            <a:avLst/>
          </a:prstGeom>
          <a:noFill/>
        </p:spPr>
      </p:pic>
      <p:pic>
        <p:nvPicPr>
          <p:cNvPr id="2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024" y="6174432"/>
            <a:ext cx="467544" cy="899592"/>
          </a:xfrm>
          <a:prstGeom prst="rect">
            <a:avLst/>
          </a:prstGeom>
          <a:noFill/>
        </p:spPr>
      </p:pic>
      <p:pic>
        <p:nvPicPr>
          <p:cNvPr id="2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467544" cy="923258"/>
          </a:xfrm>
          <a:prstGeom prst="rect">
            <a:avLst/>
          </a:prstGeom>
          <a:noFill/>
        </p:spPr>
      </p:pic>
      <p:pic>
        <p:nvPicPr>
          <p:cNvPr id="2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467544" cy="899592"/>
          </a:xfrm>
          <a:prstGeom prst="rect">
            <a:avLst/>
          </a:prstGeom>
          <a:noFill/>
        </p:spPr>
      </p:pic>
      <p:pic>
        <p:nvPicPr>
          <p:cNvPr id="2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467544" cy="923258"/>
          </a:xfrm>
          <a:prstGeom prst="rect">
            <a:avLst/>
          </a:prstGeom>
          <a:noFill/>
        </p:spPr>
      </p:pic>
      <p:pic>
        <p:nvPicPr>
          <p:cNvPr id="2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67544" cy="899592"/>
          </a:xfrm>
          <a:prstGeom prst="rect">
            <a:avLst/>
          </a:prstGeom>
          <a:noFill/>
        </p:spPr>
      </p:pic>
      <p:pic>
        <p:nvPicPr>
          <p:cNvPr id="2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67544" cy="923258"/>
          </a:xfrm>
          <a:prstGeom prst="rect">
            <a:avLst/>
          </a:prstGeom>
          <a:noFill/>
        </p:spPr>
      </p:pic>
      <p:pic>
        <p:nvPicPr>
          <p:cNvPr id="2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67544" cy="899592"/>
          </a:xfrm>
          <a:prstGeom prst="rect">
            <a:avLst/>
          </a:prstGeom>
          <a:noFill/>
        </p:spPr>
      </p:pic>
      <p:pic>
        <p:nvPicPr>
          <p:cNvPr id="3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67544" cy="923258"/>
          </a:xfrm>
          <a:prstGeom prst="rect">
            <a:avLst/>
          </a:prstGeom>
          <a:noFill/>
        </p:spPr>
      </p:pic>
      <p:pic>
        <p:nvPicPr>
          <p:cNvPr id="3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7544" cy="899592"/>
          </a:xfrm>
          <a:prstGeom prst="rect">
            <a:avLst/>
          </a:prstGeom>
          <a:noFill/>
        </p:spPr>
      </p:pic>
      <p:pic>
        <p:nvPicPr>
          <p:cNvPr id="3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4" y="-288031"/>
            <a:ext cx="467544" cy="1043608"/>
          </a:xfrm>
          <a:prstGeom prst="rect">
            <a:avLst/>
          </a:prstGeom>
          <a:noFill/>
        </p:spPr>
      </p:pic>
      <p:pic>
        <p:nvPicPr>
          <p:cNvPr id="3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9" y="-216024"/>
            <a:ext cx="467544" cy="899592"/>
          </a:xfrm>
          <a:prstGeom prst="rect">
            <a:avLst/>
          </a:prstGeom>
          <a:noFill/>
        </p:spPr>
      </p:pic>
      <p:pic>
        <p:nvPicPr>
          <p:cNvPr id="3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1" y="-216024"/>
            <a:ext cx="467544" cy="899592"/>
          </a:xfrm>
          <a:prstGeom prst="rect">
            <a:avLst/>
          </a:prstGeom>
          <a:noFill/>
        </p:spPr>
      </p:pic>
      <p:pic>
        <p:nvPicPr>
          <p:cNvPr id="3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3" y="-216024"/>
            <a:ext cx="467544" cy="899592"/>
          </a:xfrm>
          <a:prstGeom prst="rect">
            <a:avLst/>
          </a:prstGeom>
          <a:noFill/>
        </p:spPr>
      </p:pic>
      <p:pic>
        <p:nvPicPr>
          <p:cNvPr id="3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5" y="-216024"/>
            <a:ext cx="467544" cy="899592"/>
          </a:xfrm>
          <a:prstGeom prst="rect">
            <a:avLst/>
          </a:prstGeom>
          <a:noFill/>
        </p:spPr>
      </p:pic>
      <p:pic>
        <p:nvPicPr>
          <p:cNvPr id="3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9" y="-216024"/>
            <a:ext cx="467544" cy="899592"/>
          </a:xfrm>
          <a:prstGeom prst="rect">
            <a:avLst/>
          </a:prstGeom>
          <a:noFill/>
        </p:spPr>
      </p:pic>
      <p:pic>
        <p:nvPicPr>
          <p:cNvPr id="3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1" y="-216024"/>
            <a:ext cx="467544" cy="899592"/>
          </a:xfrm>
          <a:prstGeom prst="rect">
            <a:avLst/>
          </a:prstGeom>
          <a:noFill/>
        </p:spPr>
      </p:pic>
      <p:pic>
        <p:nvPicPr>
          <p:cNvPr id="3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8" y="-216024"/>
            <a:ext cx="467544" cy="899592"/>
          </a:xfrm>
          <a:prstGeom prst="rect">
            <a:avLst/>
          </a:prstGeom>
          <a:noFill/>
        </p:spPr>
      </p:pic>
      <p:pic>
        <p:nvPicPr>
          <p:cNvPr id="4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2" y="-216024"/>
            <a:ext cx="467544" cy="899592"/>
          </a:xfrm>
          <a:prstGeom prst="rect">
            <a:avLst/>
          </a:prstGeom>
          <a:noFill/>
        </p:spPr>
      </p:pic>
      <p:pic>
        <p:nvPicPr>
          <p:cNvPr id="4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0121" y="-216024"/>
            <a:ext cx="467544" cy="899592"/>
          </a:xfrm>
          <a:prstGeom prst="rect">
            <a:avLst/>
          </a:prstGeom>
          <a:noFill/>
        </p:spPr>
      </p:pic>
      <p:pic>
        <p:nvPicPr>
          <p:cNvPr id="4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025" y="-216024"/>
            <a:ext cx="467544" cy="899592"/>
          </a:xfrm>
          <a:prstGeom prst="rect">
            <a:avLst/>
          </a:prstGeom>
          <a:noFill/>
        </p:spPr>
      </p:pic>
      <p:graphicFrame>
        <p:nvGraphicFramePr>
          <p:cNvPr id="43" name="Диаграмма 42"/>
          <p:cNvGraphicFramePr/>
          <p:nvPr/>
        </p:nvGraphicFramePr>
        <p:xfrm>
          <a:off x="785786" y="2714620"/>
          <a:ext cx="692948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28597" y="521495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Небольшие затруднения вызвал ритмический счет и умение пояснять свои действия  при решении задач.  Не смогли достичь высоких результатов дети недавно поступившие и  мало посещавшие детский сад.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500042"/>
            <a:ext cx="152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14422"/>
            <a:ext cx="8001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математических представлений требует постоянной, планомерной и системной работы. Задания должны предлагаться в определённом порядке в игровой форме – от простого к сложному – и это способствует развитию внимания, памяти, воображения, пробуждению интереса к познанию нового. Использование палочек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способствует успешному обучению основам математики, формированию математического мышления, стимулируют развитие творческого воображения, воспитанию  настойчивости, воли,  усидчивости, целеустремленности.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дальнейшей работе мы больше внимания  уделим ритмическому счету, отношению чисел, умению детей составлять алгоритмы и пояснять свои действия, делению целого на части, ориентировке во времени, а также индивидуальной работе с детьми и родителями.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4" y="-288031"/>
            <a:ext cx="467544" cy="1043608"/>
          </a:xfrm>
          <a:prstGeom prst="rect">
            <a:avLst/>
          </a:prstGeom>
          <a:noFill/>
        </p:spPr>
      </p:pic>
      <p:pic>
        <p:nvPicPr>
          <p:cNvPr id="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9" y="-216024"/>
            <a:ext cx="467544" cy="899592"/>
          </a:xfrm>
          <a:prstGeom prst="rect">
            <a:avLst/>
          </a:prstGeom>
          <a:noFill/>
        </p:spPr>
      </p:pic>
      <p:pic>
        <p:nvPicPr>
          <p:cNvPr id="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1" y="-216024"/>
            <a:ext cx="467544" cy="899592"/>
          </a:xfrm>
          <a:prstGeom prst="rect">
            <a:avLst/>
          </a:prstGeom>
          <a:noFill/>
        </p:spPr>
      </p:pic>
      <p:pic>
        <p:nvPicPr>
          <p:cNvPr id="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3" y="-216024"/>
            <a:ext cx="467544" cy="899592"/>
          </a:xfrm>
          <a:prstGeom prst="rect">
            <a:avLst/>
          </a:prstGeom>
          <a:noFill/>
        </p:spPr>
      </p:pic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5" y="-216024"/>
            <a:ext cx="467544" cy="899592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9" y="-216024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1" y="-216024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8" y="-216024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2" y="-216024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0121" y="-216024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025" y="-216024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2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1" y="6174432"/>
            <a:ext cx="467544" cy="899592"/>
          </a:xfrm>
          <a:prstGeom prst="rect">
            <a:avLst/>
          </a:prstGeom>
          <a:noFill/>
        </p:spPr>
      </p:pic>
      <p:pic>
        <p:nvPicPr>
          <p:cNvPr id="2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0120" y="6174432"/>
            <a:ext cx="467544" cy="899592"/>
          </a:xfrm>
          <a:prstGeom prst="rect">
            <a:avLst/>
          </a:prstGeom>
          <a:noFill/>
        </p:spPr>
      </p:pic>
      <p:pic>
        <p:nvPicPr>
          <p:cNvPr id="2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024" y="6174432"/>
            <a:ext cx="467544" cy="899592"/>
          </a:xfrm>
          <a:prstGeom prst="rect">
            <a:avLst/>
          </a:prstGeom>
          <a:noFill/>
        </p:spPr>
      </p:pic>
      <p:pic>
        <p:nvPicPr>
          <p:cNvPr id="2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5661248"/>
            <a:ext cx="467544" cy="923258"/>
          </a:xfrm>
          <a:prstGeom prst="rect">
            <a:avLst/>
          </a:prstGeom>
          <a:noFill/>
        </p:spPr>
      </p:pic>
      <p:pic>
        <p:nvPicPr>
          <p:cNvPr id="2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869160"/>
            <a:ext cx="467544" cy="899592"/>
          </a:xfrm>
          <a:prstGeom prst="rect">
            <a:avLst/>
          </a:prstGeom>
          <a:noFill/>
        </p:spPr>
      </p:pic>
      <p:pic>
        <p:nvPicPr>
          <p:cNvPr id="2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077072"/>
            <a:ext cx="467544" cy="923258"/>
          </a:xfrm>
          <a:prstGeom prst="rect">
            <a:avLst/>
          </a:prstGeom>
          <a:noFill/>
        </p:spPr>
      </p:pic>
      <p:pic>
        <p:nvPicPr>
          <p:cNvPr id="2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3284984"/>
            <a:ext cx="467544" cy="899592"/>
          </a:xfrm>
          <a:prstGeom prst="rect">
            <a:avLst/>
          </a:prstGeom>
          <a:noFill/>
        </p:spPr>
      </p:pic>
      <p:pic>
        <p:nvPicPr>
          <p:cNvPr id="3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2564904"/>
            <a:ext cx="467544" cy="923258"/>
          </a:xfrm>
          <a:prstGeom prst="rect">
            <a:avLst/>
          </a:prstGeom>
          <a:noFill/>
        </p:spPr>
      </p:pic>
      <p:pic>
        <p:nvPicPr>
          <p:cNvPr id="3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772816"/>
            <a:ext cx="467544" cy="899592"/>
          </a:xfrm>
          <a:prstGeom prst="rect">
            <a:avLst/>
          </a:prstGeom>
          <a:noFill/>
        </p:spPr>
      </p:pic>
      <p:pic>
        <p:nvPicPr>
          <p:cNvPr id="3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980728"/>
            <a:ext cx="467544" cy="923258"/>
          </a:xfrm>
          <a:prstGeom prst="rect">
            <a:avLst/>
          </a:prstGeom>
          <a:noFill/>
        </p:spPr>
      </p:pic>
      <p:pic>
        <p:nvPicPr>
          <p:cNvPr id="3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88640"/>
            <a:ext cx="467544" cy="899592"/>
          </a:xfrm>
          <a:prstGeom prst="rect">
            <a:avLst/>
          </a:prstGeom>
          <a:noFill/>
        </p:spPr>
      </p:pic>
      <p:pic>
        <p:nvPicPr>
          <p:cNvPr id="3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467544" cy="923258"/>
          </a:xfrm>
          <a:prstGeom prst="rect">
            <a:avLst/>
          </a:prstGeom>
          <a:noFill/>
        </p:spPr>
      </p:pic>
      <p:pic>
        <p:nvPicPr>
          <p:cNvPr id="3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1168"/>
            <a:ext cx="467544" cy="899592"/>
          </a:xfrm>
          <a:prstGeom prst="rect">
            <a:avLst/>
          </a:prstGeom>
          <a:noFill/>
        </p:spPr>
      </p:pic>
      <p:pic>
        <p:nvPicPr>
          <p:cNvPr id="3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467544" cy="923258"/>
          </a:xfrm>
          <a:prstGeom prst="rect">
            <a:avLst/>
          </a:prstGeom>
          <a:noFill/>
        </p:spPr>
      </p:pic>
      <p:pic>
        <p:nvPicPr>
          <p:cNvPr id="3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467544" cy="899592"/>
          </a:xfrm>
          <a:prstGeom prst="rect">
            <a:avLst/>
          </a:prstGeom>
          <a:noFill/>
        </p:spPr>
      </p:pic>
      <p:pic>
        <p:nvPicPr>
          <p:cNvPr id="3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67544" cy="923258"/>
          </a:xfrm>
          <a:prstGeom prst="rect">
            <a:avLst/>
          </a:prstGeom>
          <a:noFill/>
        </p:spPr>
      </p:pic>
      <p:pic>
        <p:nvPicPr>
          <p:cNvPr id="3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67544" cy="899592"/>
          </a:xfrm>
          <a:prstGeom prst="rect">
            <a:avLst/>
          </a:prstGeom>
          <a:noFill/>
        </p:spPr>
      </p:pic>
      <p:pic>
        <p:nvPicPr>
          <p:cNvPr id="4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67544" cy="923258"/>
          </a:xfrm>
          <a:prstGeom prst="rect">
            <a:avLst/>
          </a:prstGeom>
          <a:noFill/>
        </p:spPr>
      </p:pic>
      <p:pic>
        <p:nvPicPr>
          <p:cNvPr id="4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67544" cy="8995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64291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196752"/>
            <a:ext cx="85725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1.М. А. Васильева, В. В.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Гербова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,  Т. С. Комарова «Программа воспитания и обучения в детском саду», Москва 2010г.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2. В. П. Новикова, Л. И. Тихонова «Развивающие и игры с палочками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Кюизенера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», Москва Мозаика-Синтез, 2010г.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</a:rPr>
              <a:t>3.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Л. Д. Комарова «Как работать с палочками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Кюизенера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?», Москва,2008г.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</a:rPr>
              <a:t>4.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Б. Б.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Финкельштейн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, Э.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Хвостова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«На золотом крыльце»,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Кростики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», «Волшебные дорожки», СПб, «Корвет».</a:t>
            </a:r>
          </a:p>
          <a:p>
            <a:pPr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</a:rPr>
              <a:t>5.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http://www.obrazov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kozlov.edu.cap.ru/?t=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</a:rPr>
              <a:t>hry&amp;eduid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=3696&amp;hry=./3541/40682/52763/97038/100423/100424</a:t>
            </a:r>
            <a:endParaRPr lang="ru-RU" dirty="0" smtClean="0">
              <a:solidFill>
                <a:srgbClr val="000000"/>
              </a:solidFill>
              <a:latin typeface="Arial" pitchFamily="34" charset="0"/>
            </a:endParaRPr>
          </a:p>
          <a:p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6.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</a:rPr>
              <a:t>Открываем мир цветной алгебры с помощью палочек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</a:rPr>
              <a:t>Кюизенера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</a:rPr>
              <a:t> Кузьмина В. А. 2011 г. г. Новочебоксарск</a:t>
            </a: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4" y="-288031"/>
            <a:ext cx="467544" cy="1043608"/>
          </a:xfrm>
          <a:prstGeom prst="rect">
            <a:avLst/>
          </a:prstGeom>
          <a:noFill/>
        </p:spPr>
      </p:pic>
      <p:pic>
        <p:nvPicPr>
          <p:cNvPr id="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9" y="-216024"/>
            <a:ext cx="467544" cy="899592"/>
          </a:xfrm>
          <a:prstGeom prst="rect">
            <a:avLst/>
          </a:prstGeom>
          <a:noFill/>
        </p:spPr>
      </p:pic>
      <p:pic>
        <p:nvPicPr>
          <p:cNvPr id="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1" y="-216024"/>
            <a:ext cx="467544" cy="899592"/>
          </a:xfrm>
          <a:prstGeom prst="rect">
            <a:avLst/>
          </a:prstGeom>
          <a:noFill/>
        </p:spPr>
      </p:pic>
      <p:pic>
        <p:nvPicPr>
          <p:cNvPr id="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3" y="-216024"/>
            <a:ext cx="467544" cy="899592"/>
          </a:xfrm>
          <a:prstGeom prst="rect">
            <a:avLst/>
          </a:prstGeom>
          <a:noFill/>
        </p:spPr>
      </p:pic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5" y="-216024"/>
            <a:ext cx="467544" cy="899592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9" y="-216024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1" y="-216024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8" y="-216024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2" y="-216024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0121" y="-216024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025" y="-216024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2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1" y="6174432"/>
            <a:ext cx="467544" cy="899592"/>
          </a:xfrm>
          <a:prstGeom prst="rect">
            <a:avLst/>
          </a:prstGeom>
          <a:noFill/>
        </p:spPr>
      </p:pic>
      <p:pic>
        <p:nvPicPr>
          <p:cNvPr id="2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80120" y="6174432"/>
            <a:ext cx="467544" cy="899592"/>
          </a:xfrm>
          <a:prstGeom prst="rect">
            <a:avLst/>
          </a:prstGeom>
          <a:noFill/>
        </p:spPr>
      </p:pic>
      <p:pic>
        <p:nvPicPr>
          <p:cNvPr id="2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6024" y="6174432"/>
            <a:ext cx="467544" cy="89959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428992" y="4857760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Спасибо!</a:t>
            </a:r>
            <a:endParaRPr lang="ru-RU" sz="4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использования палочек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для развития логико-математических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представлений и умений детей.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032" y="1357298"/>
            <a:ext cx="87129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Логико-математическое мышление детей основывается на чувственном опыте и на развитии представлений не только о количестве, но и о форме, величине, размере, о отношениях. Математическое мышление – это, прежде всего, умение сравнивать, систематизировать, классифицировать, обобщать, делать выводы, умозаключения.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Во всём мире широко известен дидактический материал, разработанный бельгийским  математиком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Х.Кюизенером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Он предназначен для обучения математике и используется педагогами разных стран в работе с детьми, начиная с младших групп детского сада и кончая старшими классами школы. Палочки легко вписываются сейчас в систему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предматематической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подготовки детей к школе как одна из современных технологий обучения.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Мы старались в достаточной мере использовать палочки в своей практической работе и изучить освоение математических представлений в процессе игр и занятий  с цветными палочками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544" cy="719298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67544" cy="719298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67544" cy="719298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67544" cy="719298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67544" cy="719298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67544" cy="719298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467544" cy="719298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467544" cy="719298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467544" cy="719298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0466"/>
            <a:ext cx="467544" cy="1008894"/>
          </a:xfrm>
          <a:prstGeom prst="rect">
            <a:avLst/>
          </a:prstGeom>
          <a:noFill/>
        </p:spPr>
      </p:pic>
      <p:pic>
        <p:nvPicPr>
          <p:cNvPr id="2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2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3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3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3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3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3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3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3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1" y="6174432"/>
            <a:ext cx="467544" cy="899592"/>
          </a:xfrm>
          <a:prstGeom prst="rect">
            <a:avLst/>
          </a:prstGeom>
          <a:noFill/>
        </p:spPr>
      </p:pic>
      <p:pic>
        <p:nvPicPr>
          <p:cNvPr id="3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7857" y="6162600"/>
            <a:ext cx="467544" cy="923258"/>
          </a:xfrm>
          <a:prstGeom prst="rect">
            <a:avLst/>
          </a:prstGeom>
          <a:noFill/>
        </p:spPr>
      </p:pic>
      <p:pic>
        <p:nvPicPr>
          <p:cNvPr id="3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76345" y="6174432"/>
            <a:ext cx="467544" cy="899592"/>
          </a:xfrm>
          <a:prstGeom prst="rect">
            <a:avLst/>
          </a:prstGeom>
          <a:noFill/>
        </p:spPr>
      </p:pic>
      <p:pic>
        <p:nvPicPr>
          <p:cNvPr id="25" name="Рисунок 24" descr="DSCF2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4106"/>
            <a:ext cx="1512168" cy="2016225"/>
          </a:xfrm>
          <a:prstGeom prst="rect">
            <a:avLst/>
          </a:prstGeom>
        </p:spPr>
      </p:pic>
      <p:pic>
        <p:nvPicPr>
          <p:cNvPr id="26" name="Рисунок 25" descr="DSCF2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578585"/>
            <a:ext cx="1656184" cy="2272439"/>
          </a:xfrm>
          <a:prstGeom prst="rect">
            <a:avLst/>
          </a:prstGeom>
        </p:spPr>
      </p:pic>
      <p:pic>
        <p:nvPicPr>
          <p:cNvPr id="27" name="Рисунок 26" descr="DSCF27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5085184"/>
            <a:ext cx="2047104" cy="1276568"/>
          </a:xfrm>
          <a:prstGeom prst="rect">
            <a:avLst/>
          </a:prstGeom>
        </p:spPr>
      </p:pic>
      <p:pic>
        <p:nvPicPr>
          <p:cNvPr id="39" name="Рисунок 38" descr="DSCF27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226604"/>
            <a:ext cx="2016224" cy="1654551"/>
          </a:xfrm>
          <a:prstGeom prst="rect">
            <a:avLst/>
          </a:prstGeom>
        </p:spPr>
      </p:pic>
      <p:pic>
        <p:nvPicPr>
          <p:cNvPr id="40" name="Рисунок 39" descr="DSCF28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717032"/>
            <a:ext cx="1623691" cy="1115440"/>
          </a:xfrm>
          <a:prstGeom prst="rect">
            <a:avLst/>
          </a:prstGeom>
        </p:spPr>
      </p:pic>
      <p:pic>
        <p:nvPicPr>
          <p:cNvPr id="41" name="Рисунок 40" descr="DSCF28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1658436"/>
            <a:ext cx="2160240" cy="1620180"/>
          </a:xfrm>
          <a:prstGeom prst="rect">
            <a:avLst/>
          </a:prstGeom>
        </p:spPr>
      </p:pic>
      <p:pic>
        <p:nvPicPr>
          <p:cNvPr id="42" name="Рисунок 41" descr="DSCF28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3540466"/>
            <a:ext cx="2160240" cy="1288422"/>
          </a:xfrm>
          <a:prstGeom prst="rect">
            <a:avLst/>
          </a:prstGeom>
        </p:spPr>
      </p:pic>
      <p:pic>
        <p:nvPicPr>
          <p:cNvPr id="43" name="Рисунок 42" descr="DSCF28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5157192"/>
            <a:ext cx="1623691" cy="1217768"/>
          </a:xfrm>
          <a:prstGeom prst="rect">
            <a:avLst/>
          </a:prstGeom>
        </p:spPr>
      </p:pic>
      <p:pic>
        <p:nvPicPr>
          <p:cNvPr id="44" name="Рисунок 43" descr="Рисунок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9752" y="5085184"/>
            <a:ext cx="2212437" cy="1304993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214810" y="5786454"/>
            <a:ext cx="7143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4143372" y="5786454"/>
            <a:ext cx="214314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2</a:t>
            </a:r>
            <a:endParaRPr lang="ru-RU" sz="8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357166"/>
            <a:ext cx="263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85860"/>
            <a:ext cx="83907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 этап. Знакомство с палочками.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 этап. Игры, способствующие усвоению эталонов цвета.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 этап. Изучение понятий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высокий-низкий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», «широкий-       	 узкий»,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длинный-короткий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тонкий-толстый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 этап. Развитие у детей количественных представлений.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 этап. Понятие состава числа.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 этап. Обучение математическим действиям с              	  палочками.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 этап. Измерение с помощью палочек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8 этап. Решение логических задач с помощью палочек.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1" y="6174432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7857" y="6162600"/>
            <a:ext cx="467544" cy="923258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76345" y="6174432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5661248"/>
            <a:ext cx="467544" cy="923258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869160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4077072"/>
            <a:ext cx="467544" cy="923258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3284984"/>
            <a:ext cx="467544" cy="899592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2564904"/>
            <a:ext cx="467544" cy="923258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772816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980728"/>
            <a:ext cx="467544" cy="923258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76456" y="188640"/>
            <a:ext cx="467544" cy="899592"/>
          </a:xfrm>
          <a:prstGeom prst="rect">
            <a:avLst/>
          </a:prstGeom>
          <a:noFill/>
        </p:spPr>
      </p:pic>
      <p:pic>
        <p:nvPicPr>
          <p:cNvPr id="2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467544" cy="923258"/>
          </a:xfrm>
          <a:prstGeom prst="rect">
            <a:avLst/>
          </a:prstGeom>
          <a:noFill/>
        </p:spPr>
      </p:pic>
      <p:pic>
        <p:nvPicPr>
          <p:cNvPr id="2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467544" cy="899592"/>
          </a:xfrm>
          <a:prstGeom prst="rect">
            <a:avLst/>
          </a:prstGeom>
          <a:noFill/>
        </p:spPr>
      </p:pic>
      <p:pic>
        <p:nvPicPr>
          <p:cNvPr id="2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467544" cy="923258"/>
          </a:xfrm>
          <a:prstGeom prst="rect">
            <a:avLst/>
          </a:prstGeom>
          <a:noFill/>
        </p:spPr>
      </p:pic>
      <p:pic>
        <p:nvPicPr>
          <p:cNvPr id="2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67544" cy="899592"/>
          </a:xfrm>
          <a:prstGeom prst="rect">
            <a:avLst/>
          </a:prstGeom>
          <a:noFill/>
        </p:spPr>
      </p:pic>
      <p:pic>
        <p:nvPicPr>
          <p:cNvPr id="2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467544" cy="923258"/>
          </a:xfrm>
          <a:prstGeom prst="rect">
            <a:avLst/>
          </a:prstGeom>
          <a:noFill/>
        </p:spPr>
      </p:pic>
      <p:pic>
        <p:nvPicPr>
          <p:cNvPr id="2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67544" cy="899592"/>
          </a:xfrm>
          <a:prstGeom prst="rect">
            <a:avLst/>
          </a:prstGeom>
          <a:noFill/>
        </p:spPr>
      </p:pic>
      <p:pic>
        <p:nvPicPr>
          <p:cNvPr id="2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467544" cy="923258"/>
          </a:xfrm>
          <a:prstGeom prst="rect">
            <a:avLst/>
          </a:prstGeom>
          <a:noFill/>
        </p:spPr>
      </p:pic>
      <p:pic>
        <p:nvPicPr>
          <p:cNvPr id="3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7544" cy="899592"/>
          </a:xfrm>
          <a:prstGeom prst="rect">
            <a:avLst/>
          </a:prstGeom>
          <a:noFill/>
        </p:spPr>
      </p:pic>
      <p:pic>
        <p:nvPicPr>
          <p:cNvPr id="3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88424" y="-288031"/>
            <a:ext cx="467544" cy="1043608"/>
          </a:xfrm>
          <a:prstGeom prst="rect">
            <a:avLst/>
          </a:prstGeom>
          <a:noFill/>
        </p:spPr>
      </p:pic>
      <p:pic>
        <p:nvPicPr>
          <p:cNvPr id="3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24329" y="-216024"/>
            <a:ext cx="467544" cy="899592"/>
          </a:xfrm>
          <a:prstGeom prst="rect">
            <a:avLst/>
          </a:prstGeom>
          <a:noFill/>
        </p:spPr>
      </p:pic>
      <p:pic>
        <p:nvPicPr>
          <p:cNvPr id="3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732241" y="-216024"/>
            <a:ext cx="467544" cy="899592"/>
          </a:xfrm>
          <a:prstGeom prst="rect">
            <a:avLst/>
          </a:prstGeom>
          <a:noFill/>
        </p:spPr>
      </p:pic>
      <p:pic>
        <p:nvPicPr>
          <p:cNvPr id="3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40153" y="-216024"/>
            <a:ext cx="467544" cy="899592"/>
          </a:xfrm>
          <a:prstGeom prst="rect">
            <a:avLst/>
          </a:prstGeom>
          <a:noFill/>
        </p:spPr>
      </p:pic>
      <p:pic>
        <p:nvPicPr>
          <p:cNvPr id="3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48065" y="-216024"/>
            <a:ext cx="467544" cy="899592"/>
          </a:xfrm>
          <a:prstGeom prst="rect">
            <a:avLst/>
          </a:prstGeom>
          <a:noFill/>
        </p:spPr>
      </p:pic>
      <p:pic>
        <p:nvPicPr>
          <p:cNvPr id="3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83969" y="-216024"/>
            <a:ext cx="467544" cy="899592"/>
          </a:xfrm>
          <a:prstGeom prst="rect">
            <a:avLst/>
          </a:prstGeom>
          <a:noFill/>
        </p:spPr>
      </p:pic>
      <p:pic>
        <p:nvPicPr>
          <p:cNvPr id="3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91881" y="-216024"/>
            <a:ext cx="467544" cy="899592"/>
          </a:xfrm>
          <a:prstGeom prst="rect">
            <a:avLst/>
          </a:prstGeom>
          <a:noFill/>
        </p:spPr>
      </p:pic>
      <p:pic>
        <p:nvPicPr>
          <p:cNvPr id="3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04538" y="-216024"/>
            <a:ext cx="467544" cy="899592"/>
          </a:xfrm>
          <a:prstGeom prst="rect">
            <a:avLst/>
          </a:prstGeom>
          <a:noFill/>
        </p:spPr>
      </p:pic>
      <p:pic>
        <p:nvPicPr>
          <p:cNvPr id="3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0442" y="-216024"/>
            <a:ext cx="467544" cy="899592"/>
          </a:xfrm>
          <a:prstGeom prst="rect">
            <a:avLst/>
          </a:prstGeom>
          <a:noFill/>
        </p:spPr>
      </p:pic>
      <p:pic>
        <p:nvPicPr>
          <p:cNvPr id="4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7858" y="-227856"/>
            <a:ext cx="467544" cy="923258"/>
          </a:xfrm>
          <a:prstGeom prst="rect">
            <a:avLst/>
          </a:prstGeom>
          <a:noFill/>
        </p:spPr>
      </p:pic>
      <p:pic>
        <p:nvPicPr>
          <p:cNvPr id="4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76346" y="-216024"/>
            <a:ext cx="467544" cy="8995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2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14" y="642918"/>
            <a:ext cx="2666986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500166" y="0"/>
            <a:ext cx="6874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этап. Знакомство с палочками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62151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цель – заинтересовать детей в форме игры: мы рассматривали с детьми палочки, предлагали вначале разделить их все по цветам, затем – по длине. Дети выкладывали различные фигурки. Можно предложить их посчитать.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Упражнялись с палочками дети  индивидуально или по нескольку человек, небольшими подгруппами. Проводилась и фронтальная работа со всеми 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3357562"/>
            <a:ext cx="55966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Используемые упражнения, задания и вопросы на данном этапе: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Найди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покажи палочку такую же по цвету и по длине.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Отбери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красные (синие, желтые и т. д.), палочки такой же длины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(Кто быстрее найдёт и сосчитает их).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Отбери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одной палочке разного цвета.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Перечисли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цвета всех палочек на столе.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Сопоставить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палочки одновременно по цвету и длине. «Синяя палочка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короче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оранжевой, но длиннее всех остальных»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27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73016"/>
            <a:ext cx="1928827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F27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9307" y="3068960"/>
            <a:ext cx="2064693" cy="150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491880" y="6174432"/>
            <a:ext cx="467544" cy="899592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704537" y="6174432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840441" y="6174432"/>
            <a:ext cx="467544" cy="899592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7857" y="6162600"/>
            <a:ext cx="467544" cy="923258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976345" y="6174432"/>
            <a:ext cx="467544" cy="899592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448" y="5517232"/>
            <a:ext cx="539552" cy="1043608"/>
          </a:xfrm>
          <a:prstGeom prst="rect">
            <a:avLst/>
          </a:prstGeom>
          <a:noFill/>
        </p:spPr>
      </p:pic>
      <p:pic>
        <p:nvPicPr>
          <p:cNvPr id="21" name="Picture 18" descr="C:\Users\Наташа\AppData\Local\Microsoft\Windows\Temporary Internet Files\Content.IE5\57VJV0XQ\MM900041108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3758" y="5229200"/>
            <a:ext cx="1269011" cy="118224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F2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3176"/>
            <a:ext cx="1187624" cy="1696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DSCF28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7033" y="5157192"/>
            <a:ext cx="1596967" cy="1197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F27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76672"/>
            <a:ext cx="1824203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DSCF2788.JPG"/>
          <p:cNvPicPr>
            <a:picLocks noChangeAspect="1"/>
          </p:cNvPicPr>
          <p:nvPr/>
        </p:nvPicPr>
        <p:blipFill>
          <a:blip r:embed="rId5" cstate="print"/>
          <a:srcRect b="7350"/>
          <a:stretch>
            <a:fillRect/>
          </a:stretch>
        </p:blipFill>
        <p:spPr>
          <a:xfrm>
            <a:off x="0" y="2835992"/>
            <a:ext cx="1331640" cy="1645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115616" y="4941168"/>
            <a:ext cx="64567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«Собачка»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«Слонёнок» . 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Дети учились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отбирать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палочки нужного цвета и числового значения по словесному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указанию. 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самостоятельно отбирает нужные палочки, называет их цвет и количество, составляет собачку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(Затем любое животное) Также строили образ слонёнка, идущего направо и налево.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F27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76760" y="3861048"/>
            <a:ext cx="1467240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F27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6376" y="1502800"/>
            <a:ext cx="1187624" cy="161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этап. Игры, способствующие усвоению эталонов цвета.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14480" y="428604"/>
            <a:ext cx="72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«Строим дорожки».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Учили группировать палочки по цвету,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активиро-вать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речи  слова: такая же, одинаковые, одинаковые по цвету и длине и т.д. развивать зрительный глазомер, понимать поставленную задачу,  развивать навык самоконтроля и самооценки. Детям предлагалось выбрать цвет, строить дорожку , и затем     сравнить  их.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282" y="2000240"/>
            <a:ext cx="8676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«Ленточки в подарок»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выбирает для своей игрушки по две понравившиеся ему одинаковые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ленточки-палочки или подбирает ленточки к фартучку, и называет длину лент.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331640" y="2924944"/>
            <a:ext cx="7812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«Моделируем квадрат», «Моделируем прямоугольник».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составляли разные квадраты и прямоугольники. Упражнение развивает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о квадрате,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прямоугольнике. Позже вводится понятие «квадратный сантиметр» и дети узнают площадь фигуры.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4077072"/>
            <a:ext cx="76683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	4.«Подбираем к домику крышу».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Закрепляли эталоны цвета. Предлагали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выложить домики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порядке увеличения их размеров и подбирать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каждому домику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крышу-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палочку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588223" y="6102424"/>
            <a:ext cx="467544" cy="1043608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724128" y="6174431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8388424" y="6102424"/>
            <a:ext cx="467544" cy="1043608"/>
          </a:xfrm>
          <a:prstGeom prst="rect">
            <a:avLst/>
          </a:prstGeom>
          <a:noFill/>
        </p:spPr>
      </p:pic>
      <p:pic>
        <p:nvPicPr>
          <p:cNvPr id="2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524329" y="6174431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2" descr="C:\Users\Наташа\AppData\Local\Microsoft\Windows\Temporary Internet Files\Content.IE5\R3877VC4\MM900043731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05775" y="0"/>
            <a:ext cx="1038225" cy="13335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SCF2807.JPG"/>
          <p:cNvPicPr>
            <a:picLocks noChangeAspect="1"/>
          </p:cNvPicPr>
          <p:nvPr/>
        </p:nvPicPr>
        <p:blipFill>
          <a:blip r:embed="rId2" cstate="print"/>
          <a:srcRect t="26291"/>
          <a:stretch>
            <a:fillRect/>
          </a:stretch>
        </p:blipFill>
        <p:spPr>
          <a:xfrm>
            <a:off x="7215207" y="3140968"/>
            <a:ext cx="1928793" cy="1001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5" descr="C:\Users\Наташа\AppData\Local\Microsoft\Windows\Temporary Internet Files\Content.IE5\QOALEQQ7\MM90028346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3789040"/>
            <a:ext cx="1584176" cy="1584176"/>
          </a:xfrm>
          <a:prstGeom prst="rect">
            <a:avLst/>
          </a:prstGeom>
          <a:noFill/>
        </p:spPr>
      </p:pic>
      <p:pic>
        <p:nvPicPr>
          <p:cNvPr id="9" name="Рисунок 8" descr="DSCF27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1303710" cy="1017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67744" y="1928802"/>
            <a:ext cx="68762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2.«Заборы низкие и высокие».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3.«Лесенка высокая и низкая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Сравнивали предметы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высоте и длине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Обращали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внимание детей на то, что на крышах домов написаны цифры. Детям нужно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палочки в соответствии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написанной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крыше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цифрой и построить из них заборы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F27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772816"/>
            <a:ext cx="1214446" cy="1619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SCF28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8082" y="764704"/>
            <a:ext cx="1785918" cy="1339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8572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этап. Изучение понятий «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высокий-низкий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широкий-узкий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длинный-короткий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тонкий-толстый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928670"/>
            <a:ext cx="7310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1.«Поезд»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длине. Сравнивали  палочки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длине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Каждый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строит поезд: присоединяет к паровозу, начиная с самого длинного (или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наоборот -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короткого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5720" y="3361939"/>
            <a:ext cx="69505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4.«Мосты через реку».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 ребёнок намечает, в каком именно месте реки он будет строить мост, и подбирает для него палочки соответствующей длины, чтобы их длина перекрывала ширину реки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Потом  называют длину моста.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4282" y="4433509"/>
            <a:ext cx="86439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5.«Конструирование плотов на реке».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Закрепляется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ширине. Сравнивали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 по ширине,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подбирали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плоты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которых можно проплыть под мостом.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85720" y="5219327"/>
            <a:ext cx="85725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6.«Книги на полке».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Сравнивали предметы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толщине: «толще - тоньше». Задание: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«В библиотеку привезли пачки книг, журналов,  газет, их нужно положить на полку. Давайте сделаем из 2 черных палочек полку.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Пачки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цвета- книги, красного цвета - журналы, желтого цвета - газеты. Дети сравнивают пачки книг, журналов, газет по толщине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388423" y="6102425"/>
            <a:ext cx="467544" cy="1043608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7524328" y="6174432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732240" y="6174432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40152" y="6174432"/>
            <a:ext cx="467544" cy="899592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148064" y="6174432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283968" y="6174432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6456" y="5661248"/>
            <a:ext cx="467544" cy="923258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6456" y="4869160"/>
            <a:ext cx="467544" cy="899592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F2815.JPG"/>
          <p:cNvPicPr>
            <a:picLocks noChangeAspect="1"/>
          </p:cNvPicPr>
          <p:nvPr/>
        </p:nvPicPr>
        <p:blipFill>
          <a:blip r:embed="rId2" cstate="print"/>
          <a:srcRect t="10979"/>
          <a:stretch>
            <a:fillRect/>
          </a:stretch>
        </p:blipFill>
        <p:spPr>
          <a:xfrm>
            <a:off x="6910047" y="5661249"/>
            <a:ext cx="2233953" cy="1196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DSCF2831.JPG"/>
          <p:cNvPicPr>
            <a:picLocks noChangeAspect="1"/>
          </p:cNvPicPr>
          <p:nvPr/>
        </p:nvPicPr>
        <p:blipFill>
          <a:blip r:embed="rId3" cstate="print"/>
          <a:srcRect l="47624" t="26395" r="28563" b="32259"/>
          <a:stretch>
            <a:fillRect/>
          </a:stretch>
        </p:blipFill>
        <p:spPr>
          <a:xfrm>
            <a:off x="179512" y="3140968"/>
            <a:ext cx="1080120" cy="1339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DSCF2822.JPG"/>
          <p:cNvPicPr>
            <a:picLocks noChangeAspect="1"/>
          </p:cNvPicPr>
          <p:nvPr/>
        </p:nvPicPr>
        <p:blipFill>
          <a:blip r:embed="rId4" cstate="print"/>
          <a:srcRect r="9318"/>
          <a:stretch>
            <a:fillRect/>
          </a:stretch>
        </p:blipFill>
        <p:spPr>
          <a:xfrm>
            <a:off x="5995323" y="620688"/>
            <a:ext cx="3148677" cy="187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14282" y="0"/>
            <a:ext cx="89297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этап. Развитие у детей количественных представлений.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543163"/>
            <a:ext cx="6912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spc="-14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1.«Цвет и число». 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Учили детей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отбирать 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нужного цвета и числового обозначения по словесному  указанию 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; подводили детей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к выводу, что у палочки каждого цвета есть свое число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.  Предлагали построить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необычный поезд из цветных палочек, посадить в вагончики пассажиров, 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 и предлагали детям  узнать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,  сколько мест  в каждом в 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вагончике. Дети  находят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ответ практическим путем: берут белые палочки и накладывают на вагончики каждого цвета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pc="-1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512" y="2276872"/>
            <a:ext cx="8964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spc="-13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b="1" i="0" u="none" strike="noStrike" cap="none" spc="-13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«Путешествие на поезде». 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Закрепляли  понятие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: «который  по счёту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Составляли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из палочек- вагонов поезд от самой короткой до самой длинной. 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 Задавали  вопросы: Каким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по порядку стоит </a:t>
            </a:r>
            <a:r>
              <a:rPr lang="ru-RU" spc="-130" dirty="0" err="1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 вагон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? Вагон 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какого цвета стоит четвертым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? Какого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цвета вагон левее желтого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pc="-1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212976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-130" dirty="0" smtClean="0">
                <a:latin typeface="Times New Roman" pitchFamily="18" charset="0"/>
                <a:cs typeface="Times New Roman" pitchFamily="18" charset="0"/>
              </a:rPr>
              <a:t>3. Сравнение чисел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. Учили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оперировать числовыми значениями цветных 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палочек.  Записывали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читали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записи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: 3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4; 4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3. Вопросы: 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-Какие числа у вас в руках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?  -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Что нужно делать, чтобы сравнивать эти числа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? Подводить </a:t>
            </a:r>
            <a:r>
              <a:rPr lang="ru-RU" spc="-130" dirty="0">
                <a:latin typeface="Times New Roman" pitchFamily="18" charset="0"/>
                <a:cs typeface="Times New Roman" pitchFamily="18" charset="0"/>
              </a:rPr>
              <a:t>детей к выводу о том, что для того, чтобы сравнивать эти числа, нужно приложить палочки друг к другу или наложить друг на друга</a:t>
            </a:r>
            <a:r>
              <a:rPr lang="ru-RU" spc="-13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pc="-1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2844" y="4390946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b="1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«Весы».</a:t>
            </a:r>
            <a:r>
              <a:rPr lang="ru-RU" b="1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Закрепляли </a:t>
            </a:r>
            <a:r>
              <a:rPr lang="ru-RU" spc="-150" dirty="0">
                <a:latin typeface="Times New Roman" pitchFamily="18" charset="0"/>
                <a:cs typeface="Times New Roman" pitchFamily="18" charset="0"/>
              </a:rPr>
              <a:t>понимание отношений  между числами натурального ряда «больше, меньше, 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больше  </a:t>
            </a:r>
            <a:r>
              <a:rPr lang="ru-RU" spc="-150" dirty="0">
                <a:latin typeface="Times New Roman" pitchFamily="18" charset="0"/>
                <a:cs typeface="Times New Roman" pitchFamily="18" charset="0"/>
              </a:rPr>
              <a:t>на …,  меньше  на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…». Упражняли </a:t>
            </a:r>
            <a:r>
              <a:rPr lang="ru-RU" spc="-150" dirty="0">
                <a:latin typeface="Times New Roman" pitchFamily="18" charset="0"/>
                <a:cs typeface="Times New Roman" pitchFamily="18" charset="0"/>
              </a:rPr>
              <a:t>в решении простых арифметических действий</a:t>
            </a:r>
            <a:r>
              <a:rPr lang="ru-RU" spc="-150" dirty="0" smtClean="0">
                <a:latin typeface="Times New Roman" pitchFamily="18" charset="0"/>
                <a:cs typeface="Times New Roman" pitchFamily="18" charset="0"/>
              </a:rPr>
              <a:t>. Дети </a:t>
            </a:r>
            <a:r>
              <a:rPr lang="ru-RU" spc="-150" dirty="0">
                <a:latin typeface="Times New Roman" pitchFamily="18" charset="0"/>
                <a:cs typeface="Times New Roman" pitchFamily="18" charset="0"/>
              </a:rPr>
              <a:t>на одну чашу весов помещают палочку  большего размера (например-5 , на другую-4). Аналогично сравнивают другие числа.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7504" y="5270430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pc="-12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b="1" i="0" u="none" strike="noStrike" cap="none" spc="-1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«Мы с Тамарой ходим парой». </a:t>
            </a:r>
            <a:r>
              <a:rPr lang="ru-RU" spc="-120" dirty="0" smtClean="0">
                <a:latin typeface="Times New Roman" pitchFamily="18" charset="0"/>
                <a:cs typeface="Times New Roman" pitchFamily="18" charset="0"/>
              </a:rPr>
              <a:t>Упражняли детей </a:t>
            </a:r>
            <a:r>
              <a:rPr lang="ru-RU" spc="-120" dirty="0">
                <a:latin typeface="Times New Roman" pitchFamily="18" charset="0"/>
                <a:cs typeface="Times New Roman" pitchFamily="18" charset="0"/>
              </a:rPr>
              <a:t>в счёте двойками. </a:t>
            </a:r>
            <a:r>
              <a:rPr lang="ru-RU" spc="-120" dirty="0" smtClean="0">
                <a:latin typeface="Times New Roman" pitchFamily="18" charset="0"/>
                <a:cs typeface="Times New Roman" pitchFamily="18" charset="0"/>
              </a:rPr>
              <a:t> Закрепляли использование математического понятия </a:t>
            </a:r>
            <a:r>
              <a:rPr lang="ru-RU" spc="-120" dirty="0">
                <a:latin typeface="Times New Roman" pitchFamily="18" charset="0"/>
                <a:cs typeface="Times New Roman" pitchFamily="18" charset="0"/>
              </a:rPr>
              <a:t>«пара</a:t>
            </a:r>
            <a:r>
              <a:rPr lang="ru-RU" spc="-12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pc="-1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79512" y="5831106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pc="-14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b="1" i="0" u="none" strike="noStrike" cap="none" spc="-14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«Чёт-Нечет».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На одних столах лежат «четные палочки», на других - «нечётные». 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Предлагалось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построить из палочек лесенки равной </a:t>
            </a:r>
            <a:r>
              <a:rPr lang="ru-RU" spc="-140" dirty="0" smtClean="0">
                <a:latin typeface="Times New Roman" pitchFamily="18" charset="0"/>
                <a:cs typeface="Times New Roman" pitchFamily="18" charset="0"/>
              </a:rPr>
              <a:t> высоты </a:t>
            </a:r>
            <a:r>
              <a:rPr lang="ru-RU" spc="-140" dirty="0">
                <a:latin typeface="Times New Roman" pitchFamily="18" charset="0"/>
                <a:cs typeface="Times New Roman" pitchFamily="18" charset="0"/>
              </a:rPr>
              <a:t>так, чтобы разница между ступеньками была одинаковой</a:t>
            </a:r>
            <a:r>
              <a:rPr lang="ru-RU" spc="-15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763246" y="6066420"/>
            <a:ext cx="467544" cy="1115616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67738" y="6066420"/>
            <a:ext cx="467544" cy="1115616"/>
          </a:xfrm>
          <a:prstGeom prst="rect">
            <a:avLst/>
          </a:prstGeom>
          <a:noFill/>
        </p:spPr>
      </p:pic>
      <p:pic>
        <p:nvPicPr>
          <p:cNvPr id="17" name="Picture 15" descr="C:\Users\Наташа\AppData\Local\Microsoft\Windows\Temporary Internet Files\Content.IE5\EAXTSCO2\MM90028346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96952"/>
            <a:ext cx="666750" cy="666750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20172" y="6066420"/>
            <a:ext cx="467544" cy="1115616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24664" y="6066420"/>
            <a:ext cx="467544" cy="111561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2837.JPG"/>
          <p:cNvPicPr>
            <a:picLocks noChangeAspect="1"/>
          </p:cNvPicPr>
          <p:nvPr/>
        </p:nvPicPr>
        <p:blipFill>
          <a:blip r:embed="rId2" cstate="print"/>
          <a:srcRect l="4545" t="7461" r="4545" b="25387"/>
          <a:stretch>
            <a:fillRect/>
          </a:stretch>
        </p:blipFill>
        <p:spPr>
          <a:xfrm>
            <a:off x="7383804" y="3140968"/>
            <a:ext cx="176019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DSCF2838.JPG"/>
          <p:cNvPicPr>
            <a:picLocks noChangeAspect="1"/>
          </p:cNvPicPr>
          <p:nvPr/>
        </p:nvPicPr>
        <p:blipFill>
          <a:blip r:embed="rId3" cstate="print"/>
          <a:srcRect b="6279"/>
          <a:stretch>
            <a:fillRect/>
          </a:stretch>
        </p:blipFill>
        <p:spPr>
          <a:xfrm>
            <a:off x="6275581" y="4725144"/>
            <a:ext cx="286841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331640" y="0"/>
            <a:ext cx="6091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этап. Понятие состава числа.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476672"/>
            <a:ext cx="90011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sz="1700" b="1" i="0" u="none" strike="noStrike" cap="none" spc="-12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1.«Состав числа». </a:t>
            </a:r>
            <a:r>
              <a:rPr lang="ru-RU" sz="1700" spc="-120" dirty="0" smtClean="0">
                <a:latin typeface="Times New Roman" pitchFamily="18" charset="0"/>
                <a:cs typeface="Times New Roman" pitchFamily="18" charset="0"/>
              </a:rPr>
              <a:t>Учили </a:t>
            </a:r>
            <a:r>
              <a:rPr lang="ru-RU" sz="1700" spc="-120" dirty="0">
                <a:latin typeface="Times New Roman" pitchFamily="18" charset="0"/>
                <a:cs typeface="Times New Roman" pitchFamily="18" charset="0"/>
              </a:rPr>
              <a:t>детей составлять число из единиц</a:t>
            </a:r>
            <a:r>
              <a:rPr lang="ru-RU" sz="1700" spc="-12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1700" spc="-120" dirty="0">
                <a:latin typeface="Times New Roman" pitchFamily="18" charset="0"/>
                <a:cs typeface="Times New Roman" pitchFamily="18" charset="0"/>
              </a:rPr>
              <a:t>понимать поставленную задачу и решать её самостоятельно, формировать навык самоконтроля</a:t>
            </a:r>
            <a:r>
              <a:rPr lang="ru-RU" sz="1700" spc="-120" dirty="0" smtClean="0">
                <a:latin typeface="Times New Roman" pitchFamily="18" charset="0"/>
                <a:cs typeface="Times New Roman" pitchFamily="18" charset="0"/>
              </a:rPr>
              <a:t>. Задание: В </a:t>
            </a:r>
            <a:r>
              <a:rPr lang="ru-RU" sz="1700" spc="-120" dirty="0">
                <a:latin typeface="Times New Roman" pitchFamily="18" charset="0"/>
                <a:cs typeface="Times New Roman" pitchFamily="18" charset="0"/>
              </a:rPr>
              <a:t>городе чисел есть дома с 2,3,4,5,6 этажами. Дети расселяют единицы в домики и выстраивают из домиков улицу,  число жильцов - единиц соответствует № дома. Домики числа вырастают каждый раз на один этаж</a:t>
            </a:r>
            <a:r>
              <a:rPr lang="ru-RU" sz="1700" spc="-12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700" i="0" u="none" strike="noStrike" cap="none" spc="-1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7504" y="1556792"/>
            <a:ext cx="8856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sz="1600" b="1" i="0" u="none" strike="noStrike" cap="none" spc="-12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«Как ещё растут дома из чисел».</a:t>
            </a:r>
            <a:r>
              <a:rPr kumimoji="0" lang="ru-RU" sz="1600" i="0" u="none" strike="noStrike" cap="none" spc="-12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Закрепляли</a:t>
            </a:r>
            <a:r>
              <a:rPr kumimoji="0" lang="ru-RU" sz="1600" i="0" u="none" strike="noStrike" cap="none" spc="-120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умение</a:t>
            </a:r>
            <a:r>
              <a:rPr lang="ru-RU" sz="16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20" dirty="0">
                <a:latin typeface="Times New Roman" pitchFamily="18" charset="0"/>
                <a:cs typeface="Times New Roman" pitchFamily="18" charset="0"/>
              </a:rPr>
              <a:t>составлять число из 2 меньших чисел</a:t>
            </a:r>
            <a:r>
              <a:rPr lang="ru-RU" sz="1600" spc="-12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spc="-120" dirty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sz="1600" spc="-120" dirty="0" smtClean="0">
                <a:latin typeface="Times New Roman" pitchFamily="18" charset="0"/>
                <a:cs typeface="Times New Roman" pitchFamily="18" charset="0"/>
              </a:rPr>
              <a:t>предлагалось заселить </a:t>
            </a:r>
            <a:r>
              <a:rPr lang="ru-RU" sz="1600" spc="-120" dirty="0">
                <a:latin typeface="Times New Roman" pitchFamily="18" charset="0"/>
                <a:cs typeface="Times New Roman" pitchFamily="18" charset="0"/>
              </a:rPr>
              <a:t>каждый этаж пустого домика с цифрой </a:t>
            </a:r>
            <a:r>
              <a:rPr lang="ru-RU" sz="16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20" dirty="0">
                <a:latin typeface="Times New Roman" pitchFamily="18" charset="0"/>
                <a:cs typeface="Times New Roman" pitchFamily="18" charset="0"/>
              </a:rPr>
              <a:t>на крыше двумя </a:t>
            </a:r>
            <a:r>
              <a:rPr lang="ru-RU" sz="1600" spc="-120" dirty="0" smtClean="0">
                <a:latin typeface="Times New Roman" pitchFamily="18" charset="0"/>
                <a:cs typeface="Times New Roman" pitchFamily="18" charset="0"/>
              </a:rPr>
              <a:t>палочками. </a:t>
            </a:r>
            <a:r>
              <a:rPr lang="ru-RU" sz="1600" spc="-120" dirty="0">
                <a:latin typeface="Times New Roman" pitchFamily="18" charset="0"/>
                <a:cs typeface="Times New Roman" pitchFamily="18" charset="0"/>
              </a:rPr>
              <a:t>Какие это должны быть цифры</a:t>
            </a:r>
            <a:r>
              <a:rPr lang="ru-RU" sz="1600" spc="-12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spc="-1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2844" y="2060848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kumimoji="0" lang="ru-RU" sz="1600" b="1" i="0" u="none" strike="noStrike" cap="none" spc="-14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«Полосатая салфетка». </a:t>
            </a:r>
            <a:r>
              <a:rPr lang="ru-RU" sz="1600" spc="-140" dirty="0" smtClean="0">
                <a:latin typeface="Times New Roman" pitchFamily="18" charset="0"/>
                <a:cs typeface="Times New Roman" pitchFamily="18" charset="0"/>
              </a:rPr>
              <a:t>Закрепляли </a:t>
            </a:r>
            <a:r>
              <a:rPr lang="ru-RU" sz="1600" spc="-140" dirty="0">
                <a:latin typeface="Times New Roman" pitchFamily="18" charset="0"/>
                <a:cs typeface="Times New Roman" pitchFamily="18" charset="0"/>
              </a:rPr>
              <a:t>умение детей составлять узор согласно словесной инструкции, </a:t>
            </a:r>
            <a:r>
              <a:rPr lang="ru-RU" sz="1600" spc="-140" dirty="0" smtClean="0">
                <a:latin typeface="Times New Roman" pitchFamily="18" charset="0"/>
                <a:cs typeface="Times New Roman" pitchFamily="18" charset="0"/>
              </a:rPr>
              <a:t>закрепляли </a:t>
            </a:r>
            <a:r>
              <a:rPr lang="ru-RU" sz="1600" spc="-140" dirty="0">
                <a:latin typeface="Times New Roman" pitchFamily="18" charset="0"/>
                <a:cs typeface="Times New Roman" pitchFamily="18" charset="0"/>
              </a:rPr>
              <a:t>названия геометрических фигур, умение составлять число 6 из 2 меньших чисел</a:t>
            </a:r>
            <a:r>
              <a:rPr lang="ru-RU" sz="1600" spc="-140" dirty="0" smtClean="0">
                <a:latin typeface="Times New Roman" pitchFamily="18" charset="0"/>
                <a:cs typeface="Times New Roman" pitchFamily="18" charset="0"/>
              </a:rPr>
              <a:t>. Предлагалось </a:t>
            </a:r>
            <a:r>
              <a:rPr lang="ru-RU" sz="1600" spc="-140" dirty="0">
                <a:latin typeface="Times New Roman" pitchFamily="18" charset="0"/>
                <a:cs typeface="Times New Roman" pitchFamily="18" charset="0"/>
              </a:rPr>
              <a:t>сделать из палочек фиолетового цвета квадрат-салфетку. Каждый ряд каймы вышить 2 «разными нитками»- палочками (белой и желтой, </a:t>
            </a:r>
            <a:r>
              <a:rPr lang="ru-RU" sz="1600" spc="-140" dirty="0" err="1"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sz="1600" spc="-140" dirty="0">
                <a:latin typeface="Times New Roman" pitchFamily="18" charset="0"/>
                <a:cs typeface="Times New Roman" pitchFamily="18" charset="0"/>
              </a:rPr>
              <a:t> и красной и т. д</a:t>
            </a:r>
            <a:r>
              <a:rPr lang="ru-RU" sz="1600" spc="-14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600" spc="-14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504" y="2852936"/>
            <a:ext cx="87862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«Составь коврик»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чисел 7,8,9,10..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Сплести ковер заданного размера, (для чисел 7,8,9,10), ковер считается законченным, если учтены все варианты состава чисел 7,8,9,10.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356992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spc="-130" dirty="0" smtClean="0">
                <a:latin typeface="Times New Roman" pitchFamily="18" charset="0"/>
                <a:cs typeface="Times New Roman" pitchFamily="18" charset="0"/>
              </a:rPr>
              <a:t>5. Упражнения:</a:t>
            </a: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-Перед каждой своей числовой  карточкой  ребёнок должен положить палочку, выражающую число.</a:t>
            </a: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Дети строят числовую лесенку из палочек по принципу «чем выше ступенька, чем больше число».</a:t>
            </a: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Назвать числа не больше 8,но не меньше </a:t>
            </a:r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4 и показать соответствующие этим числам палочки;</a:t>
            </a:r>
            <a:endParaRPr lang="ru-RU" sz="1600" spc="-13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-Назвать число, которое стоит рядом с числом 3, но не </a:t>
            </a:r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2; между  5 и 8, но не 6;</a:t>
            </a: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Какие палочки ты будешь использовать, чтобы ответить на вопросы: </a:t>
            </a:r>
            <a:endParaRPr lang="ru-RU" sz="1600" spc="-13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тебе лет? </a:t>
            </a:r>
            <a:endParaRPr lang="ru-RU" sz="1600" spc="-13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пальцев на 2 руках, </a:t>
            </a:r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ногах? </a:t>
            </a: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ног у 2 куриц, кошек? </a:t>
            </a:r>
            <a:endParaRPr lang="ru-RU" sz="1600" spc="-13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Сколько 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дней  в </a:t>
            </a:r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неделе? </a:t>
            </a: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вершин у квадрата, треугольника? </a:t>
            </a:r>
            <a:endParaRPr lang="ru-RU" sz="1600" spc="-13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spc="-130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600" spc="-130" dirty="0">
                <a:latin typeface="Times New Roman" pitchFamily="18" charset="0"/>
                <a:cs typeface="Times New Roman" pitchFamily="18" charset="0"/>
              </a:rPr>
              <a:t>карандашей разного цвета нужно брать, чтобы нарисовать радугу? </a:t>
            </a:r>
          </a:p>
        </p:txBody>
      </p:sp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51639" y="6174432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59551" y="6174432"/>
            <a:ext cx="467544" cy="899592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95455" y="6174432"/>
            <a:ext cx="467544" cy="899592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03367" y="6174432"/>
            <a:ext cx="467544" cy="899592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6024" y="6174432"/>
            <a:ext cx="467544" cy="899592"/>
          </a:xfrm>
          <a:prstGeom prst="rect">
            <a:avLst/>
          </a:prstGeom>
          <a:noFill/>
        </p:spPr>
      </p:pic>
      <p:pic>
        <p:nvPicPr>
          <p:cNvPr id="2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68144" y="6174432"/>
            <a:ext cx="467544" cy="899592"/>
          </a:xfrm>
          <a:prstGeom prst="rect">
            <a:avLst/>
          </a:prstGeom>
          <a:noFill/>
        </p:spPr>
      </p:pic>
      <p:pic>
        <p:nvPicPr>
          <p:cNvPr id="2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76056" y="6174432"/>
            <a:ext cx="467544" cy="899592"/>
          </a:xfrm>
          <a:prstGeom prst="rect">
            <a:avLst/>
          </a:prstGeom>
          <a:noFill/>
        </p:spPr>
      </p:pic>
      <p:pic>
        <p:nvPicPr>
          <p:cNvPr id="2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8713" y="6174432"/>
            <a:ext cx="467544" cy="899592"/>
          </a:xfrm>
          <a:prstGeom prst="rect">
            <a:avLst/>
          </a:prstGeom>
          <a:noFill/>
        </p:spPr>
      </p:pic>
      <p:pic>
        <p:nvPicPr>
          <p:cNvPr id="19" name="Picture 16" descr="C:\Users\Наташа\AppData\Local\Microsoft\Windows\Temporary Internet Files\Content.IE5\8DXZ8J9O\MM90028363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500980"/>
            <a:ext cx="1311399" cy="92368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этап. Обучение математическим действиям с палочками.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1" y="620688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«Сложение палочек».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«Вычитание палочек».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соотносили цвет и число, пользовались арифметическими знаками, учились находить палочки в сумме равные двум данным; находили разность чисел. Возьмите в левую руку жёлтую палочку, а в правую – красную. Сложите их вместе, найдите палочку равную сумме красной и желтой. Запишите действие с помощью цифр и знаков: 4+5=9.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7200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«Деление палочек». 4. «Умножение палочек».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Мальчик и девочка взяли палочку бордового цвета и решили её поделить поровну. Дети находят, что у каждого получилось по 4. Можно записать цифрами 8:2=4.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Палочку 1 взяли 1 раз. Какое число получилось? - 1. Палочку 1 возьмите 2 раза. Какое число получилось? Какой палочкой проверить? Аналогично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палочкой. Можно делать записи на доске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x1=1; 1x2=2; 2x2=4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т.д.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2830.JPG"/>
          <p:cNvPicPr>
            <a:picLocks noChangeAspect="1"/>
          </p:cNvPicPr>
          <p:nvPr/>
        </p:nvPicPr>
        <p:blipFill>
          <a:blip r:embed="rId2" cstate="print"/>
          <a:srcRect b="28344"/>
          <a:stretch>
            <a:fillRect/>
          </a:stretch>
        </p:blipFill>
        <p:spPr>
          <a:xfrm>
            <a:off x="3995936" y="764704"/>
            <a:ext cx="495759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388424" y="6102425"/>
            <a:ext cx="467544" cy="1043608"/>
          </a:xfrm>
          <a:prstGeom prst="rect">
            <a:avLst/>
          </a:prstGeom>
          <a:noFill/>
        </p:spPr>
      </p:pic>
      <p:pic>
        <p:nvPicPr>
          <p:cNvPr id="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524329" y="6174432"/>
            <a:ext cx="467544" cy="899592"/>
          </a:xfrm>
          <a:prstGeom prst="rect">
            <a:avLst/>
          </a:prstGeom>
          <a:noFill/>
        </p:spPr>
      </p:pic>
      <p:pic>
        <p:nvPicPr>
          <p:cNvPr id="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732241" y="6174432"/>
            <a:ext cx="467544" cy="899592"/>
          </a:xfrm>
          <a:prstGeom prst="rect">
            <a:avLst/>
          </a:prstGeom>
          <a:noFill/>
        </p:spPr>
      </p:pic>
      <p:pic>
        <p:nvPicPr>
          <p:cNvPr id="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40153" y="6174432"/>
            <a:ext cx="467544" cy="899592"/>
          </a:xfrm>
          <a:prstGeom prst="rect">
            <a:avLst/>
          </a:prstGeom>
          <a:noFill/>
        </p:spPr>
      </p:pic>
      <p:pic>
        <p:nvPicPr>
          <p:cNvPr id="10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48065" y="6174432"/>
            <a:ext cx="467544" cy="899592"/>
          </a:xfrm>
          <a:prstGeom prst="rect">
            <a:avLst/>
          </a:prstGeom>
          <a:noFill/>
        </p:spPr>
      </p:pic>
      <p:pic>
        <p:nvPicPr>
          <p:cNvPr id="11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3969" y="6174432"/>
            <a:ext cx="467544" cy="899592"/>
          </a:xfrm>
          <a:prstGeom prst="rect">
            <a:avLst/>
          </a:prstGeom>
          <a:noFill/>
        </p:spPr>
      </p:pic>
      <p:pic>
        <p:nvPicPr>
          <p:cNvPr id="12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91881" y="6174432"/>
            <a:ext cx="467544" cy="899592"/>
          </a:xfrm>
          <a:prstGeom prst="rect">
            <a:avLst/>
          </a:prstGeom>
          <a:noFill/>
        </p:spPr>
      </p:pic>
      <p:pic>
        <p:nvPicPr>
          <p:cNvPr id="13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04538" y="6174432"/>
            <a:ext cx="467544" cy="899592"/>
          </a:xfrm>
          <a:prstGeom prst="rect">
            <a:avLst/>
          </a:prstGeom>
          <a:noFill/>
        </p:spPr>
      </p:pic>
      <p:pic>
        <p:nvPicPr>
          <p:cNvPr id="14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3645024"/>
            <a:ext cx="467544" cy="1043608"/>
          </a:xfrm>
          <a:prstGeom prst="rect">
            <a:avLst/>
          </a:prstGeom>
          <a:noFill/>
        </p:spPr>
      </p:pic>
      <p:pic>
        <p:nvPicPr>
          <p:cNvPr id="15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5513443"/>
            <a:ext cx="467544" cy="1071063"/>
          </a:xfrm>
          <a:prstGeom prst="rect">
            <a:avLst/>
          </a:prstGeom>
          <a:noFill/>
        </p:spPr>
      </p:pic>
      <p:pic>
        <p:nvPicPr>
          <p:cNvPr id="16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4581128"/>
            <a:ext cx="467544" cy="1043608"/>
          </a:xfrm>
          <a:prstGeom prst="rect">
            <a:avLst/>
          </a:prstGeom>
          <a:noFill/>
        </p:spPr>
      </p:pic>
      <p:pic>
        <p:nvPicPr>
          <p:cNvPr id="17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02959" y="6174432"/>
            <a:ext cx="467544" cy="899592"/>
          </a:xfrm>
          <a:prstGeom prst="rect">
            <a:avLst/>
          </a:prstGeom>
          <a:noFill/>
        </p:spPr>
      </p:pic>
      <p:pic>
        <p:nvPicPr>
          <p:cNvPr id="18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38863" y="6174432"/>
            <a:ext cx="467544" cy="899592"/>
          </a:xfrm>
          <a:prstGeom prst="rect">
            <a:avLst/>
          </a:prstGeom>
          <a:noFill/>
        </p:spPr>
      </p:pic>
      <p:pic>
        <p:nvPicPr>
          <p:cNvPr id="19" name="Picture 4" descr="C:\Users\Наташа\AppData\Local\Microsoft\Windows\Temporary Internet Files\Content.IE5\8DXZ8J9O\MM90023620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6775" y="6174432"/>
            <a:ext cx="467544" cy="899592"/>
          </a:xfrm>
          <a:prstGeom prst="rect">
            <a:avLst/>
          </a:prstGeom>
          <a:noFill/>
        </p:spPr>
      </p:pic>
      <p:pic>
        <p:nvPicPr>
          <p:cNvPr id="3089" name="Picture 17" descr="C:\Users\Наташа\AppData\Local\Microsoft\Windows\Temporary Internet Files\Content.IE5\OV9VBRVD\MM90028363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6672"/>
            <a:ext cx="1443360" cy="158417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effectLst>
            <a:softEdge rad="127000"/>
          </a:effectLst>
        </p:spPr>
      </p:pic>
      <p:pic>
        <p:nvPicPr>
          <p:cNvPr id="38" name="Рисунок 37" descr="DSCF2834.JPG"/>
          <p:cNvPicPr>
            <a:picLocks noChangeAspect="1"/>
          </p:cNvPicPr>
          <p:nvPr/>
        </p:nvPicPr>
        <p:blipFill>
          <a:blip r:embed="rId6" cstate="print"/>
          <a:srcRect r="29167"/>
          <a:stretch>
            <a:fillRect/>
          </a:stretch>
        </p:blipFill>
        <p:spPr>
          <a:xfrm>
            <a:off x="5220072" y="1340768"/>
            <a:ext cx="1224136" cy="12961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1324</TotalTime>
  <Words>2297</Words>
  <Application>Microsoft Office PowerPoint</Application>
  <PresentationFormat>Экран (4:3)</PresentationFormat>
  <Paragraphs>117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Infinity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 User</dc:creator>
  <cp:lastModifiedBy>Наташа</cp:lastModifiedBy>
  <cp:revision>37</cp:revision>
  <dcterms:created xsi:type="dcterms:W3CDTF">2012-03-27T09:50:49Z</dcterms:created>
  <dcterms:modified xsi:type="dcterms:W3CDTF">2013-02-21T05:43:51Z</dcterms:modified>
</cp:coreProperties>
</file>