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7" r:id="rId11"/>
    <p:sldId id="270" r:id="rId12"/>
    <p:sldId id="268" r:id="rId13"/>
    <p:sldId id="281" r:id="rId14"/>
    <p:sldId id="269" r:id="rId15"/>
    <p:sldId id="294" r:id="rId16"/>
    <p:sldId id="289" r:id="rId17"/>
    <p:sldId id="295" r:id="rId18"/>
    <p:sldId id="296" r:id="rId19"/>
    <p:sldId id="298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6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5596-E93E-4ECD-A87A-95508380E98B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F509-1DFC-49FA-9E2C-67B2D80C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3821-D409-4175-9F62-8E7E5071814A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78D0A-16B5-4DE3-83C2-0E6182327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3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5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4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8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1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4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7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F253-826C-4239-93A5-B3E9E857FA4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66EA-E16D-4D61-A6AB-20D09A72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5063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Скоро в школу</a:t>
            </a:r>
            <a:r>
              <a:rPr lang="ru-RU" sz="2000" dirty="0"/>
              <a:t>.</a:t>
            </a:r>
          </a:p>
        </p:txBody>
      </p:sp>
      <p:pic>
        <p:nvPicPr>
          <p:cNvPr id="3074" name="Picture 2" descr="http://raduga4.caduk.ru/images/p16_pervokla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363272" cy="51165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внутренняя                            внешняя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хочет идти в школу,      у    ребёнка    появится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 что там интересно          ранец, тетради,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учебни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 хочет много узнать)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позиция школьника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1318313"/>
            <a:ext cx="786954" cy="95855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1439" y="1318314"/>
            <a:ext cx="862811" cy="9585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3294511" y="4166848"/>
            <a:ext cx="2571750" cy="642937"/>
          </a:xfrm>
          <a:prstGeom prst="downArrow">
            <a:avLst>
              <a:gd name="adj1" fmla="val 50000"/>
              <a:gd name="adj2" fmla="val 5232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3" descr="1191268962_c4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584176" cy="29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67918" y="270940"/>
            <a:ext cx="8424936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Мотивационная (личностная) готовность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643812" cy="100012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Высокая мотивационная     готовность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4714875" cy="41764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230BB5"/>
                </a:solidFill>
              </a:rPr>
              <a:t>   </a:t>
            </a:r>
            <a:r>
              <a:rPr lang="ru-RU" sz="2400" b="1" dirty="0" smtClean="0">
                <a:solidFill>
                  <a:srgbClr val="230BB5"/>
                </a:solidFill>
              </a:rPr>
              <a:t>Наличие у ребенка познавательных интересов: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любит книги;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любит решать задачки и кроссворды и др. интеллектуальные задания;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любознателен;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задает много вопросов.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</p:txBody>
      </p:sp>
      <p:pic>
        <p:nvPicPr>
          <p:cNvPr id="12292" name="Содержимое 4" descr="1222791427_c410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1785938"/>
            <a:ext cx="3333750" cy="4500562"/>
          </a:xfrm>
        </p:spPr>
      </p:pic>
    </p:spTree>
    <p:extLst>
      <p:ext uri="{BB962C8B-B14F-4D97-AF65-F5344CB8AC3E}">
        <p14:creationId xmlns:p14="http://schemas.microsoft.com/office/powerpoint/2010/main" val="11944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147248" cy="54022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ребенок способен поставить цель;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принять решение;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наметить план действия, исполнить его;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проявить определенные усилия в случае преодоления препятствия;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оценить результат своего действия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формируются поступки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123728" y="4068934"/>
            <a:ext cx="2714625" cy="71437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260648"/>
            <a:ext cx="8496944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Волевая готовность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Наташа\Downloads\Shkola i shkolniki\0_3a857_bd2eda1d_orig.i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33" y="2888789"/>
            <a:ext cx="210463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85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Познавательная готовность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63888" y="1196752"/>
            <a:ext cx="5184576" cy="53285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/>
              <a:t>Ориентировка ребенка в окружающем.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/>
              <a:t>Запас знаний, усвоенных в системе.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/>
              <a:t>Желание узнавать новое, любознательность.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/>
              <a:t>Развитые познавательные процессы: внимание, память, мышление, восприятие и воображение.</a:t>
            </a:r>
            <a:endParaRPr lang="ru-RU" sz="2400" dirty="0"/>
          </a:p>
        </p:txBody>
      </p:sp>
      <p:pic>
        <p:nvPicPr>
          <p:cNvPr id="7" name="Содержимое 6" descr="1221463800_0lik_ru_otr_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3276157" cy="4442247"/>
          </a:xfrm>
          <a:solidFill>
            <a:srgbClr val="F3EADE"/>
          </a:solidFill>
        </p:spPr>
      </p:pic>
    </p:spTree>
    <p:extLst>
      <p:ext uri="{BB962C8B-B14F-4D97-AF65-F5344CB8AC3E}">
        <p14:creationId xmlns:p14="http://schemas.microsoft.com/office/powerpoint/2010/main" val="32615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363272" cy="52593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общение со взрослыми                    общение со сверстниками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/>
              <a:t>уметь общаться со                                 - уметь договариваться;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/>
              <a:t>взрослым </a:t>
            </a:r>
            <a:r>
              <a:rPr lang="ru-RU" sz="2400" dirty="0" err="1" smtClean="0"/>
              <a:t>собесед</a:t>
            </a:r>
            <a:r>
              <a:rPr lang="ru-RU" sz="2400" dirty="0" smtClean="0"/>
              <a:t>-                                - уметь кооперироваться;</a:t>
            </a:r>
          </a:p>
          <a:p>
            <a:pPr marL="274320" indent="-274320" algn="just">
              <a:spcBef>
                <a:spcPts val="0"/>
              </a:spcBef>
              <a:buNone/>
              <a:defRPr/>
            </a:pPr>
            <a:r>
              <a:rPr lang="ru-RU" sz="2400" dirty="0" err="1" smtClean="0"/>
              <a:t>ником</a:t>
            </a:r>
            <a:r>
              <a:rPr lang="ru-RU" sz="2400" dirty="0" smtClean="0"/>
              <a:t>  </a:t>
            </a:r>
            <a:r>
              <a:rPr lang="ru-RU" sz="2400" dirty="0"/>
              <a:t>(осознание </a:t>
            </a:r>
            <a:r>
              <a:rPr lang="ru-RU" sz="2400" dirty="0" smtClean="0"/>
              <a:t>                                - спокойно чувствовать</a:t>
            </a:r>
          </a:p>
          <a:p>
            <a:pPr marL="274320" indent="-274320" algn="just">
              <a:spcBef>
                <a:spcPts val="0"/>
              </a:spcBef>
              <a:buNone/>
              <a:defRPr/>
            </a:pPr>
            <a:r>
              <a:rPr lang="ru-RU" sz="2400" dirty="0" smtClean="0"/>
              <a:t>контекста </a:t>
            </a:r>
            <a:r>
              <a:rPr lang="ru-RU" sz="2400" dirty="0"/>
              <a:t>общения) </a:t>
            </a:r>
            <a:r>
              <a:rPr lang="ru-RU" sz="2400" dirty="0" smtClean="0"/>
              <a:t>                                себя в условиях конку-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/>
              <a:t>                                                                         </a:t>
            </a:r>
            <a:r>
              <a:rPr lang="ru-RU" sz="2400" dirty="0" err="1" smtClean="0"/>
              <a:t>ренции</a:t>
            </a:r>
            <a:r>
              <a:rPr lang="ru-RU" sz="2400" dirty="0" smtClean="0"/>
              <a:t> 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42639" y="1201242"/>
            <a:ext cx="801569" cy="79900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857500" y="1201243"/>
            <a:ext cx="706388" cy="79900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3"/>
          <p:cNvSpPr txBox="1">
            <a:spLocks/>
          </p:cNvSpPr>
          <p:nvPr/>
        </p:nvSpPr>
        <p:spPr>
          <a:xfrm>
            <a:off x="923434" y="260648"/>
            <a:ext cx="7429500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Коммуникативная готовность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3" descr="1222791352_c4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500312" cy="26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Психологически готовый  к </a:t>
            </a:r>
            <a:r>
              <a:rPr lang="ru-RU" sz="3200" b="1" dirty="0">
                <a:solidFill>
                  <a:srgbClr val="C00000"/>
                </a:solidFill>
              </a:rPr>
              <a:t>школе </a:t>
            </a:r>
            <a:r>
              <a:rPr lang="ru-RU" sz="3200" b="1" dirty="0" smtClean="0">
                <a:solidFill>
                  <a:srgbClr val="C00000"/>
                </a:solidFill>
              </a:rPr>
              <a:t>ребенок</a:t>
            </a:r>
            <a:endParaRPr lang="ru-RU" sz="3200" dirty="0"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19455753">
            <a:off x="490379" y="4014079"/>
            <a:ext cx="2808312" cy="2617959"/>
            <a:chOff x="-1" y="1720467"/>
            <a:chExt cx="2592701" cy="2430467"/>
          </a:xfrm>
        </p:grpSpPr>
        <p:sp>
          <p:nvSpPr>
            <p:cNvPr id="6" name="Стрелка вниз 5"/>
            <p:cNvSpPr/>
            <p:nvPr/>
          </p:nvSpPr>
          <p:spPr>
            <a:xfrm rot="16200000">
              <a:off x="81116" y="1639350"/>
              <a:ext cx="2430467" cy="2592701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 вниз 4"/>
            <p:cNvSpPr/>
            <p:nvPr/>
          </p:nvSpPr>
          <p:spPr>
            <a:xfrm>
              <a:off x="-1" y="2178186"/>
              <a:ext cx="2167369" cy="1365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u="sng" kern="1200" dirty="0" smtClean="0">
                  <a:solidFill>
                    <a:schemeClr val="bg1"/>
                  </a:solidFill>
                </a:rPr>
                <a:t>Коммуникативная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u="sng" kern="1200" dirty="0" smtClean="0">
                  <a:solidFill>
                    <a:srgbClr val="A50021"/>
                  </a:solidFill>
                </a:rPr>
                <a:t>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Готов к общению и взаимодействию – как  со взрослыми, так и со сверстниками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9473129">
            <a:off x="595751" y="974979"/>
            <a:ext cx="3045924" cy="2779865"/>
            <a:chOff x="2391936" y="0"/>
            <a:chExt cx="3045924" cy="2239729"/>
          </a:xfrm>
        </p:grpSpPr>
        <p:sp>
          <p:nvSpPr>
            <p:cNvPr id="9" name="Стрелка вниз 8"/>
            <p:cNvSpPr/>
            <p:nvPr/>
          </p:nvSpPr>
          <p:spPr>
            <a:xfrm>
              <a:off x="2391936" y="0"/>
              <a:ext cx="3045924" cy="2239729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низ 4"/>
            <p:cNvSpPr/>
            <p:nvPr/>
          </p:nvSpPr>
          <p:spPr>
            <a:xfrm>
              <a:off x="3153417" y="0"/>
              <a:ext cx="1522962" cy="1847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u="sng" kern="1200" dirty="0" smtClean="0">
                  <a:solidFill>
                    <a:schemeClr val="bg1"/>
                  </a:solidFill>
                </a:rPr>
                <a:t>Мотивационная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Желание идти в школу, вызванное адекватными причинами (учебными мотивами).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19595671">
            <a:off x="5765117" y="771916"/>
            <a:ext cx="2826445" cy="2753717"/>
            <a:chOff x="4888648" y="1256381"/>
            <a:chExt cx="3060603" cy="3865227"/>
          </a:xfrm>
        </p:grpSpPr>
        <p:sp>
          <p:nvSpPr>
            <p:cNvPr id="12" name="Стрелка вниз 11"/>
            <p:cNvSpPr/>
            <p:nvPr/>
          </p:nvSpPr>
          <p:spPr>
            <a:xfrm rot="5400000">
              <a:off x="4486336" y="1658693"/>
              <a:ext cx="3865227" cy="3060603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низ 4"/>
            <p:cNvSpPr/>
            <p:nvPr/>
          </p:nvSpPr>
          <p:spPr>
            <a:xfrm>
              <a:off x="5424254" y="2222688"/>
              <a:ext cx="2524997" cy="1932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u="sng" kern="1200" dirty="0" smtClean="0">
                  <a:solidFill>
                    <a:schemeClr val="bg1"/>
                  </a:solidFill>
                </a:rPr>
                <a:t>Познавательная.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Имеет широкий кругозор, запас конкретных знаний, понимает основные закономерности</a:t>
              </a:r>
              <a:r>
                <a:rPr lang="ru-RU" sz="1000" b="1" kern="1200" dirty="0" smtClean="0">
                  <a:solidFill>
                    <a:schemeClr val="tx1"/>
                  </a:solidFill>
                </a:rPr>
                <a:t>.</a:t>
              </a:r>
              <a:endParaRPr lang="ru-RU" sz="10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434" name="Picture 2" descr="http://www.smilchentsi.edukit.ck.ua/files2/images/graduate-cartoon-vector%281%29.jpg?size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79" y="2545440"/>
            <a:ext cx="2857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rot="7731787">
            <a:off x="5959411" y="3767565"/>
            <a:ext cx="2489779" cy="2924697"/>
            <a:chOff x="2360689" y="0"/>
            <a:chExt cx="1984846" cy="2924697"/>
          </a:xfrm>
        </p:grpSpPr>
        <p:sp>
          <p:nvSpPr>
            <p:cNvPr id="16" name="Стрелка вниз 15"/>
            <p:cNvSpPr/>
            <p:nvPr/>
          </p:nvSpPr>
          <p:spPr>
            <a:xfrm>
              <a:off x="2360689" y="0"/>
              <a:ext cx="1984846" cy="2924697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низ 4"/>
            <p:cNvSpPr/>
            <p:nvPr/>
          </p:nvSpPr>
          <p:spPr>
            <a:xfrm>
              <a:off x="2856901" y="0"/>
              <a:ext cx="992423" cy="257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u="sng" kern="1200" dirty="0" smtClean="0">
                  <a:solidFill>
                    <a:schemeClr val="bg1"/>
                  </a:solidFill>
                </a:rPr>
                <a:t>Волевая.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Умеет контролировать эмоции и поведение.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6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230BB5"/>
                </a:solidFill>
              </a:rPr>
              <a:t>Психологически </a:t>
            </a:r>
            <a:r>
              <a:rPr lang="ru-RU" sz="3100" b="1" dirty="0" smtClean="0">
                <a:solidFill>
                  <a:srgbClr val="230BB5"/>
                </a:solidFill>
              </a:rPr>
              <a:t>не готовый  </a:t>
            </a:r>
            <a:r>
              <a:rPr lang="ru-RU" sz="3100" b="1" dirty="0">
                <a:solidFill>
                  <a:srgbClr val="230BB5"/>
                </a:solidFill>
              </a:rPr>
              <a:t>к школе ребенок</a:t>
            </a:r>
            <a:endParaRPr lang="ru-RU" sz="3100" dirty="0">
              <a:solidFill>
                <a:srgbClr val="230BB5"/>
              </a:solidFill>
            </a:endParaRPr>
          </a:p>
        </p:txBody>
      </p:sp>
      <p:pic>
        <p:nvPicPr>
          <p:cNvPr id="9220" name="Picture 4" descr="http://im4-tub-ru.yandex.net/i?id=338164689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0179"/>
            <a:ext cx="4137527" cy="24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 rot="991667">
            <a:off x="599830" y="980728"/>
            <a:ext cx="2594160" cy="1869335"/>
            <a:chOff x="225345" y="571112"/>
            <a:chExt cx="2594160" cy="1869335"/>
          </a:xfrm>
        </p:grpSpPr>
        <p:sp>
          <p:nvSpPr>
            <p:cNvPr id="8" name="Стрелка вниз 7"/>
            <p:cNvSpPr/>
            <p:nvPr/>
          </p:nvSpPr>
          <p:spPr>
            <a:xfrm rot="17280000">
              <a:off x="587757" y="208700"/>
              <a:ext cx="1869335" cy="259416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 вниз 4"/>
            <p:cNvSpPr/>
            <p:nvPr/>
          </p:nvSpPr>
          <p:spPr>
            <a:xfrm rot="22680000">
              <a:off x="233351" y="987901"/>
              <a:ext cx="2267026" cy="93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Испытывает затруднения в общении со взрослыми и сверстниками по поводу учебных задач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rot="19893119">
            <a:off x="5593404" y="4380841"/>
            <a:ext cx="2182535" cy="2183556"/>
            <a:chOff x="4282970" y="4190058"/>
            <a:chExt cx="2182535" cy="2183556"/>
          </a:xfrm>
        </p:grpSpPr>
        <p:sp>
          <p:nvSpPr>
            <p:cNvPr id="11" name="Стрелка вниз 10"/>
            <p:cNvSpPr/>
            <p:nvPr/>
          </p:nvSpPr>
          <p:spPr>
            <a:xfrm rot="10002025">
              <a:off x="4282970" y="4190058"/>
              <a:ext cx="2182535" cy="218355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низ 4"/>
            <p:cNvSpPr/>
            <p:nvPr/>
          </p:nvSpPr>
          <p:spPr>
            <a:xfrm rot="20802025">
              <a:off x="4872536" y="4566880"/>
              <a:ext cx="1091267" cy="1801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Не может </a:t>
              </a:r>
              <a:r>
                <a:rPr lang="ru-RU" sz="1200" b="1" kern="1200" dirty="0" err="1" smtClean="0">
                  <a:solidFill>
                    <a:schemeClr val="tx1"/>
                  </a:solidFill>
                </a:rPr>
                <a:t>сосредото-читься</a:t>
              </a:r>
              <a:r>
                <a:rPr lang="ru-RU" sz="1200" b="1" kern="1200" dirty="0" smtClean="0">
                  <a:solidFill>
                    <a:schemeClr val="tx1"/>
                  </a:solidFill>
                </a:rPr>
                <a:t> на уроке, часто отвлекается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rot="20890246">
            <a:off x="776992" y="4288045"/>
            <a:ext cx="2480144" cy="2340599"/>
            <a:chOff x="33172" y="2244877"/>
            <a:chExt cx="2480144" cy="2890643"/>
          </a:xfrm>
        </p:grpSpPr>
        <p:sp>
          <p:nvSpPr>
            <p:cNvPr id="14" name="Стрелка вниз 13"/>
            <p:cNvSpPr/>
            <p:nvPr/>
          </p:nvSpPr>
          <p:spPr>
            <a:xfrm rot="15009928">
              <a:off x="-172078" y="2450127"/>
              <a:ext cx="2890643" cy="2480144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низ 4"/>
            <p:cNvSpPr/>
            <p:nvPr/>
          </p:nvSpPr>
          <p:spPr>
            <a:xfrm rot="20409928">
              <a:off x="46045" y="3041172"/>
              <a:ext cx="2046119" cy="1445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Тяготеет к шаблонным действиям и решениям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rot="8904740">
            <a:off x="6036782" y="1158915"/>
            <a:ext cx="3008122" cy="2493306"/>
            <a:chOff x="167207" y="949149"/>
            <a:chExt cx="3008122" cy="3295077"/>
          </a:xfrm>
        </p:grpSpPr>
        <p:sp>
          <p:nvSpPr>
            <p:cNvPr id="17" name="Стрелка вниз 16"/>
            <p:cNvSpPr/>
            <p:nvPr/>
          </p:nvSpPr>
          <p:spPr>
            <a:xfrm rot="16200000">
              <a:off x="63260" y="1132158"/>
              <a:ext cx="3241805" cy="298233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низ 4"/>
            <p:cNvSpPr/>
            <p:nvPr/>
          </p:nvSpPr>
          <p:spPr>
            <a:xfrm rot="5437884">
              <a:off x="-376987" y="1493343"/>
              <a:ext cx="3281404" cy="2193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Проявляет мало инициативы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07904" y="814514"/>
            <a:ext cx="2031625" cy="2201763"/>
            <a:chOff x="0" y="3700554"/>
            <a:chExt cx="1315717" cy="1551776"/>
          </a:xfrm>
        </p:grpSpPr>
        <p:sp>
          <p:nvSpPr>
            <p:cNvPr id="20" name="Стрелка вниз 19"/>
            <p:cNvSpPr/>
            <p:nvPr/>
          </p:nvSpPr>
          <p:spPr>
            <a:xfrm>
              <a:off x="0" y="3700554"/>
              <a:ext cx="1315717" cy="155177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низ 4"/>
            <p:cNvSpPr/>
            <p:nvPr/>
          </p:nvSpPr>
          <p:spPr>
            <a:xfrm>
              <a:off x="328929" y="3700554"/>
              <a:ext cx="657859" cy="1321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Не может включиться в общий режим работы класса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57386"/>
            <a:ext cx="8568630" cy="895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Диагностика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280920" cy="433610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Calibri" pitchFamily="34" charset="0"/>
              </a:rPr>
              <a:t>1. </a:t>
            </a:r>
            <a:r>
              <a:rPr lang="ru-RU" sz="2400" dirty="0">
                <a:latin typeface="Calibri" pitchFamily="34" charset="0"/>
              </a:rPr>
              <a:t>Скрининг готовности </a:t>
            </a:r>
            <a:r>
              <a:rPr lang="ru-RU" sz="2400" dirty="0" smtClean="0">
                <a:latin typeface="Calibri" pitchFamily="34" charset="0"/>
              </a:rPr>
              <a:t>к школе (Н. Семаго, </a:t>
            </a:r>
            <a:r>
              <a:rPr lang="ru-RU" sz="2400" dirty="0" err="1" smtClean="0">
                <a:latin typeface="Calibri" pitchFamily="34" charset="0"/>
              </a:rPr>
              <a:t>М.Семаго</a:t>
            </a:r>
            <a:r>
              <a:rPr lang="ru-RU" sz="2400" dirty="0" smtClean="0">
                <a:latin typeface="Calibri" pitchFamily="34" charset="0"/>
              </a:rPr>
              <a:t>)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Calibri" pitchFamily="34" charset="0"/>
              </a:rPr>
              <a:t>2</a:t>
            </a:r>
            <a:r>
              <a:rPr lang="ru-RU" sz="2400" dirty="0" smtClean="0">
                <a:latin typeface="Calibri" pitchFamily="34" charset="0"/>
              </a:rPr>
              <a:t>. «Методике </a:t>
            </a:r>
            <a:r>
              <a:rPr lang="ru-RU" sz="2400" dirty="0">
                <a:latin typeface="Calibri" pitchFamily="34" charset="0"/>
              </a:rPr>
              <a:t>определения готовности к школе. Прогноз и профилактика проблем обучения в начальной школе</a:t>
            </a:r>
            <a:r>
              <a:rPr lang="ru-RU" sz="2400" dirty="0" smtClean="0">
                <a:latin typeface="Calibri" pitchFamily="34" charset="0"/>
              </a:rPr>
              <a:t>» (</a:t>
            </a:r>
            <a:r>
              <a:rPr lang="ru-RU" sz="2400" dirty="0"/>
              <a:t>Л.А. </a:t>
            </a:r>
            <a:r>
              <a:rPr lang="ru-RU" sz="2400" dirty="0" err="1" smtClean="0"/>
              <a:t>Ясюковой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Экспресс-диагностика.</a:t>
            </a: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98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57386"/>
            <a:ext cx="8568630" cy="895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Развивающие занятия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488832" cy="388843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 smtClean="0">
                <a:latin typeface="Calibri" pitchFamily="34" charset="0"/>
              </a:rPr>
              <a:t>1. </a:t>
            </a:r>
            <a:r>
              <a:rPr lang="ru-RU" sz="2400" dirty="0" smtClean="0">
                <a:latin typeface="Calibri" pitchFamily="34" charset="0"/>
              </a:rPr>
              <a:t>Методика </a:t>
            </a:r>
            <a:r>
              <a:rPr lang="ru-RU" sz="2400" dirty="0" err="1" smtClean="0">
                <a:latin typeface="Calibri" pitchFamily="34" charset="0"/>
              </a:rPr>
              <a:t>Воскобовича</a:t>
            </a: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2. Тренинг социальной одаренности  (</a:t>
            </a:r>
            <a:r>
              <a:rPr lang="ru-RU" sz="2400" dirty="0" err="1" smtClean="0">
                <a:latin typeface="Calibri" pitchFamily="34" charset="0"/>
              </a:rPr>
              <a:t>куклотерапия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</a:rPr>
              <a:t>игротерапия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</a:rPr>
              <a:t>арттерапия</a:t>
            </a:r>
            <a:r>
              <a:rPr lang="ru-RU" sz="2400" dirty="0" smtClean="0">
                <a:latin typeface="Calibri" pitchFamily="34" charset="0"/>
              </a:rPr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dirty="0"/>
          </a:p>
        </p:txBody>
      </p:sp>
      <p:pic>
        <p:nvPicPr>
          <p:cNvPr id="1026" name="Picture 2" descr="http://www.umrebenok.ru/netcat_files/Image/voskobovich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728607" cy="33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8914" cy="28090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      Получается, что психологическая готовность к школе – это вся дошкольная жизнь. Но даже за несколько    месяцев    до   школы   можно   при необходимости    что-то   скорректировать   и помочь   будущему   первокласснику  спокойно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 и радостно войти в новый мир.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9" name="Содержимое 4" descr="1220501215_umen.gif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2737800"/>
            <a:ext cx="4392488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48300" y="573528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девочки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04800" y="5673725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мальчики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11" y="332656"/>
            <a:ext cx="9144000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Ребята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скоро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пойдут в школу. </a:t>
            </a:r>
          </a:p>
          <a:p>
            <a:pPr algn="ctr">
              <a:spcBef>
                <a:spcPts val="102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 послушаем, о чём они говорят…</a:t>
            </a:r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5475"/>
            <a:ext cx="3733800" cy="3895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2" descr="C:\Documents and Settings\User\Рабочий стол\Таня\Школа - клипарт_  Картинки  Статьи  COOLLADY женский сайт.files\1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30646"/>
          <a:stretch>
            <a:fillRect/>
          </a:stretch>
        </p:blipFill>
        <p:spPr bwMode="auto">
          <a:xfrm>
            <a:off x="457200" y="1895475"/>
            <a:ext cx="3352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03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550" y="5805488"/>
            <a:ext cx="7962900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Спасибо за внимание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550" y="0"/>
            <a:ext cx="7962900" cy="8366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Успехов Вам!</a:t>
            </a:r>
          </a:p>
        </p:txBody>
      </p:sp>
      <p:pic>
        <p:nvPicPr>
          <p:cNvPr id="6" name="Picture 2" descr="http://raduga4.caduk.ru/images/p16_pervokla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" y="836613"/>
            <a:ext cx="9144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363272" cy="5116512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Анатомо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физиологическая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i="1" dirty="0">
                <a:solidFill>
                  <a:srgbClr val="23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230BB5"/>
                </a:solidFill>
                <a:latin typeface="Times New Roman" pitchFamily="18" charset="0"/>
                <a:cs typeface="Times New Roman" pitchFamily="18" charset="0"/>
              </a:rPr>
              <a:t>   Мотивационная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230BB5"/>
                </a:solidFill>
                <a:latin typeface="Times New Roman" pitchFamily="18" charset="0"/>
                <a:cs typeface="Times New Roman" pitchFamily="18" charset="0"/>
              </a:rPr>
              <a:t>    Коммуникативная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230BB5"/>
                </a:solidFill>
                <a:latin typeface="Times New Roman" pitchFamily="18" charset="0"/>
                <a:cs typeface="Times New Roman" pitchFamily="18" charset="0"/>
              </a:rPr>
              <a:t>    Волевая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230BB5"/>
                </a:solidFill>
                <a:latin typeface="Times New Roman" pitchFamily="18" charset="0"/>
                <a:cs typeface="Times New Roman" pitchFamily="18" charset="0"/>
              </a:rPr>
              <a:t>    Интеллектуальная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Речевая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</a:t>
            </a:r>
          </a:p>
        </p:txBody>
      </p:sp>
      <p:pic>
        <p:nvPicPr>
          <p:cNvPr id="5" name="Содержимое 4" descr="1220501215_umen.gif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000250"/>
            <a:ext cx="3681412" cy="3929063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83568" y="332656"/>
            <a:ext cx="792703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Готовность к школе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363272" cy="5133057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Рост, вес, общее состояние здоровья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2.Анатомо-физиологическая перестройка организма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3.Качественные и структурные изменения головного мозга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4.Изменения в протекании нервных процессов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волевых качеств, необходимых                            будущему школьнику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( перестраивать своё поведение)                               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3935686" y="392906"/>
            <a:ext cx="1357312" cy="7429500"/>
          </a:xfrm>
          <a:prstGeom prst="rightBrace">
            <a:avLst>
              <a:gd name="adj1" fmla="val 68525"/>
              <a:gd name="adj2" fmla="val 49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260648"/>
            <a:ext cx="8352928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err="1" smtClean="0">
                <a:solidFill>
                  <a:srgbClr val="C00000"/>
                </a:solidFill>
              </a:rPr>
              <a:t>Анатомо</a:t>
            </a:r>
            <a:r>
              <a:rPr lang="ru-RU" sz="3200" b="1" dirty="0" smtClean="0">
                <a:solidFill>
                  <a:srgbClr val="C00000"/>
                </a:solidFill>
              </a:rPr>
              <a:t> – физиологическая готовность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57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Оценка биологической зрелости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8291264" cy="55451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Зубной возраст – определяется подсчётом числа прорезавшихся коренных зубов и сопоставлении числа с возрастным стандартом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Мальчики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9712"/>
              </p:ext>
            </p:extLst>
          </p:nvPr>
        </p:nvGraphicFramePr>
        <p:xfrm>
          <a:off x="971600" y="3140968"/>
          <a:ext cx="7416824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570688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Отставание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темп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Опереже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40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6,5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0  - 1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2</a:t>
                      </a:r>
                      <a:r>
                        <a:rPr lang="ru-RU" sz="2000" baseline="0" dirty="0" smtClean="0"/>
                        <a:t>  - 8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более 8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75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7 лет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менее 5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6 - 10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более 10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397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7,5 лет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менее 7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8 - 12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более 12</a:t>
                      </a:r>
                      <a:endParaRPr lang="ru-RU" sz="20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8291264" cy="56880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i="1" dirty="0" smtClean="0"/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Девочки</a:t>
            </a:r>
          </a:p>
          <a:p>
            <a:pPr eaLnBrk="1" hangingPunct="1">
              <a:buFont typeface="Wingdings" pitchFamily="2" charset="2"/>
              <a:buNone/>
            </a:pPr>
            <a:endParaRPr lang="ru-RU" i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80615"/>
              </p:ext>
            </p:extLst>
          </p:nvPr>
        </p:nvGraphicFramePr>
        <p:xfrm>
          <a:off x="971600" y="1556792"/>
          <a:ext cx="7272808" cy="378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1044466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Отставание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темп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Опереже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6,5 лет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0  - 2</a:t>
                      </a:r>
                      <a:endParaRPr lang="ru-RU" sz="24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</a:t>
                      </a:r>
                      <a:r>
                        <a:rPr lang="ru-RU" sz="2400" dirty="0" smtClean="0"/>
                        <a:t>3</a:t>
                      </a:r>
                      <a:r>
                        <a:rPr lang="ru-RU" sz="2400" baseline="0" dirty="0" smtClean="0"/>
                        <a:t>  - 9</a:t>
                      </a:r>
                      <a:endParaRPr lang="ru-RU" sz="18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9</a:t>
                      </a:r>
                      <a:endParaRPr lang="ru-RU" sz="18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7 лет</a:t>
                      </a:r>
                      <a:endParaRPr lang="ru-RU" sz="24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менее 6</a:t>
                      </a:r>
                      <a:endParaRPr lang="ru-RU" sz="24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7 - 11</a:t>
                      </a:r>
                      <a:endParaRPr lang="ru-RU" sz="18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11</a:t>
                      </a:r>
                      <a:endParaRPr lang="ru-RU" sz="18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7,5 лет</a:t>
                      </a:r>
                      <a:endParaRPr lang="ru-RU" sz="24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менее 8</a:t>
                      </a:r>
                      <a:endParaRPr lang="ru-RU" sz="18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9 - 13</a:t>
                      </a:r>
                      <a:endParaRPr lang="ru-RU" sz="24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13</a:t>
                      </a:r>
                      <a:endParaRPr lang="ru-RU" sz="1800" dirty="0"/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7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63408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Филиппинский </a:t>
            </a:r>
            <a:r>
              <a:rPr lang="ru-RU" sz="2700" b="1" dirty="0">
                <a:solidFill>
                  <a:schemeClr val="tx2"/>
                </a:solidFill>
              </a:rPr>
              <a:t>тест — критерий «школьной зрелости</a:t>
            </a:r>
            <a:r>
              <a:rPr lang="ru-RU" sz="2700" b="1" dirty="0" smtClean="0">
                <a:solidFill>
                  <a:schemeClr val="tx2"/>
                </a:solidFill>
              </a:rPr>
              <a:t>»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398026" y="836712"/>
            <a:ext cx="8435280" cy="31683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/>
              <a:t>В дошкольном возрасте </a:t>
            </a:r>
            <a:r>
              <a:rPr lang="ru-RU" sz="2100" dirty="0" smtClean="0"/>
              <a:t>(в </a:t>
            </a:r>
            <a:r>
              <a:rPr lang="ru-RU" sz="2100" dirty="0"/>
              <a:t>5-6 лет) у детей происходит «</a:t>
            </a:r>
            <a:r>
              <a:rPr lang="ru-RU" sz="2100" dirty="0" err="1" smtClean="0"/>
              <a:t>полуростовой</a:t>
            </a:r>
            <a:r>
              <a:rPr lang="ru-RU" sz="2100" dirty="0" smtClean="0"/>
              <a:t> скачок </a:t>
            </a:r>
            <a:r>
              <a:rPr lang="ru-RU" sz="2100" dirty="0"/>
              <a:t>роста», который заключается в существенном удлинении рук </a:t>
            </a:r>
            <a:r>
              <a:rPr lang="ru-RU" sz="2100" dirty="0" smtClean="0"/>
              <a:t>и ног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/>
              <a:t>Для того, чтобы узнать прошел этот скачек роста или еще нет, нужно попросить ребенка дотронуться правой рукой до левого уха, проведя руку над головой. Ребенок 4-5 лет не может этого сделать — руки еще слишком коротки.</a:t>
            </a:r>
            <a:br>
              <a:rPr lang="ru-RU" sz="2100" dirty="0"/>
            </a:br>
            <a:r>
              <a:rPr lang="ru-RU" sz="2100" dirty="0" smtClean="0"/>
              <a:t>Тест </a:t>
            </a:r>
            <a:r>
              <a:rPr lang="ru-RU" sz="2100" dirty="0"/>
              <a:t>достаточно точно характеризует биологический возраст ребенка, отражает степень морфофункциональной зрелости организма: </a:t>
            </a:r>
            <a:r>
              <a:rPr lang="ru-RU" sz="2100" b="1" u="sng" dirty="0"/>
              <a:t>уровень созревания нервной системы и способность головного мозга воспринимать и перерабатывать информацию</a:t>
            </a:r>
            <a:r>
              <a:rPr lang="ru-RU" sz="2100" dirty="0"/>
              <a:t>. Филиппинский тест нередко рассматривают как </a:t>
            </a:r>
            <a:r>
              <a:rPr lang="ru-RU" sz="2100" b="1" dirty="0"/>
              <a:t>один из главных критериев «школьной зрелости»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/>
              <a:t>Физиологами и гигиенистами совершенно твердо установлено, что, если ребенок начинает посещать школу до того, как у него прошел </a:t>
            </a:r>
            <a:r>
              <a:rPr lang="ru-RU" sz="2100" dirty="0" err="1"/>
              <a:t>полуростовой</a:t>
            </a:r>
            <a:r>
              <a:rPr lang="ru-RU" sz="2100" dirty="0"/>
              <a:t> скачок, </a:t>
            </a:r>
            <a:r>
              <a:rPr lang="ru-RU" sz="2100" u="sng" dirty="0"/>
              <a:t>это резко отрицательно сказывается на его здоровье, в первую очередь — психическом, и </a:t>
            </a:r>
            <a:r>
              <a:rPr lang="ru-RU" sz="2000" u="sng" dirty="0"/>
              <a:t>крайне редко приносит успех в обучении.</a:t>
            </a:r>
            <a:br>
              <a:rPr lang="ru-RU" sz="2000" u="sng" dirty="0"/>
            </a:br>
            <a:r>
              <a:rPr lang="ru-RU" sz="2000" dirty="0"/>
              <a:t>Зато после того как </a:t>
            </a:r>
            <a:r>
              <a:rPr lang="ru-RU" sz="2000" dirty="0" err="1"/>
              <a:t>полуростовой</a:t>
            </a:r>
            <a:r>
              <a:rPr lang="ru-RU" sz="2000" dirty="0"/>
              <a:t> скачок завершен, у ребенка появляются реальные функциональные возможности к усидчивой, достаточно длительной работе в ровном темпе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Филиппинский тест — один из главных критериев «школьной зрелост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871404" cy="22196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Слабые стороны в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анатомо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 физиологической готовности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Быстрое истощение запаса энергии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Опасность искривления позвоночника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Искривление костей руки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Строгое соблюдение режима дня.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Дозированные нагрузки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Профилактика  сколиоза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059832" y="3356992"/>
            <a:ext cx="2428875" cy="85725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682" y="2492896"/>
            <a:ext cx="8712200" cy="12241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30BB5"/>
                </a:solidFill>
                <a:effectLst/>
              </a:rPr>
              <a:t>Составляющие психологической готовности</a:t>
            </a:r>
            <a:endParaRPr lang="ru-RU" dirty="0">
              <a:solidFill>
                <a:srgbClr val="230BB5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860488"/>
            <a:ext cx="3960689" cy="12723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Познавательная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готовность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836712"/>
            <a:ext cx="3960689" cy="12961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Мотивационная </a:t>
            </a:r>
            <a:endParaRPr lang="ru-RU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готовность</a:t>
            </a:r>
            <a:endParaRPr lang="ru-RU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4363030"/>
            <a:ext cx="3960689" cy="12262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Волевая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готовность</a:t>
            </a:r>
            <a:endParaRPr lang="ru-RU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371031"/>
            <a:ext cx="3981266" cy="12709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Коммуникативная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готовность</a:t>
            </a:r>
            <a:endParaRPr lang="ru-RU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590</Words>
  <Application>Microsoft Office PowerPoint</Application>
  <PresentationFormat>Экран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Оценка биологической зрелости</vt:lpstr>
      <vt:lpstr>                   </vt:lpstr>
      <vt:lpstr>Филиппинский тест — критерий «школьной зрелости»</vt:lpstr>
      <vt:lpstr>Слабые стороны в анатомо –  физиологической готовности </vt:lpstr>
      <vt:lpstr>Составляющие психологической готовности</vt:lpstr>
      <vt:lpstr>Презентация PowerPoint</vt:lpstr>
      <vt:lpstr>Высокая мотивационная     готовность</vt:lpstr>
      <vt:lpstr>Презентация PowerPoint</vt:lpstr>
      <vt:lpstr>Познавательная готовность</vt:lpstr>
      <vt:lpstr>Презентация PowerPoint</vt:lpstr>
      <vt:lpstr>Психологически готовый  к школе ребенок</vt:lpstr>
      <vt:lpstr>Психологически не готовый  к школе ребенок</vt:lpstr>
      <vt:lpstr>1. Скрининг готовности к школе (Н. Семаго, М.Семаго)  2. «Методике определения готовности к школе. Прогноз и профилактика проблем обучения в начальной школе» (Л.А. Ясюковой)  3. Экспресс-диагностика. </vt:lpstr>
      <vt:lpstr>1. Методика Воскобовича 2. Тренинг социальной одаренности  (куклотерапия, игротерапия, арттерапия)  </vt:lpstr>
      <vt:lpstr>      Получается, что психологическая готовность к школе – это вся дошкольная жизнь. Но даже за несколько    месяцев    до   школы   можно   при необходимости    что-то   скорректировать   и помочь   будущему   первокласснику  спокойно  и радостно войти в новый мир. </vt:lpstr>
      <vt:lpstr>Спасибо за внимание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45</cp:revision>
  <dcterms:created xsi:type="dcterms:W3CDTF">2013-03-24T10:20:40Z</dcterms:created>
  <dcterms:modified xsi:type="dcterms:W3CDTF">2013-04-25T13:58:50Z</dcterms:modified>
</cp:coreProperties>
</file>