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1" r:id="rId4"/>
    <p:sldId id="257" r:id="rId5"/>
    <p:sldId id="260" r:id="rId6"/>
    <p:sldId id="259" r:id="rId7"/>
    <p:sldId id="263" r:id="rId8"/>
    <p:sldId id="262" r:id="rId9"/>
    <p:sldId id="264" r:id="rId10"/>
    <p:sldId id="267" r:id="rId11"/>
    <p:sldId id="270" r:id="rId12"/>
    <p:sldId id="271" r:id="rId13"/>
    <p:sldId id="272" r:id="rId14"/>
    <p:sldId id="266" r:id="rId15"/>
    <p:sldId id="274" r:id="rId16"/>
    <p:sldId id="269" r:id="rId17"/>
    <p:sldId id="26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A52"/>
    <a:srgbClr val="3B2C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727A17-D872-41AD-B8CF-2F287F46A011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453CAA-797D-4B71-881C-D9382D708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F2A56B-68FA-4490-9610-47CEEDE1AB6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30425"/>
            <a:ext cx="8178912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B2C1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E9F3-AABF-4324-89B6-05C85A17CC8D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444B-8647-4E12-B382-CE712C8D9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 smtClean="0"/>
              <a:t>Click to edit Master text styles</a:t>
            </a:r>
          </a:p>
          <a:p>
            <a:pPr lvl="1"/>
            <a:r>
              <a:rPr lang="ru-RU" dirty="0" smtClean="0"/>
              <a:t>Second level</a:t>
            </a:r>
          </a:p>
          <a:p>
            <a:pPr lvl="2"/>
            <a:r>
              <a:rPr lang="ru-RU" dirty="0" smtClean="0"/>
              <a:t>Third level</a:t>
            </a:r>
          </a:p>
          <a:p>
            <a:pPr lvl="3"/>
            <a:r>
              <a:rPr lang="ru-RU" dirty="0" smtClean="0"/>
              <a:t>Fourth level</a:t>
            </a:r>
          </a:p>
          <a:p>
            <a:pPr lvl="4"/>
            <a:r>
              <a:rPr lang="ru-RU" dirty="0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D5784-5D9D-4472-BD37-9DDB12850E1D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40FB-C725-4190-92E5-9A6909E34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EB3A-04EB-4504-AE5E-0722AE2530C7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DAC3-A277-440E-9560-34D7AB4E5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1491-D426-408D-B418-534A3D22528C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95B8F-791B-4C35-9C19-6413811F9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5BEB6-0275-49AA-817B-7341FA48DF90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32EF-2957-4098-BDC1-E69E8EC25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23A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05D66-07C7-4E72-BB74-6540C29D6D1A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1173-7FCD-425C-8819-FD97E4C45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E9D9-32D5-4B80-8296-6BA6F7ED2B20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58BDC-1703-4306-9BED-F6E2C2D37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88425-392D-4A7D-8A79-0A23D608A9C2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90C5D-1AD6-46D1-8BD7-F4875C36F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F2CF-51AC-443D-8D10-9F52198AB78A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5B42C-B695-49CC-90D2-A4D5282A9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8DAE-4F9D-421D-BAD4-C7CC1194DB25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A956-A456-4342-9920-8462208CE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33AD4-BD61-45B2-B8F2-0415AD6C9498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4485-E379-4AC8-913E-78B76E456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308C-F358-4797-BFCE-EFC8646521C9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8629C-20BE-48C4-A055-05F4AF114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Click to edit Master text styles</a:t>
            </a:r>
          </a:p>
          <a:p>
            <a:pPr lvl="1"/>
            <a:r>
              <a:rPr lang="ru-RU" dirty="0" smtClean="0"/>
              <a:t>Second level</a:t>
            </a:r>
          </a:p>
          <a:p>
            <a:pPr lvl="2"/>
            <a:r>
              <a:rPr lang="ru-RU" dirty="0" smtClean="0"/>
              <a:t>Third level</a:t>
            </a:r>
          </a:p>
          <a:p>
            <a:pPr lvl="3"/>
            <a:r>
              <a:rPr lang="ru-RU" dirty="0" smtClean="0"/>
              <a:t>Fourth level</a:t>
            </a:r>
          </a:p>
          <a:p>
            <a:pPr lvl="4"/>
            <a:r>
              <a:rPr lang="ru-RU" dirty="0" smtClean="0"/>
              <a:t>Fifth level</a:t>
            </a:r>
          </a:p>
          <a:p>
            <a:pPr lvl="5"/>
            <a:endParaRPr lang="ru-RU" dirty="0" smtClean="0"/>
          </a:p>
          <a:p>
            <a:pPr lvl="6"/>
            <a:endParaRPr lang="ru-RU" dirty="0" smtClean="0"/>
          </a:p>
          <a:p>
            <a:pPr lvl="7"/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5"/>
            <a:endParaRPr lang="ru-RU" dirty="0" smtClean="0"/>
          </a:p>
          <a:p>
            <a:pPr lvl="6"/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2400"/>
            <a:ext cx="2133600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8C7A32-C698-4CCF-A3FC-5F1E870BEF8A}" type="datetimeFigureOut">
              <a:rPr lang="ru-RU"/>
              <a:pPr>
                <a:defRPr/>
              </a:pPr>
              <a:t>20.03.2013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2400"/>
            <a:ext cx="2895600" cy="3222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2400"/>
            <a:ext cx="2133600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38E31102-A4F6-4537-AF14-52FAB9D81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771F2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123A5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rgbClr val="123A5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123A5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rgbClr val="123A5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400" kern="1200">
          <a:solidFill>
            <a:srgbClr val="123A5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03238" y="1557338"/>
            <a:ext cx="8178800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Современные технологии музыкального воспитания дошкольников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 bwMode="auto">
          <a:xfrm>
            <a:off x="1476375" y="3284538"/>
            <a:ext cx="6588125" cy="11525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Arial" charset="0"/>
              </a:rPr>
              <a:t>Материалы к методическому объединению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Arial" charset="0"/>
              </a:rPr>
              <a:t>музыкальных руководителей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Arial" charset="0"/>
              </a:rPr>
              <a:t>МБДОУ детский сад «Детство»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Arial" charset="0"/>
              </a:rPr>
              <a:t>24 декабря 2013 г.</a:t>
            </a:r>
          </a:p>
          <a:p>
            <a:pPr eaLnBrk="1" hangingPunct="1">
              <a:lnSpc>
                <a:spcPct val="90000"/>
              </a:lnSpc>
            </a:pPr>
            <a:endParaRPr lang="ru-RU" sz="16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6075" y="2349500"/>
            <a:ext cx="2035175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8150" y="4373563"/>
            <a:ext cx="2128838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/>
          </p:cNvSpPr>
          <p:nvPr>
            <p:ph type="title"/>
          </p:nvPr>
        </p:nvSpPr>
        <p:spPr bwMode="auto">
          <a:xfrm>
            <a:off x="395288" y="584200"/>
            <a:ext cx="8245475" cy="17653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effectLst/>
              </a:rPr>
              <a:t>Интегративная технология развития творческого воображения детей старшего дошкольного возраста в процессе восприятия музыки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 bwMode="auto">
          <a:xfrm>
            <a:off x="215900" y="2457450"/>
            <a:ext cx="8316913" cy="36353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/>
              <a:t>Цель:</a:t>
            </a:r>
            <a:r>
              <a:rPr lang="ru-RU" smtClean="0"/>
              <a:t> Развитие музыкально-художественного восприятия на интегративных занятиях с детьми старшего дошкольного возраста</a:t>
            </a:r>
          </a:p>
        </p:txBody>
      </p:sp>
      <p:pic>
        <p:nvPicPr>
          <p:cNvPr id="2560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5763" y="4371975"/>
            <a:ext cx="25908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 bwMode="auto">
          <a:xfrm>
            <a:off x="395288" y="765175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3600" smtClean="0">
                <a:effectLst/>
              </a:rPr>
              <a:t>Праздничная неделя, посвященная Международному дню Музыки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xfrm>
            <a:off x="358775" y="2060575"/>
            <a:ext cx="8229600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sz="2000" b="1" smtClean="0"/>
              <a:t>Первый день  </a:t>
            </a:r>
            <a:r>
              <a:rPr lang="ru-RU" sz="2000" smtClean="0"/>
              <a:t>– Знакомство с музыкальным инструментом, его внешним видом, звучанием, звукоизвлечением.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Человеческий голос. Понятие музыкальная школа, чему здесь учат.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Второй день</a:t>
            </a:r>
            <a:r>
              <a:rPr lang="ru-RU" sz="2000" smtClean="0"/>
              <a:t> – Музыка вокруг нас, звуки природы. Учить детей слышать звуки природы, замечать и ценить их.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Третий день</a:t>
            </a:r>
            <a:r>
              <a:rPr lang="ru-RU" sz="2000" smtClean="0"/>
              <a:t> – Воплощение музыкальных образов в рисунке. Проявления творчества, фантазии.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Четвертый день</a:t>
            </a:r>
            <a:r>
              <a:rPr lang="ru-RU" sz="2000" smtClean="0"/>
              <a:t> – Музыкальные игры импровизации. Воплощение музыкальных образов через движения. Подвижные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игры с музыкой. Умение воплощать образ через пластику, мимику.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Пятый день</a:t>
            </a:r>
            <a:r>
              <a:rPr lang="ru-RU" sz="2000" smtClean="0"/>
              <a:t> – Музыка детских мультфильмов, любимые герои сказок.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67" name="Group 223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147050" cy="6073775"/>
        </p:xfrm>
        <a:graphic>
          <a:graphicData uri="http://schemas.openxmlformats.org/drawingml/2006/table">
            <a:tbl>
              <a:tblPr/>
              <a:tblGrid>
                <a:gridCol w="1268413"/>
                <a:gridCol w="1720850"/>
                <a:gridCol w="1722437"/>
                <a:gridCol w="1727200"/>
                <a:gridCol w="1708150"/>
              </a:tblGrid>
              <a:tr h="34290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Развлечения и НОД по группам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первый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Зебра Полоскина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Барабан для зайчонка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Кузнечик и скрипочка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песня научила людей радоваться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Музыкальная школа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 для феи музыки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второй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Танец розового поросенка (Шелест осенней листвы)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Птичья песня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Самая подходящая песня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 дождя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Песня радуги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Радужная птица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Семь цветов радуги и  семь нот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третий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Развлечение (утром)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 осенней листвы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Песни осеннего леса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Развлечение (вечером)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Разный дождик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Разноцветная музыка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Красочные настроения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четвертый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Искринки-смешинки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Озорные музыкальные игры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Искринки-смешинки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Озорные музыкальные игры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Развлечение (вечером)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Развлечение (вечером)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пятый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 любимых песен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 любимых песен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 любимых песен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 любимых песен (совместно с родителями)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1330">
            <a:off x="503238" y="692150"/>
            <a:ext cx="4103687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13" y="728663"/>
            <a:ext cx="4033837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6311">
            <a:off x="2987675" y="3087688"/>
            <a:ext cx="4068763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1330">
            <a:off x="503238" y="692150"/>
            <a:ext cx="4103687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13" y="728663"/>
            <a:ext cx="4033837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06311">
            <a:off x="2987675" y="3105150"/>
            <a:ext cx="4068763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1330">
            <a:off x="503238" y="709613"/>
            <a:ext cx="4103687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13" y="746125"/>
            <a:ext cx="4033837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468313" y="1628775"/>
            <a:ext cx="8229600" cy="45259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287338" y="2133600"/>
            <a:ext cx="84248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sz="2000" b="1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Цель</a:t>
            </a:r>
            <a:r>
              <a:rPr lang="ru-RU" sz="20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: Проектирование музыкально-обогащенной среды  группы с учетом музыкальных</a:t>
            </a:r>
            <a:r>
              <a:rPr lang="ru-RU" sz="200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0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интересов, предпочтений детей,  особенностей детской  музыкальной  субкультуры.</a:t>
            </a:r>
            <a:r>
              <a:rPr lang="ru-RU" sz="1600">
                <a:solidFill>
                  <a:schemeClr val="tx2"/>
                </a:solidFill>
                <a:latin typeface="Corbel" pitchFamily="34" charset="0"/>
                <a:cs typeface="Times New Roman" pitchFamily="18" charset="0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ru-RU" sz="16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17550" y="3097213"/>
            <a:ext cx="763428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123A52"/>
                </a:solidFill>
              </a:rPr>
              <a:t>В музыкальном уголке -  распределение музыкального материала по формам музыкальной деятельности: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>
                <a:solidFill>
                  <a:srgbClr val="123A52"/>
                </a:solidFill>
              </a:rPr>
              <a:t>Пение (подпевание)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>
                <a:solidFill>
                  <a:srgbClr val="123A52"/>
                </a:solidFill>
              </a:rPr>
              <a:t> Темброво-шумовой аккомпанемент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>
                <a:solidFill>
                  <a:srgbClr val="123A52"/>
                </a:solidFill>
              </a:rPr>
              <a:t> Двигательная импровизация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>
                <a:solidFill>
                  <a:srgbClr val="123A52"/>
                </a:solidFill>
              </a:rPr>
              <a:t> Рисование музыки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>
                <a:solidFill>
                  <a:srgbClr val="123A52"/>
                </a:solidFill>
              </a:rPr>
              <a:t> Аудио сказка</a:t>
            </a:r>
          </a:p>
          <a:p>
            <a:pPr algn="ctr">
              <a:buFont typeface="Wingdings" pitchFamily="2" charset="2"/>
              <a:buNone/>
            </a:pPr>
            <a:r>
              <a:rPr lang="ru-RU" sz="2000">
                <a:solidFill>
                  <a:srgbClr val="123A52"/>
                </a:solidFill>
              </a:rPr>
              <a:t>Использование музыки: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>
                <a:solidFill>
                  <a:srgbClr val="123A52"/>
                </a:solidFill>
              </a:rPr>
              <a:t> На занятиях</a:t>
            </a:r>
          </a:p>
          <a:p>
            <a:pPr algn="ctr">
              <a:buFont typeface="Wingdings" pitchFamily="2" charset="2"/>
              <a:buChar char="v"/>
            </a:pPr>
            <a:r>
              <a:rPr lang="ru-RU" sz="2000">
                <a:solidFill>
                  <a:srgbClr val="123A52"/>
                </a:solidFill>
              </a:rPr>
              <a:t> В режимных моментах</a:t>
            </a:r>
          </a:p>
        </p:txBody>
      </p:sp>
      <p:sp>
        <p:nvSpPr>
          <p:cNvPr id="30724" name="Rectangle 7"/>
          <p:cNvSpPr>
            <a:spLocks/>
          </p:cNvSpPr>
          <p:nvPr/>
        </p:nvSpPr>
        <p:spPr bwMode="auto">
          <a:xfrm>
            <a:off x="358775" y="692150"/>
            <a:ext cx="80645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771F28"/>
                </a:solidFill>
                <a:latin typeface="Calibri" pitchFamily="34" charset="0"/>
              </a:rPr>
              <a:t>Технология проектирования музыкально-обогащенной среды в группе детского сада</a:t>
            </a:r>
            <a:r>
              <a:rPr lang="ru-RU" sz="3200" b="1">
                <a:solidFill>
                  <a:srgbClr val="771F28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63403">
            <a:off x="684213" y="692150"/>
            <a:ext cx="38528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6990">
            <a:off x="4679950" y="728663"/>
            <a:ext cx="399573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71174">
            <a:off x="3167063" y="3429000"/>
            <a:ext cx="381635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63403">
            <a:off x="684213" y="692150"/>
            <a:ext cx="38528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6990">
            <a:off x="4679950" y="728663"/>
            <a:ext cx="399573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71174">
            <a:off x="3167063" y="3429000"/>
            <a:ext cx="381635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63403">
            <a:off x="684213" y="692150"/>
            <a:ext cx="38528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66990">
            <a:off x="4679950" y="728663"/>
            <a:ext cx="399573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57225" y="476251"/>
            <a:ext cx="8229600" cy="1142999"/>
          </a:xfrm>
        </p:spPr>
        <p:txBody>
          <a:bodyPr wrap="square" numCol="1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0" h="0"/>
              <a:contourClr>
                <a:schemeClr val="bg2"/>
              </a:contourClr>
            </a:sp3d>
          </a:bodyPr>
          <a:lstStyle/>
          <a:p>
            <a:pPr algn="l">
              <a:defRPr/>
            </a:pPr>
            <a:r>
              <a:rPr lang="ru-RU" sz="3600" smtClean="0">
                <a:solidFill>
                  <a:srgbClr val="57201F"/>
                </a:solidFill>
                <a:effectLst/>
                <a:cs typeface="Verdana" pitchFamily="34" charset="0"/>
              </a:rPr>
              <a:t>Применение ИКТ для создания музыкальных презентаций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468313" y="2241550"/>
            <a:ext cx="8229600" cy="33131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/>
              <a:t>Создание презентаций </a:t>
            </a:r>
            <a:r>
              <a:rPr lang="ru-RU" i="1" smtClean="0"/>
              <a:t>(родительские собрания, консультации, занятия)</a:t>
            </a:r>
          </a:p>
          <a:p>
            <a:pPr eaLnBrk="1" hangingPunct="1">
              <a:buFontTx/>
              <a:buNone/>
            </a:pPr>
            <a:endParaRPr lang="ru-RU" i="1" smtClean="0"/>
          </a:p>
          <a:p>
            <a:pPr eaLnBrk="1" hangingPunct="1"/>
            <a:r>
              <a:rPr lang="ru-RU" b="1" smtClean="0"/>
              <a:t>Создание музыкальных клипов </a:t>
            </a:r>
            <a:r>
              <a:rPr lang="ru-RU" smtClean="0"/>
              <a:t>(</a:t>
            </a:r>
            <a:r>
              <a:rPr lang="ru-RU" i="1" smtClean="0"/>
              <a:t>клип – настроение, обучающий)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82600" y="1881188"/>
            <a:ext cx="8229600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effectLst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110537" cy="1066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effectLst/>
                <a:latin typeface="Arial" charset="0"/>
              </a:rPr>
              <a:t>Термин «технология»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xfrm>
            <a:off x="431800" y="1376363"/>
            <a:ext cx="8208963" cy="48609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i="1" smtClean="0"/>
              <a:t>Термин «технология»</a:t>
            </a:r>
            <a:r>
              <a:rPr lang="ru-RU" sz="2800" smtClean="0"/>
              <a:t> означает процесс производства продукции техническими средствами – станками, группой станков, поточной линией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000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Технология обучения</a:t>
            </a:r>
            <a:r>
              <a:rPr lang="ru-RU" sz="2800" smtClean="0"/>
              <a:t> – это совокупность методов и средств обработки, представления, изменения и предъявления учебной информации. В технологии обучения содержание, методы и средства обучения находятся во взаимосвязи и взаимообусловленности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smtClean="0">
                <a:effectLst/>
              </a:rPr>
              <a:t>Структурными составляющими являются: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Цели обучения; </a:t>
            </a:r>
          </a:p>
          <a:p>
            <a:pPr eaLnBrk="1" hangingPunct="1"/>
            <a:r>
              <a:rPr lang="ru-RU" smtClean="0"/>
              <a:t>Содержание обучения; </a:t>
            </a:r>
          </a:p>
          <a:p>
            <a:pPr eaLnBrk="1" hangingPunct="1"/>
            <a:r>
              <a:rPr lang="ru-RU" smtClean="0"/>
              <a:t>Средства педагогического взаимодействия; </a:t>
            </a:r>
          </a:p>
          <a:p>
            <a:pPr eaLnBrk="1" hangingPunct="1"/>
            <a:r>
              <a:rPr lang="ru-RU" smtClean="0"/>
              <a:t>Организация учебного процесса; </a:t>
            </a:r>
          </a:p>
          <a:p>
            <a:pPr eaLnBrk="1" hangingPunct="1"/>
            <a:r>
              <a:rPr lang="ru-RU" smtClean="0"/>
              <a:t> Ученик, учитель;  </a:t>
            </a:r>
          </a:p>
          <a:p>
            <a:pPr eaLnBrk="1" hangingPunct="1"/>
            <a:r>
              <a:rPr lang="ru-RU" smtClean="0"/>
              <a:t> Результат деятельности.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431800" y="584200"/>
            <a:ext cx="8208963" cy="5048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>
                <a:effectLst/>
                <a:latin typeface="Arial" charset="0"/>
              </a:rPr>
              <a:t>Технология и методика </a:t>
            </a:r>
            <a:br>
              <a:rPr lang="ru-RU" sz="2800" smtClean="0">
                <a:effectLst/>
                <a:latin typeface="Arial" charset="0"/>
              </a:rPr>
            </a:br>
            <a:r>
              <a:rPr lang="ru-RU" sz="1600" smtClean="0">
                <a:effectLst/>
                <a:latin typeface="Arial" charset="0"/>
              </a:rPr>
              <a:t>Сравнительный анализ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xfrm>
            <a:off x="358775" y="1376363"/>
            <a:ext cx="8255000" cy="50006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Технологии часто носят не предметный характер, они </a:t>
            </a:r>
            <a:r>
              <a:rPr lang="ru-RU" sz="1800" b="1" u="sng" smtClean="0"/>
              <a:t>могут быть реализованы на любом учебном предмете</a:t>
            </a:r>
            <a:r>
              <a:rPr lang="ru-RU" sz="1800" smtClean="0"/>
              <a:t>, вне зависимости от его содержания;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Методика не обещает педагогу гарантированных результатов, технологии же, наоборот, </a:t>
            </a:r>
            <a:r>
              <a:rPr lang="ru-RU" sz="1800" b="1" u="sng" smtClean="0"/>
              <a:t>дают одинаково высокие результаты</a:t>
            </a:r>
            <a:r>
              <a:rPr lang="ru-RU" sz="1800" smtClean="0"/>
              <a:t> при использовании их разными педагогами в разных образовательных учреждениях с разными детьми;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Технологии жестко задают способ достижения цели через </a:t>
            </a:r>
            <a:r>
              <a:rPr lang="ru-RU" sz="1800" b="1" u="sng" smtClean="0"/>
              <a:t>алгоритмизацию процедур и действий</a:t>
            </a:r>
            <a:r>
              <a:rPr lang="ru-RU" sz="1800" smtClean="0"/>
              <a:t>, которые должны строго следовать одна за другой, то есть обладают инструментальностью, методика же предусматривает разнообра­зие, вариативность способов реализации теоретических по­ложений, не предполагает гарантированности достижения цели, не обладает высокой инструментальностью;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Технология отвечает на вопрос: </a:t>
            </a:r>
            <a:r>
              <a:rPr lang="ru-RU" sz="1800" b="1" u="sng" smtClean="0"/>
              <a:t>«Как учить?»,</a:t>
            </a:r>
            <a:r>
              <a:rPr lang="ru-RU" sz="1800" smtClean="0"/>
              <a:t> методика — на вопросы: «Чему учить?», «Зачем учить?» и «Как учить?» в рамках конкретной учебной дисциплины;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Технологии в отличие от методики предполагают </a:t>
            </a:r>
            <a:r>
              <a:rPr lang="ru-RU" sz="1800" b="1" u="sng" smtClean="0"/>
              <a:t>разработку содержания и способов организации деятельности самих воспитанников.</a:t>
            </a: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smtClean="0">
                <a:effectLst/>
              </a:rPr>
              <a:t>Систематизация технологий</a:t>
            </a:r>
            <a:br>
              <a:rPr lang="ru-RU" sz="4000" smtClean="0">
                <a:effectLst/>
              </a:rPr>
            </a:br>
            <a:r>
              <a:rPr lang="ru-RU" sz="4000" smtClean="0">
                <a:effectLst/>
              </a:rPr>
              <a:t> Г.К. Селевко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i="1" smtClean="0"/>
              <a:t>Традиционная (репродуктивная) технология обучения </a:t>
            </a:r>
          </a:p>
          <a:p>
            <a:pPr eaLnBrk="1" hangingPunct="1"/>
            <a:r>
              <a:rPr lang="ru-RU" b="1" i="1" smtClean="0"/>
              <a:t>Технология развивающего обучения</a:t>
            </a:r>
          </a:p>
          <a:p>
            <a:pPr eaLnBrk="1" hangingPunct="1"/>
            <a:r>
              <a:rPr lang="ru-RU" b="1" i="1" smtClean="0"/>
              <a:t>Технология  разноуровневого  обучения </a:t>
            </a:r>
          </a:p>
          <a:p>
            <a:pPr eaLnBrk="1" hangingPunct="1"/>
            <a:r>
              <a:rPr lang="ru-RU" b="1" i="1" smtClean="0"/>
              <a:t>Технология программированного обучения</a:t>
            </a:r>
            <a:r>
              <a:rPr lang="ru-RU" smtClean="0"/>
              <a:t> </a:t>
            </a:r>
            <a:endParaRPr lang="ru-RU" b="1" i="1" smtClean="0"/>
          </a:p>
          <a:p>
            <a:pPr eaLnBrk="1" hangingPunct="1"/>
            <a:r>
              <a:rPr lang="ru-RU" b="1" i="1" smtClean="0"/>
              <a:t>Технология проблемного обучения</a:t>
            </a:r>
            <a:r>
              <a:rPr lang="ru-RU" smtClean="0"/>
              <a:t> </a:t>
            </a:r>
            <a:endParaRPr lang="ru-RU" b="1" i="1" smtClean="0"/>
          </a:p>
          <a:p>
            <a:pPr eaLnBrk="1" hangingPunct="1"/>
            <a:r>
              <a:rPr lang="ru-RU" b="1" i="1" smtClean="0"/>
              <a:t>Технология дистанционного обучения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313" y="728663"/>
            <a:ext cx="3706812" cy="5292725"/>
          </a:xfrm>
        </p:spPr>
      </p:pic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4932363" y="584200"/>
            <a:ext cx="376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07" name="Rectangle 6"/>
          <p:cNvSpPr>
            <a:spLocks/>
          </p:cNvSpPr>
          <p:nvPr/>
        </p:nvSpPr>
        <p:spPr bwMode="auto">
          <a:xfrm>
            <a:off x="4716463" y="1233488"/>
            <a:ext cx="41148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3200">
                <a:solidFill>
                  <a:srgbClr val="123A52"/>
                </a:solidFill>
                <a:latin typeface="Cambria" pitchFamily="18" charset="0"/>
              </a:rPr>
              <a:t>Ребенок и музыка; 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3200">
                <a:solidFill>
                  <a:srgbClr val="123A52"/>
                </a:solidFill>
                <a:latin typeface="Cambria" pitchFamily="18" charset="0"/>
              </a:rPr>
              <a:t>Задачи музыкального воспитания  в дошкольном детстве;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3200">
                <a:solidFill>
                  <a:srgbClr val="123A52"/>
                </a:solidFill>
                <a:latin typeface="Cambria" pitchFamily="18" charset="0"/>
              </a:rPr>
              <a:t>Педагогические технологии; </a:t>
            </a:r>
          </a:p>
          <a:p>
            <a:pPr marL="342900" indent="-34290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3200">
                <a:solidFill>
                  <a:srgbClr val="123A52"/>
                </a:solidFill>
                <a:latin typeface="Cambria" pitchFamily="18" charset="0"/>
              </a:rPr>
              <a:t>Советы педагогу. </a:t>
            </a:r>
          </a:p>
        </p:txBody>
      </p:sp>
      <p:sp>
        <p:nvSpPr>
          <p:cNvPr id="21508" name="Rectangle 7"/>
          <p:cNvSpPr>
            <a:spLocks noGrp="1"/>
          </p:cNvSpPr>
          <p:nvPr>
            <p:ph type="title"/>
          </p:nvPr>
        </p:nvSpPr>
        <p:spPr bwMode="auto">
          <a:xfrm>
            <a:off x="4572000" y="476250"/>
            <a:ext cx="3924300" cy="7572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smtClean="0">
                <a:effectLst/>
              </a:rPr>
              <a:t>Лейтмотивы: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/>
          </p:cNvSpPr>
          <p:nvPr>
            <p:ph type="title"/>
          </p:nvPr>
        </p:nvSpPr>
        <p:spPr bwMode="auto">
          <a:xfrm>
            <a:off x="468313" y="692150"/>
            <a:ext cx="8193087" cy="52212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4000" i="1" smtClean="0">
                <a:effectLst/>
              </a:rPr>
              <a:t>Педагогическая технология </a:t>
            </a:r>
            <a:r>
              <a:rPr lang="ru-RU" sz="4000" b="0" i="1" smtClean="0">
                <a:effectLst/>
              </a:rPr>
              <a:t>–</a:t>
            </a:r>
            <a:r>
              <a:rPr lang="ru-RU" sz="4000" b="0" smtClean="0">
                <a:effectLst/>
              </a:rPr>
              <a:t> это инструмент, позволяющий педагогу, музыкальному руководителю детского сада эффективно (с высокой вероятностью получения желаемого результата) решать задачи своей профессиональной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 bwMode="auto">
          <a:xfrm>
            <a:off x="647700" y="692150"/>
            <a:ext cx="6011863" cy="6699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ru-RU" sz="4000" i="1" smtClean="0">
                <a:effectLst/>
              </a:rPr>
              <a:t>Логика изложения:</a:t>
            </a:r>
            <a:endParaRPr lang="ru-RU" sz="4000" b="0" smtClean="0">
              <a:effectLst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xfrm>
            <a:off x="468313" y="1484313"/>
            <a:ext cx="7883525" cy="4140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Цель, задачи;</a:t>
            </a:r>
          </a:p>
          <a:p>
            <a:pPr eaLnBrk="1" hangingPunct="1"/>
            <a:r>
              <a:rPr lang="ru-RU" smtClean="0"/>
              <a:t>Теоретическое обоснование;</a:t>
            </a:r>
          </a:p>
          <a:p>
            <a:pPr eaLnBrk="1" hangingPunct="1"/>
            <a:r>
              <a:rPr lang="ru-RU" smtClean="0"/>
              <a:t>Условия реализации технологии;</a:t>
            </a:r>
          </a:p>
          <a:p>
            <a:pPr eaLnBrk="1" hangingPunct="1"/>
            <a:r>
              <a:rPr lang="ru-RU" smtClean="0"/>
              <a:t>Диагностика;</a:t>
            </a:r>
          </a:p>
          <a:p>
            <a:pPr eaLnBrk="1" hangingPunct="1"/>
            <a:r>
              <a:rPr lang="ru-RU" smtClean="0"/>
              <a:t>Этапы педагогической технологии;</a:t>
            </a:r>
          </a:p>
          <a:p>
            <a:pPr eaLnBrk="1" hangingPunct="1"/>
            <a:r>
              <a:rPr lang="ru-RU" smtClean="0"/>
              <a:t>Ожидаемые результаты.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effectLst/>
              </a:rPr>
              <a:t>Разделы: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smtClean="0"/>
              <a:t>Музыкальное восприятие – слушанье – импровизация;</a:t>
            </a:r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/>
            <a:r>
              <a:rPr lang="ru-RU" b="1" smtClean="0"/>
              <a:t>Музыкальное исполнительство – импровизация – творчество.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_ID02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566</Words>
  <Application>Microsoft Office PowerPoint</Application>
  <PresentationFormat>Экран (4:3)</PresentationFormat>
  <Paragraphs>118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Corbel</vt:lpstr>
      <vt:lpstr>Wingdings</vt:lpstr>
      <vt:lpstr>Academic_ID02</vt:lpstr>
      <vt:lpstr>Academic_ID02</vt:lpstr>
      <vt:lpstr>Современные технологии музыкального воспитания дошкольников</vt:lpstr>
      <vt:lpstr>Термин «технология»</vt:lpstr>
      <vt:lpstr>Структурными составляющими являются:</vt:lpstr>
      <vt:lpstr>Технология и методика  Сравнительный анализ</vt:lpstr>
      <vt:lpstr>Систематизация технологий  Г.К. Селевко </vt:lpstr>
      <vt:lpstr>Лейтмотивы:</vt:lpstr>
      <vt:lpstr>Педагогическая технология – это инструмент, позволяющий педагогу, музыкальному руководителю детского сада эффективно (с высокой вероятностью получения желаемого результата) решать задачи своей профессиональной деятельности</vt:lpstr>
      <vt:lpstr>Логика изложения:</vt:lpstr>
      <vt:lpstr>Разделы:</vt:lpstr>
      <vt:lpstr>Интегративная технология развития творческого воображения детей старшего дошкольного возраста в процессе восприятия музыки</vt:lpstr>
      <vt:lpstr>Праздничная неделя, посвященная Международному дню Музыки 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музыкального воспитания дошкольников</dc:title>
  <dc:subject/>
  <dc:creator/>
  <cp:keywords/>
  <dc:description/>
  <cp:lastModifiedBy/>
  <cp:revision>12</cp:revision>
  <dcterms:modified xsi:type="dcterms:W3CDTF">2013-03-20T07:06:39Z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TC103626409990</vt:lpwstr>
  </property>
</Properties>
</file>