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1" r:id="rId2"/>
    <p:sldId id="256" r:id="rId3"/>
    <p:sldId id="262" r:id="rId4"/>
    <p:sldId id="259" r:id="rId5"/>
    <p:sldId id="263" r:id="rId6"/>
    <p:sldId id="264" r:id="rId7"/>
    <p:sldId id="258" r:id="rId8"/>
    <p:sldId id="265" r:id="rId9"/>
    <p:sldId id="266" r:id="rId10"/>
    <p:sldId id="267" r:id="rId11"/>
    <p:sldId id="268" r:id="rId12"/>
    <p:sldId id="269" r:id="rId13"/>
    <p:sldId id="260" r:id="rId14"/>
    <p:sldId id="270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572FE7-0481-4947-A399-267A5BB286A4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CB54A-0544-4501-A742-56D636368E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280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CB54A-0544-4501-A742-56D636368E7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248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0CB54A-0544-4501-A742-56D636368E7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026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AD30-3C2D-4D7C-AB88-DECCBF1AFCBC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C50D6-41E5-46CF-8822-FBAE7EE2DA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AD30-3C2D-4D7C-AB88-DECCBF1AFCBC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C50D6-41E5-46CF-8822-FBAE7EE2DA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AD30-3C2D-4D7C-AB88-DECCBF1AFCBC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C50D6-41E5-46CF-8822-FBAE7EE2DA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AD30-3C2D-4D7C-AB88-DECCBF1AFCBC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C50D6-41E5-46CF-8822-FBAE7EE2DA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AD30-3C2D-4D7C-AB88-DECCBF1AFCBC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C50D6-41E5-46CF-8822-FBAE7EE2DA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AD30-3C2D-4D7C-AB88-DECCBF1AFCBC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C50D6-41E5-46CF-8822-FBAE7EE2DA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AD30-3C2D-4D7C-AB88-DECCBF1AFCBC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C50D6-41E5-46CF-8822-FBAE7EE2DA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AD30-3C2D-4D7C-AB88-DECCBF1AFCBC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C50D6-41E5-46CF-8822-FBAE7EE2DA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AD30-3C2D-4D7C-AB88-DECCBF1AFCBC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C50D6-41E5-46CF-8822-FBAE7EE2DA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AD30-3C2D-4D7C-AB88-DECCBF1AFCBC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C50D6-41E5-46CF-8822-FBAE7EE2DA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7AD30-3C2D-4D7C-AB88-DECCBF1AFCBC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DAC50D6-41E5-46CF-8822-FBAE7EE2DA8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B87AD30-3C2D-4D7C-AB88-DECCBF1AFCBC}" type="datetimeFigureOut">
              <a:rPr lang="ru-RU" smtClean="0"/>
              <a:t>05.11.2013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DAC50D6-41E5-46CF-8822-FBAE7EE2DA8D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p=23&amp;text=%D0%BE%D0%B2%D0%BE%D1%89%D0%B8%20%D0%B8%20%D1%84%D1%80%D1%83%D0%BA%D1%82%D1%8B%20%D0%BA%D0%B0%D1%80%D1%82%D0%B8%D0%BD%D0%BA%D0%B8%20%D0%B4%D0%BB%D1%8F%20%D0%B4%D0%B5%D1%82%D0%B5%D0%B9&amp;img_url=polzavred.ru/wp-content/uploads/poleznie-svoistva-ogurcov.jpg&amp;pos=695&amp;rpt=simage" TargetMode="External"/><Relationship Id="rId13" Type="http://schemas.openxmlformats.org/officeDocument/2006/relationships/image" Target="../media/image35.jpeg"/><Relationship Id="rId18" Type="http://schemas.openxmlformats.org/officeDocument/2006/relationships/hyperlink" Target="http://images.yandex.ru/yandsearch?text=%D1%89%D0%B0%D0%B2%D0%B5%D0%BB%D1%8C&amp;img_url=img1.liveinternet.ru/images/attach/c/2/73/265/73265493_schavel.jpg&amp;pos=1&amp;rpt=simage" TargetMode="External"/><Relationship Id="rId26" Type="http://schemas.openxmlformats.org/officeDocument/2006/relationships/image" Target="../media/image41.jpeg"/><Relationship Id="rId3" Type="http://schemas.openxmlformats.org/officeDocument/2006/relationships/image" Target="../media/image30.jpeg"/><Relationship Id="rId21" Type="http://schemas.openxmlformats.org/officeDocument/2006/relationships/hyperlink" Target="http://images.yandex.ru/yandsearch?text=%D1%80%D0%B5%D0%BF%D0%B0&amp;img_url=shishkinles.ru/content/kitchen/Kulinarnie_puteshestviya/Repa/repka.jpg&amp;pos=0&amp;rpt=simage" TargetMode="External"/><Relationship Id="rId7" Type="http://schemas.openxmlformats.org/officeDocument/2006/relationships/image" Target="../media/image32.jpeg"/><Relationship Id="rId12" Type="http://schemas.openxmlformats.org/officeDocument/2006/relationships/hyperlink" Target="http://images.yandex.ru/yandsearch?p=6&amp;text=%D0%BE%D0%B2%D0%BE%D1%89%D0%B8%20%D0%BA%D0%B0%D1%80%D1%82%D0%B8%D0%BD%D0%BA%D0%B8&amp;img_url=lakrica.ru/uploads/posts/2012-02/1329410155_image.png&amp;pos=196&amp;rpt=simage" TargetMode="External"/><Relationship Id="rId17" Type="http://schemas.microsoft.com/office/2007/relationships/hdphoto" Target="../media/hdphoto5.wdp"/><Relationship Id="rId25" Type="http://schemas.openxmlformats.org/officeDocument/2006/relationships/image" Target="../media/image40.jpeg"/><Relationship Id="rId2" Type="http://schemas.openxmlformats.org/officeDocument/2006/relationships/hyperlink" Target="http://images.yandex.ru/yandsearch?p=7&amp;text=%D0%BE%D0%B2%D0%BE%D1%89%D0%B8%20%D0%B8%20%D1%84%D1%80%D1%83%D0%BA%D1%82%D1%8B%20%D0%BA%D0%B0%D1%80%D1%82%D0%B8%D0%BD%D0%BA%D0%B8&amp;img_url=images.reklama.com.ua/2010-05-25/440250/photos0-800x600.jpeg&amp;pos=223&amp;rpt=simage" TargetMode="External"/><Relationship Id="rId16" Type="http://schemas.openxmlformats.org/officeDocument/2006/relationships/image" Target="../media/image36.jpeg"/><Relationship Id="rId20" Type="http://schemas.microsoft.com/office/2007/relationships/hdphoto" Target="../media/hdphoto6.wdp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mages.yandex.ru/yandsearch?p=1&amp;text=%D0%BE%D0%B2%D0%BE%D1%89%D0%B8%20%D0%B8%20%D1%84%D1%80%D1%83%D0%BA%D1%82%D1%8B%20%D0%BA%D0%B0%D1%80%D1%82%D0%B8%D0%BD%D0%BA%D0%B8%20%D0%B4%D0%BB%D1%8F%20%D0%B4%D0%B5%D1%82%D0%B5%D0%B9&amp;img_url=img-fotki.yandex.ru/get/4705/uasad-com.49/0_6e216_d46b8a8e_XL&amp;pos=57&amp;rpt=simage" TargetMode="External"/><Relationship Id="rId11" Type="http://schemas.openxmlformats.org/officeDocument/2006/relationships/image" Target="../media/image34.jpeg"/><Relationship Id="rId24" Type="http://schemas.openxmlformats.org/officeDocument/2006/relationships/image" Target="../media/image39.jpeg"/><Relationship Id="rId5" Type="http://schemas.openxmlformats.org/officeDocument/2006/relationships/image" Target="../media/image31.jpeg"/><Relationship Id="rId15" Type="http://schemas.openxmlformats.org/officeDocument/2006/relationships/hyperlink" Target="http://images.yandex.ru/yandsearch?p=7&amp;text=%D0%BE%D0%B2%D0%BE%D1%89%D0%B8%20%D0%BA%D0%B0%D1%80%D1%82%D0%B8%D0%BD%D0%BA%D0%B8&amp;img_url=kartiny.ucoz.ru/_ph/73/2/63324497.jpg&amp;pos=215&amp;rpt=simage" TargetMode="External"/><Relationship Id="rId23" Type="http://schemas.openxmlformats.org/officeDocument/2006/relationships/hyperlink" Target="http://images.yandex.ru/yandsearch?p=3&amp;text=%D1%80%D0%B5%D0%B4%D0%B8%D1%81&amp;img_url=www.vladtime.ru/uploads/posts/1299035258_radishes.jpg&amp;pos=97&amp;rpt=simage" TargetMode="External"/><Relationship Id="rId10" Type="http://schemas.openxmlformats.org/officeDocument/2006/relationships/hyperlink" Target="http://images.yandex.ru/yandsearch?p=5&amp;text=%D0%BE%D0%B2%D0%BE%D1%89%D0%B8%20%D0%BA%D0%B0%D1%80%D1%82%D0%B8%D0%BD%D0%BA%D0%B8&amp;img_url=www.24aul.ru/large/521/2605660.jpg&amp;pos=152&amp;rpt=simage" TargetMode="External"/><Relationship Id="rId19" Type="http://schemas.openxmlformats.org/officeDocument/2006/relationships/image" Target="../media/image37.jpeg"/><Relationship Id="rId4" Type="http://schemas.openxmlformats.org/officeDocument/2006/relationships/hyperlink" Target="http://images.yandex.ru/yandsearch?p=1&amp;text=%D0%BE%D0%B2%D0%BE%D1%89%D0%B8%20%D0%B8%20%D1%84%D1%80%D1%83%D0%BA%D1%82%D1%8B%20%D0%BA%D0%B0%D1%80%D1%82%D0%B8%D0%BD%D0%BA%D0%B8&amp;img_url=forum.grodno.net/index.php?PHPSESSID=p4n4qvk68u5p30hu09o5khu9k2&amp;action=dlattach;topic=295277.0;attach=212218;image&amp;pos=52&amp;rpt=simage" TargetMode="External"/><Relationship Id="rId9" Type="http://schemas.openxmlformats.org/officeDocument/2006/relationships/image" Target="../media/image33.jpeg"/><Relationship Id="rId14" Type="http://schemas.microsoft.com/office/2007/relationships/hdphoto" Target="../media/hdphoto4.wdp"/><Relationship Id="rId22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images.yandex.ru/yandsearch?text=%D0%BA%D0%BE%D1%80%D0%B7%D0%B8%D0%BD%D0%B0%20%D1%81%20%D1%84%D1%80%D1%83%D0%BA%D1%82%D0%B0%D0%BC%D0%B8&amp;img_url=img0.liveinternet.ru/images/attach/c/2/73/455/73455684_0_3eeae_59ff1974_XL.png&amp;pos=0&amp;rpt=simage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5&amp;text=%D0%BA%D0%B0%D1%80%D1%82%D0%B8%D0%BD%D0%BA%D0%B8%20%D0%BE%D0%B2%D0%BE%D1%89%D0%B5%D0%B9%20%D0%B8%20%D1%84%D1%80%D1%83%D0%BA%D1%82%D0%BE%D0%B2%20%D0%B4%D0%BB%D1%8F%20%D0%B4%D0%B5%D1%82%D0%B5%D0%B9&amp;noreask=1&amp;img_url=www.parisnajd.com/backgd/data/media/7/fsfds.jpg&amp;pos=179&amp;rpt=simage&amp;lr=21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p=8&amp;text=%D1%81%D0%BB%D0%B0%D0%B4%D0%BE%D1%81%D1%82%D0%B8%20%D0%BA%D0%B0%D1%80%D1%82%D0%B8%D0%BD%D0%BA%D0%B8&amp;noreask=1&amp;img_url=alusia.ru/wp-content/uploads/2011/07/sladost-v-radost.jpg&amp;pos=265&amp;rpt=simage&amp;lr=213" TargetMode="Externa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://images.yandex.ru/yandsearch?p=11&amp;text=%D0%BA%D0%B0%D1%80%D1%82%D0%B8%D0%BD%D0%BA%D0%B8%20%D0%BE%D0%B2%D0%BE%D1%89%D0%B5%D0%B9%20%D0%B8%20%D1%84%D1%80%D1%83%D0%BA%D1%82%D0%BE%D0%B2%20%D0%B4%D0%BB%D1%8F%20%D0%B4%D0%B5%D1%82%D0%B5%D0%B9&amp;noreask=1&amp;img_url=www.rupark.com/jpg467674634&amp;pos=331&amp;rpt=simage&amp;lr=213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p=5&amp;text=%D0%BA%D0%B0%D1%80%D1%82%D0%B8%D0%BD%D0%BA%D0%B8%20%D0%BE%D0%B2%D0%BE%D1%89%D0%B5%D0%B9%20%D0%B8%20%D1%84%D1%80%D1%83%D0%BA%D1%82%D0%BE%D0%B2%20%D0%B4%D0%BB%D1%8F%20%D0%B4%D0%B5%D1%82%D0%B5%D0%B9&amp;noreask=1&amp;img_url=www.funnyphotos.net.au/images/fruit-carvings-apple-butterfly1.jpg&amp;pos=152&amp;rpt=simage&amp;lr=213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images.yandex.ru/yandsearch?p=10&amp;text=%D0%BA%D0%B0%D1%80%D1%82%D0%B8%D0%BD%D0%BA%D0%B8%20%D0%BE%D0%B2%D0%BE%D1%89%D0%B5%D0%B9%20%D0%B8%20%D1%84%D1%80%D1%83%D0%BA%D1%82%D0%BE%D0%B2%20%D0%B4%D0%BB%D1%8F%20%D0%B4%D0%B5%D1%82%D0%B5%D0%B9&amp;noreask=1&amp;img_url=www.neskuchno.com/images/stories/users/interesno/0211/foods_015.jpg&amp;pos=324&amp;rpt=simage&amp;lr=213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p=8&amp;text=%D0%BA%D0%B0%D1%80%D1%82%D0%B8%D0%BD%D0%BA%D0%B8%20%D0%BE%D0%B2%D0%BE%D1%89%D0%B5%D0%B9%20%D0%B8%20%D1%84%D1%80%D1%83%D0%BA%D1%82%D0%BE%D0%B2%20%D0%B4%D0%BB%D1%8F%20%D0%B4%D0%B5%D1%82%D0%B5%D0%B9&amp;noreask=1&amp;img_url=images.tiu.ru/2010026_w640_h640_lukstrigunovskiy.jpg&amp;pos=258&amp;rpt=simage&amp;lr=213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783016" cy="977280"/>
          </a:xfrm>
        </p:spPr>
        <p:txBody>
          <a:bodyPr/>
          <a:lstStyle/>
          <a:p>
            <a:r>
              <a:rPr lang="ru-RU" dirty="0" smtClean="0"/>
              <a:t>Здоровье в наших руках!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852936"/>
            <a:ext cx="8424936" cy="3872872"/>
          </a:xfrm>
        </p:spPr>
        <p:txBody>
          <a:bodyPr>
            <a:normAutofit/>
          </a:bodyPr>
          <a:lstStyle/>
          <a:p>
            <a:r>
              <a:rPr lang="ru-RU" dirty="0" smtClean="0"/>
              <a:t>Презентацию подготовила</a:t>
            </a:r>
          </a:p>
          <a:p>
            <a:r>
              <a:rPr lang="ru-RU" dirty="0"/>
              <a:t>у</a:t>
            </a:r>
            <a:r>
              <a:rPr lang="ru-RU" dirty="0" smtClean="0"/>
              <a:t>читель начальных классов</a:t>
            </a:r>
          </a:p>
          <a:p>
            <a:r>
              <a:rPr lang="ru-RU" dirty="0" smtClean="0"/>
              <a:t>ГБОУ СОШ № 499 </a:t>
            </a:r>
          </a:p>
          <a:p>
            <a:r>
              <a:rPr lang="ru-RU" dirty="0" smtClean="0"/>
              <a:t>Степанова Татьяна Петровна</a:t>
            </a:r>
          </a:p>
          <a:p>
            <a:endParaRPr lang="ru-RU" dirty="0"/>
          </a:p>
          <a:p>
            <a:endParaRPr lang="ru-RU" dirty="0"/>
          </a:p>
          <a:p>
            <a:r>
              <a:rPr lang="ru-RU" dirty="0" smtClean="0"/>
              <a:t>Москва</a:t>
            </a:r>
          </a:p>
          <a:p>
            <a:r>
              <a:rPr lang="ru-RU" dirty="0" smtClean="0"/>
              <a:t>     2012г.</a:t>
            </a:r>
          </a:p>
        </p:txBody>
      </p:sp>
    </p:spTree>
    <p:extLst>
      <p:ext uri="{BB962C8B-B14F-4D97-AF65-F5344CB8AC3E}">
        <p14:creationId xmlns:p14="http://schemas.microsoft.com/office/powerpoint/2010/main" val="11877410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326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65458"/>
            <a:ext cx="8085584" cy="4871853"/>
          </a:xfrm>
        </p:spPr>
        <p:txBody>
          <a:bodyPr/>
          <a:lstStyle/>
          <a:p>
            <a:pPr marL="68580" indent="0">
              <a:spcAft>
                <a:spcPts val="0"/>
              </a:spcAft>
              <a:buNone/>
            </a:pPr>
            <a:r>
              <a:rPr lang="ru-RU" sz="2400" i="1" dirty="0">
                <a:latin typeface="Times New Roman"/>
                <a:ea typeface="Times New Roman"/>
              </a:rPr>
              <a:t>Воду пьёт – себя торопит, </a:t>
            </a:r>
            <a:endParaRPr lang="ru-RU" sz="2400" dirty="0">
              <a:latin typeface="Times New Roman"/>
              <a:ea typeface="Times New Roman"/>
            </a:endParaRPr>
          </a:p>
          <a:p>
            <a:pPr marL="68580" indent="0">
              <a:spcAft>
                <a:spcPts val="0"/>
              </a:spcAft>
              <a:buNone/>
            </a:pPr>
            <a:r>
              <a:rPr lang="ru-RU" sz="2400" i="1" dirty="0">
                <a:latin typeface="Times New Roman"/>
                <a:ea typeface="Times New Roman"/>
              </a:rPr>
              <a:t>И растёт, и листья копит.</a:t>
            </a:r>
            <a:endParaRPr lang="ru-RU" sz="2400" dirty="0">
              <a:latin typeface="Times New Roman"/>
              <a:ea typeface="Times New Roman"/>
            </a:endParaRPr>
          </a:p>
          <a:p>
            <a:pPr marL="68580" indent="0">
              <a:spcAft>
                <a:spcPts val="0"/>
              </a:spcAft>
              <a:buNone/>
            </a:pPr>
            <a:r>
              <a:rPr lang="ru-RU" sz="2400" i="1" dirty="0">
                <a:latin typeface="Times New Roman"/>
                <a:ea typeface="Times New Roman"/>
              </a:rPr>
              <a:t>Набирает вес  </a:t>
            </a:r>
            <a:r>
              <a:rPr lang="ru-RU" sz="2400" i="1" dirty="0" smtClean="0">
                <a:latin typeface="Times New Roman"/>
                <a:ea typeface="Times New Roman"/>
              </a:rPr>
              <a:t>кубышка,</a:t>
            </a:r>
            <a:endParaRPr lang="ru-RU" sz="2400" dirty="0" smtClean="0">
              <a:latin typeface="Times New Roman"/>
              <a:ea typeface="Times New Roman"/>
            </a:endParaRPr>
          </a:p>
          <a:p>
            <a:pPr marL="68580" indent="0">
              <a:spcAft>
                <a:spcPts val="0"/>
              </a:spcAft>
              <a:buNone/>
            </a:pPr>
            <a:r>
              <a:rPr lang="ru-RU" sz="2400" i="1" dirty="0" smtClean="0">
                <a:latin typeface="Times New Roman"/>
                <a:ea typeface="Times New Roman"/>
              </a:rPr>
              <a:t>В середине  - кочерыжка.</a:t>
            </a:r>
          </a:p>
          <a:p>
            <a:pPr marL="342900">
              <a:spcAft>
                <a:spcPts val="0"/>
              </a:spcAft>
            </a:pPr>
            <a:endParaRPr lang="ru-RU" sz="2400" i="1" dirty="0" smtClean="0">
              <a:effectLst/>
              <a:latin typeface="Times New Roman"/>
              <a:ea typeface="Times New Roman"/>
            </a:endParaRPr>
          </a:p>
          <a:p>
            <a:pPr marL="68580" indent="0">
              <a:spcAft>
                <a:spcPts val="0"/>
              </a:spcAft>
              <a:buNone/>
            </a:pPr>
            <a:endParaRPr lang="ru-RU" sz="2400" i="1" dirty="0">
              <a:effectLst/>
              <a:latin typeface="Times New Roman"/>
              <a:ea typeface="Times New Roman"/>
            </a:endParaRPr>
          </a:p>
          <a:p>
            <a:pPr marL="68580" indent="0">
              <a:spcAft>
                <a:spcPts val="0"/>
              </a:spcAft>
              <a:buNone/>
            </a:pPr>
            <a:r>
              <a:rPr lang="ru-RU" sz="2400" i="1" dirty="0">
                <a:latin typeface="Times New Roman"/>
                <a:ea typeface="Times New Roman"/>
              </a:rPr>
              <a:t>Нужнее всех из овощей</a:t>
            </a:r>
            <a:endParaRPr lang="ru-RU" sz="2400" dirty="0">
              <a:latin typeface="Times New Roman"/>
              <a:ea typeface="Times New Roman"/>
            </a:endParaRPr>
          </a:p>
          <a:p>
            <a:pPr marL="68580" indent="0">
              <a:spcAft>
                <a:spcPts val="0"/>
              </a:spcAft>
              <a:buNone/>
            </a:pPr>
            <a:r>
              <a:rPr lang="ru-RU" sz="2400" i="1" dirty="0">
                <a:latin typeface="Times New Roman"/>
                <a:ea typeface="Times New Roman"/>
              </a:rPr>
              <a:t>Для винегретов и борщей,</a:t>
            </a:r>
            <a:endParaRPr lang="ru-RU" sz="2400" dirty="0">
              <a:latin typeface="Times New Roman"/>
              <a:ea typeface="Times New Roman"/>
            </a:endParaRPr>
          </a:p>
          <a:p>
            <a:pPr marL="68580" indent="0">
              <a:spcAft>
                <a:spcPts val="0"/>
              </a:spcAft>
              <a:buNone/>
            </a:pPr>
            <a:r>
              <a:rPr lang="ru-RU" sz="2400" i="1" dirty="0">
                <a:latin typeface="Times New Roman"/>
                <a:ea typeface="Times New Roman"/>
              </a:rPr>
              <a:t>Из урожая нового</a:t>
            </a:r>
            <a:endParaRPr lang="ru-RU" sz="2400" dirty="0">
              <a:latin typeface="Times New Roman"/>
              <a:ea typeface="Times New Roman"/>
            </a:endParaRPr>
          </a:p>
          <a:p>
            <a:pPr marL="68580" indent="0">
              <a:spcAft>
                <a:spcPts val="0"/>
              </a:spcAft>
              <a:buNone/>
            </a:pPr>
            <a:r>
              <a:rPr lang="ru-RU" sz="2400" i="1" dirty="0">
                <a:latin typeface="Times New Roman"/>
                <a:ea typeface="Times New Roman"/>
              </a:rPr>
              <a:t>Красавица лиловая.</a:t>
            </a:r>
            <a:endParaRPr lang="ru-RU" sz="2400" dirty="0">
              <a:latin typeface="Times New Roman"/>
              <a:ea typeface="Times New Roman"/>
            </a:endParaRPr>
          </a:p>
          <a:p>
            <a:pPr marL="342900">
              <a:spcAft>
                <a:spcPts val="0"/>
              </a:spcAft>
            </a:pP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556792"/>
            <a:ext cx="184593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075" y="4148138"/>
            <a:ext cx="2355992" cy="1729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33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5486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412776"/>
            <a:ext cx="4824536" cy="4896544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 marL="68580" indent="0">
              <a:spcAft>
                <a:spcPts val="0"/>
              </a:spcAft>
              <a:buNone/>
            </a:pPr>
            <a:r>
              <a:rPr lang="ru-RU" sz="2800" i="1" dirty="0">
                <a:latin typeface="Times New Roman"/>
                <a:ea typeface="Times New Roman"/>
              </a:rPr>
              <a:t>Круглое, румяное,</a:t>
            </a:r>
            <a:endParaRPr lang="ru-RU" sz="2800" dirty="0">
              <a:latin typeface="Times New Roman"/>
              <a:ea typeface="Times New Roman"/>
            </a:endParaRPr>
          </a:p>
          <a:p>
            <a:pPr marL="68580" indent="0">
              <a:spcAft>
                <a:spcPts val="0"/>
              </a:spcAft>
              <a:buNone/>
            </a:pPr>
            <a:r>
              <a:rPr lang="ru-RU" sz="2800" i="1" dirty="0">
                <a:latin typeface="Times New Roman"/>
                <a:ea typeface="Times New Roman"/>
              </a:rPr>
              <a:t>Оно растёт на ветке.</a:t>
            </a:r>
            <a:endParaRPr lang="ru-RU" sz="2800" dirty="0">
              <a:latin typeface="Times New Roman"/>
              <a:ea typeface="Times New Roman"/>
            </a:endParaRPr>
          </a:p>
          <a:p>
            <a:pPr marL="68580" indent="0">
              <a:spcAft>
                <a:spcPts val="0"/>
              </a:spcAft>
              <a:buNone/>
            </a:pPr>
            <a:r>
              <a:rPr lang="ru-RU" sz="2800" i="1" dirty="0">
                <a:latin typeface="Times New Roman"/>
                <a:ea typeface="Times New Roman"/>
              </a:rPr>
              <a:t>Любят его взрослые</a:t>
            </a:r>
            <a:endParaRPr lang="ru-RU" sz="2800" dirty="0">
              <a:latin typeface="Times New Roman"/>
              <a:ea typeface="Times New Roman"/>
            </a:endParaRPr>
          </a:p>
          <a:p>
            <a:pPr marL="68580" indent="0">
              <a:spcAft>
                <a:spcPts val="0"/>
              </a:spcAft>
              <a:buNone/>
            </a:pPr>
            <a:r>
              <a:rPr lang="ru-RU" sz="2800" i="1" dirty="0" smtClean="0">
                <a:latin typeface="Times New Roman"/>
                <a:ea typeface="Times New Roman"/>
              </a:rPr>
              <a:t>И маленькие детки.</a:t>
            </a:r>
          </a:p>
          <a:p>
            <a:pPr marL="342900">
              <a:spcAft>
                <a:spcPts val="0"/>
              </a:spcAft>
            </a:pPr>
            <a:endParaRPr lang="ru-RU" sz="2800" i="1" dirty="0">
              <a:latin typeface="Times New Roman"/>
              <a:ea typeface="Times New Roman"/>
            </a:endParaRPr>
          </a:p>
          <a:p>
            <a:pPr marL="342900">
              <a:spcAft>
                <a:spcPts val="0"/>
              </a:spcAft>
            </a:pPr>
            <a:endParaRPr lang="ru-RU" sz="2800" i="1" dirty="0" smtClean="0">
              <a:latin typeface="Times New Roman"/>
              <a:ea typeface="Times New Roman"/>
            </a:endParaRPr>
          </a:p>
          <a:p>
            <a:pPr marL="68580" indent="0">
              <a:spcAft>
                <a:spcPts val="0"/>
              </a:spcAft>
              <a:buNone/>
            </a:pPr>
            <a:endParaRPr lang="ru-RU" sz="2800" i="1" dirty="0">
              <a:latin typeface="Times New Roman"/>
              <a:ea typeface="Times New Roman"/>
            </a:endParaRPr>
          </a:p>
          <a:p>
            <a:pPr marL="68580" indent="0">
              <a:spcAft>
                <a:spcPts val="0"/>
              </a:spcAft>
              <a:buNone/>
            </a:pPr>
            <a:r>
              <a:rPr lang="ru-RU" sz="2800" i="1" dirty="0">
                <a:latin typeface="Times New Roman"/>
                <a:ea typeface="Times New Roman"/>
              </a:rPr>
              <a:t>Знают этот фрукт детишки.</a:t>
            </a:r>
            <a:endParaRPr lang="ru-RU" sz="2800" dirty="0">
              <a:latin typeface="Times New Roman"/>
              <a:ea typeface="Times New Roman"/>
            </a:endParaRPr>
          </a:p>
          <a:p>
            <a:pPr marL="68580" indent="0">
              <a:spcAft>
                <a:spcPts val="0"/>
              </a:spcAft>
              <a:buNone/>
            </a:pPr>
            <a:r>
              <a:rPr lang="ru-RU" sz="2800" i="1" dirty="0">
                <a:latin typeface="Times New Roman"/>
                <a:ea typeface="Times New Roman"/>
              </a:rPr>
              <a:t>Любят есть его мартышки.</a:t>
            </a:r>
            <a:endParaRPr lang="ru-RU" sz="2800" dirty="0">
              <a:latin typeface="Times New Roman"/>
              <a:ea typeface="Times New Roman"/>
            </a:endParaRPr>
          </a:p>
          <a:p>
            <a:pPr marL="68580" indent="0">
              <a:spcAft>
                <a:spcPts val="0"/>
              </a:spcAft>
              <a:buNone/>
            </a:pPr>
            <a:r>
              <a:rPr lang="ru-RU" sz="2800" i="1" dirty="0">
                <a:latin typeface="Times New Roman"/>
                <a:ea typeface="Times New Roman"/>
              </a:rPr>
              <a:t>Родом он из тёплых стран</a:t>
            </a:r>
            <a:endParaRPr lang="ru-RU" sz="2800" dirty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2800" i="1" dirty="0">
                <a:latin typeface="Times New Roman"/>
                <a:ea typeface="Times New Roman"/>
              </a:rPr>
              <a:t>В тропиках растёт</a:t>
            </a:r>
            <a:r>
              <a:rPr lang="ru-RU" sz="2800" i="1" dirty="0" smtClean="0">
                <a:latin typeface="Times New Roman"/>
                <a:ea typeface="Times New Roman"/>
              </a:rPr>
              <a:t>…</a:t>
            </a:r>
            <a:endParaRPr lang="ru-RU" sz="2800" i="1" dirty="0">
              <a:latin typeface="Times New Roman"/>
              <a:ea typeface="Times New Roman"/>
            </a:endParaRPr>
          </a:p>
          <a:p>
            <a:pPr marL="342900">
              <a:spcAft>
                <a:spcPts val="0"/>
              </a:spcAft>
            </a:pPr>
            <a:endParaRPr lang="ru-RU" sz="1600" i="1" dirty="0" smtClean="0">
              <a:latin typeface="Times New Roman"/>
              <a:ea typeface="Times New Roman"/>
            </a:endParaRPr>
          </a:p>
          <a:p>
            <a:pPr marL="342900">
              <a:spcAft>
                <a:spcPts val="0"/>
              </a:spcAft>
            </a:pPr>
            <a:endParaRPr lang="ru-RU" sz="1600" i="1" dirty="0">
              <a:latin typeface="Times New Roman"/>
              <a:ea typeface="Times New Roman"/>
            </a:endParaRPr>
          </a:p>
          <a:p>
            <a:pPr marL="68580" indent="0">
              <a:spcAft>
                <a:spcPts val="0"/>
              </a:spcAft>
              <a:buNone/>
            </a:pPr>
            <a:r>
              <a:rPr lang="ru-RU" sz="1600" i="1" dirty="0" smtClean="0">
                <a:latin typeface="Times New Roman"/>
                <a:ea typeface="Times New Roman"/>
              </a:rPr>
              <a:t>.</a:t>
            </a:r>
          </a:p>
          <a:p>
            <a:pPr marL="342900">
              <a:spcAft>
                <a:spcPts val="0"/>
              </a:spcAft>
            </a:pPr>
            <a:endParaRPr lang="ru-RU" sz="1600" i="1" dirty="0">
              <a:effectLst/>
              <a:latin typeface="Times New Roman"/>
              <a:ea typeface="Times New Roman"/>
            </a:endParaRPr>
          </a:p>
          <a:p>
            <a:pPr marL="342900">
              <a:spcAft>
                <a:spcPts val="0"/>
              </a:spcAft>
            </a:pP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386" y="1700808"/>
            <a:ext cx="1341437" cy="142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9841" y="4077072"/>
            <a:ext cx="191452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53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-8020"/>
            <a:ext cx="7427168" cy="4206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08721"/>
            <a:ext cx="8157592" cy="5459610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pPr marL="68580" indent="0">
              <a:spcAft>
                <a:spcPts val="0"/>
              </a:spcAft>
              <a:buNone/>
            </a:pPr>
            <a:r>
              <a:rPr lang="ru-RU" i="1" dirty="0">
                <a:latin typeface="Times New Roman"/>
                <a:ea typeface="Times New Roman"/>
              </a:rPr>
              <a:t>С виду он как рыжий мяч,</a:t>
            </a:r>
            <a:endParaRPr lang="ru-RU" dirty="0">
              <a:latin typeface="Times New Roman"/>
              <a:ea typeface="Times New Roman"/>
            </a:endParaRPr>
          </a:p>
          <a:p>
            <a:pPr marL="68580" indent="0">
              <a:spcAft>
                <a:spcPts val="0"/>
              </a:spcAft>
              <a:buNone/>
            </a:pPr>
            <a:r>
              <a:rPr lang="ru-RU" i="1" dirty="0">
                <a:latin typeface="Times New Roman"/>
                <a:ea typeface="Times New Roman"/>
              </a:rPr>
              <a:t>Только вот не мчится вскачь.</a:t>
            </a:r>
            <a:endParaRPr lang="ru-RU" dirty="0">
              <a:latin typeface="Times New Roman"/>
              <a:ea typeface="Times New Roman"/>
            </a:endParaRPr>
          </a:p>
          <a:p>
            <a:pPr marL="68580" indent="0">
              <a:spcAft>
                <a:spcPts val="0"/>
              </a:spcAft>
              <a:buNone/>
            </a:pPr>
            <a:r>
              <a:rPr lang="ru-RU" i="1" dirty="0">
                <a:latin typeface="Times New Roman"/>
                <a:ea typeface="Times New Roman"/>
              </a:rPr>
              <a:t>В нём полезный витамин-</a:t>
            </a:r>
            <a:endParaRPr lang="ru-RU" dirty="0">
              <a:latin typeface="Times New Roman"/>
              <a:ea typeface="Times New Roman"/>
            </a:endParaRPr>
          </a:p>
          <a:p>
            <a:pPr marL="68580" indent="0">
              <a:spcAft>
                <a:spcPts val="0"/>
              </a:spcAft>
              <a:buNone/>
            </a:pPr>
            <a:r>
              <a:rPr lang="ru-RU" i="1" dirty="0">
                <a:latin typeface="Times New Roman"/>
                <a:ea typeface="Times New Roman"/>
              </a:rPr>
              <a:t>Это спелый </a:t>
            </a:r>
            <a:r>
              <a:rPr lang="ru-RU" i="1" dirty="0" smtClean="0">
                <a:latin typeface="Times New Roman"/>
                <a:ea typeface="Times New Roman"/>
              </a:rPr>
              <a:t>…</a:t>
            </a:r>
          </a:p>
          <a:p>
            <a:pPr marL="342900">
              <a:spcAft>
                <a:spcPts val="0"/>
              </a:spcAft>
            </a:pPr>
            <a:endParaRPr lang="ru-RU" i="1" dirty="0">
              <a:latin typeface="Times New Roman"/>
              <a:ea typeface="Times New Roman"/>
            </a:endParaRPr>
          </a:p>
          <a:p>
            <a:pPr marL="342900">
              <a:spcAft>
                <a:spcPts val="0"/>
              </a:spcAft>
            </a:pPr>
            <a:endParaRPr lang="ru-RU" i="1" dirty="0" smtClean="0">
              <a:latin typeface="Times New Roman"/>
              <a:ea typeface="Times New Roman"/>
            </a:endParaRPr>
          </a:p>
          <a:p>
            <a:pPr marL="68580" indent="0">
              <a:spcAft>
                <a:spcPts val="0"/>
              </a:spcAft>
              <a:buNone/>
            </a:pPr>
            <a:r>
              <a:rPr lang="ru-RU" i="1" dirty="0" smtClean="0">
                <a:latin typeface="Times New Roman"/>
                <a:ea typeface="Times New Roman"/>
              </a:rPr>
              <a:t>Жёлтый </a:t>
            </a:r>
            <a:r>
              <a:rPr lang="ru-RU" i="1" dirty="0">
                <a:latin typeface="Times New Roman"/>
                <a:ea typeface="Times New Roman"/>
              </a:rPr>
              <a:t>цитрусовый плод</a:t>
            </a:r>
            <a:endParaRPr lang="ru-RU" dirty="0">
              <a:latin typeface="Times New Roman"/>
              <a:ea typeface="Times New Roman"/>
            </a:endParaRPr>
          </a:p>
          <a:p>
            <a:pPr marL="68580" indent="0">
              <a:spcAft>
                <a:spcPts val="0"/>
              </a:spcAft>
              <a:buNone/>
            </a:pPr>
            <a:r>
              <a:rPr lang="ru-RU" i="1" dirty="0">
                <a:latin typeface="Times New Roman"/>
                <a:ea typeface="Times New Roman"/>
              </a:rPr>
              <a:t>В странах солнечных растёт,</a:t>
            </a:r>
            <a:endParaRPr lang="ru-RU" dirty="0">
              <a:latin typeface="Times New Roman"/>
              <a:ea typeface="Times New Roman"/>
            </a:endParaRPr>
          </a:p>
          <a:p>
            <a:pPr marL="68580" indent="0">
              <a:spcAft>
                <a:spcPts val="0"/>
              </a:spcAft>
              <a:buNone/>
            </a:pPr>
            <a:r>
              <a:rPr lang="ru-RU" i="1" dirty="0">
                <a:latin typeface="Times New Roman"/>
                <a:ea typeface="Times New Roman"/>
              </a:rPr>
              <a:t>Но на вкус кислейший он,</a:t>
            </a:r>
            <a:endParaRPr lang="ru-RU" dirty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i="1" dirty="0">
                <a:latin typeface="Times New Roman"/>
                <a:ea typeface="Times New Roman"/>
              </a:rPr>
              <a:t>А зовут </a:t>
            </a:r>
            <a:r>
              <a:rPr lang="ru-RU" i="1" dirty="0" smtClean="0">
                <a:latin typeface="Times New Roman"/>
                <a:ea typeface="Times New Roman"/>
              </a:rPr>
              <a:t>его …</a:t>
            </a:r>
          </a:p>
          <a:p>
            <a:endParaRPr lang="ru-RU" i="1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i="1" dirty="0">
              <a:latin typeface="Times New Roman"/>
            </a:endParaRPr>
          </a:p>
          <a:p>
            <a:pPr marL="68580" indent="0">
              <a:spcAft>
                <a:spcPts val="0"/>
              </a:spcAft>
              <a:buNone/>
            </a:pPr>
            <a:r>
              <a:rPr lang="ru-RU" i="1" dirty="0">
                <a:latin typeface="Times New Roman"/>
                <a:ea typeface="Times New Roman"/>
              </a:rPr>
              <a:t>Близнецы на тонкой ветке</a:t>
            </a:r>
            <a:endParaRPr lang="ru-RU" dirty="0">
              <a:latin typeface="Times New Roman"/>
              <a:ea typeface="Times New Roman"/>
            </a:endParaRPr>
          </a:p>
          <a:p>
            <a:pPr marL="68580" indent="0">
              <a:spcAft>
                <a:spcPts val="0"/>
              </a:spcAft>
              <a:buNone/>
            </a:pPr>
            <a:r>
              <a:rPr lang="ru-RU" i="1" dirty="0">
                <a:latin typeface="Times New Roman"/>
                <a:ea typeface="Times New Roman"/>
              </a:rPr>
              <a:t>Все лозы родные детки.</a:t>
            </a:r>
            <a:endParaRPr lang="ru-RU" dirty="0">
              <a:latin typeface="Times New Roman"/>
              <a:ea typeface="Times New Roman"/>
            </a:endParaRPr>
          </a:p>
          <a:p>
            <a:pPr marL="68580" indent="0">
              <a:spcAft>
                <a:spcPts val="0"/>
              </a:spcAft>
              <a:buNone/>
            </a:pPr>
            <a:r>
              <a:rPr lang="ru-RU" i="1" dirty="0">
                <a:latin typeface="Times New Roman"/>
                <a:ea typeface="Times New Roman"/>
              </a:rPr>
              <a:t>Гостю каждый в доме рад.</a:t>
            </a:r>
            <a:endParaRPr lang="ru-RU" dirty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i="1" dirty="0">
                <a:latin typeface="Times New Roman"/>
                <a:ea typeface="Times New Roman"/>
              </a:rPr>
              <a:t>Это </a:t>
            </a:r>
            <a:r>
              <a:rPr lang="ru-RU" i="1" dirty="0" smtClean="0">
                <a:latin typeface="Times New Roman"/>
                <a:ea typeface="Times New Roman"/>
              </a:rPr>
              <a:t>сладкий …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129" y="1264314"/>
            <a:ext cx="1751660" cy="1314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371" y="2996952"/>
            <a:ext cx="1711073" cy="1279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745" y="4743368"/>
            <a:ext cx="1382428" cy="157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54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5-tub-ru.yandex.net/i?id=209384770-4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541" y="3573016"/>
            <a:ext cx="14859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5-tub-ru.yandex.net/i?id=531702240-14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204" y="5253211"/>
            <a:ext cx="20478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im2-tub-ru.yandex.net/i?id=49145563-14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515" y="5224669"/>
            <a:ext cx="1959951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im2-tub-ru.yandex.net/i?id=7616633-29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656" y="5224669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 descr="http://im5-tub-ru.yandex.net/i?id=207813970-05-72&amp;n=21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656" y="3537432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2" name="Picture 18" descr="http://im6-tub-ru.yandex.net/i?id=527474307-03-72&amp;n=21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76" y="3537432"/>
            <a:ext cx="22479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4" name="Picture 20" descr="http://im6-tub-ru.yandex.net/i?id=83567893-10-72&amp;n=21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15" y="1867409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 descr="http://im2-tub-ru.yandex.net/i?id=592727991-09-72&amp;n=21">
            <a:hlinkClick r:id="rId18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406" y="1958388"/>
            <a:ext cx="1762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24" descr="http://im0-tub-ru.yandex.net/i?id=464705516-12-72&amp;n=21">
            <a:hlinkClick r:id="rId21"/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091" y="3573016"/>
            <a:ext cx="18859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70" name="Picture 26" descr="http://im8-tub-ru.yandex.net/i?id=394079693-71-72&amp;n=21">
            <a:hlinkClick r:id="rId23"/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355" y="5224669"/>
            <a:ext cx="21431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32326" y="-2429"/>
            <a:ext cx="3711674" cy="263077"/>
          </a:xfrm>
        </p:spPr>
        <p:txBody>
          <a:bodyPr>
            <a:normAutofit fontScale="90000"/>
          </a:bodyPr>
          <a:lstStyle/>
          <a:p>
            <a:endParaRPr lang="ru-RU" sz="5400" dirty="0"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548680"/>
            <a:ext cx="7996599" cy="1152128"/>
          </a:xfrm>
        </p:spPr>
        <p:txBody>
          <a:bodyPr>
            <a:noAutofit/>
          </a:bodyPr>
          <a:lstStyle/>
          <a:p>
            <a:pPr algn="l"/>
            <a:r>
              <a:rPr lang="ru-RU" sz="3600" dirty="0" smtClean="0"/>
              <a:t>Что мы употребляем в пищу у этих растений:  вершки или корешки?</a:t>
            </a:r>
            <a:endParaRPr lang="ru-RU" sz="3600" dirty="0"/>
          </a:p>
        </p:txBody>
      </p:sp>
      <p:pic>
        <p:nvPicPr>
          <p:cNvPr id="5122" name="Picture 2" descr="C:\Users\Степанова\Desktop\iCA2Y3J9P.jp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568" y="1867409"/>
            <a:ext cx="12763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Степанова\Desktop\iCA5KAO3Z.jpg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195" y="1928431"/>
            <a:ext cx="17335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945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3326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328592"/>
          </a:xfrm>
        </p:spPr>
        <p:txBody>
          <a:bodyPr/>
          <a:lstStyle/>
          <a:p>
            <a:pPr marL="0" indent="0">
              <a:buNone/>
            </a:pPr>
            <a:r>
              <a:rPr lang="ru-RU" sz="3200" b="1" dirty="0" smtClean="0"/>
              <a:t>Здоровье не купишь, его разум дарит.</a:t>
            </a:r>
          </a:p>
          <a:p>
            <a:pPr marL="0" indent="0">
              <a:buNone/>
            </a:pPr>
            <a:r>
              <a:rPr lang="ru-RU" sz="2800" dirty="0" smtClean="0"/>
              <a:t>Рецепты:</a:t>
            </a:r>
          </a:p>
          <a:p>
            <a:r>
              <a:rPr lang="ru-RU" sz="2800" b="1" dirty="0" smtClean="0"/>
              <a:t>Салат «Сибирячка»</a:t>
            </a:r>
          </a:p>
          <a:p>
            <a:pPr marL="0" indent="0">
              <a:buNone/>
            </a:pPr>
            <a:r>
              <a:rPr lang="ru-RU" sz="1800" dirty="0" smtClean="0"/>
              <a:t>Свежую капусту и морковь нашинковать, добавить грецкий орех, изюм, смородину, заправить сметаной с чесноком.</a:t>
            </a:r>
          </a:p>
          <a:p>
            <a:endParaRPr lang="ru-RU" sz="1800" dirty="0" smtClean="0"/>
          </a:p>
          <a:p>
            <a:r>
              <a:rPr lang="ru-RU" sz="2800" b="1" dirty="0" smtClean="0"/>
              <a:t>Салат  «Бодрость»</a:t>
            </a:r>
          </a:p>
          <a:p>
            <a:pPr marL="0" indent="0">
              <a:buNone/>
            </a:pPr>
            <a:r>
              <a:rPr lang="ru-RU" sz="1800" dirty="0" smtClean="0"/>
              <a:t>Редьку и морковь нашинковать, добавить лук, чеснок, посолить, заправить сметаной.</a:t>
            </a:r>
          </a:p>
          <a:p>
            <a:endParaRPr lang="ru-RU" sz="1800" dirty="0" smtClean="0"/>
          </a:p>
          <a:p>
            <a:r>
              <a:rPr lang="ru-RU" sz="2800" b="1" dirty="0" smtClean="0"/>
              <a:t>Салат  «Здоровье»</a:t>
            </a:r>
          </a:p>
          <a:p>
            <a:pPr marL="0" indent="0">
              <a:buNone/>
            </a:pPr>
            <a:r>
              <a:rPr lang="ru-RU" sz="1800" dirty="0" smtClean="0"/>
              <a:t>Нашинковать на тёрке морковь, добавить грецкий орех, изюм, клюкву, заправить сметаной.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226121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88024" y="908720"/>
            <a:ext cx="3597024" cy="3960440"/>
          </a:xfrm>
        </p:spPr>
        <p:txBody>
          <a:bodyPr>
            <a:normAutofit/>
          </a:bodyPr>
          <a:lstStyle/>
          <a:p>
            <a:r>
              <a:rPr lang="ru-RU" dirty="0" smtClean="0"/>
              <a:t>Желаем крепкого здоровья!</a:t>
            </a:r>
            <a:endParaRPr lang="ru-RU" dirty="0"/>
          </a:p>
        </p:txBody>
      </p:sp>
      <p:pic>
        <p:nvPicPr>
          <p:cNvPr id="8194" name="Picture 2" descr="http://im5-tub-ru.yandex.net/i?id=98572381-49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4190410" cy="35560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752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344816" cy="1080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Здоровье в наших руках 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013176"/>
            <a:ext cx="6624736" cy="1080120"/>
          </a:xfrm>
        </p:spPr>
        <p:txBody>
          <a:bodyPr>
            <a:normAutofit/>
          </a:bodyPr>
          <a:lstStyle/>
          <a:p>
            <a:r>
              <a:rPr lang="ru-RU" sz="2400" i="1" dirty="0"/>
              <a:t>Пейте больше соков, ешьте больше фруктов, </a:t>
            </a:r>
            <a:endParaRPr lang="ru-RU" sz="2400" dirty="0"/>
          </a:p>
          <a:p>
            <a:pPr algn="ctr"/>
            <a:r>
              <a:rPr lang="ru-RU" sz="2400" i="1" dirty="0" smtClean="0"/>
              <a:t>Будете здоровы раз и навсегда!</a:t>
            </a:r>
            <a:endParaRPr lang="ru-RU" sz="2400" dirty="0"/>
          </a:p>
        </p:txBody>
      </p:sp>
      <p:pic>
        <p:nvPicPr>
          <p:cNvPr id="1026" name="Picture 2" descr="http://im7-tub-ru.yandex.net/i?id=622132904-47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99200"/>
            <a:ext cx="5958408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02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86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smtClean="0"/>
              <a:t>Нет большей радости,</a:t>
            </a:r>
          </a:p>
          <a:p>
            <a:pPr marL="0" indent="0">
              <a:buNone/>
            </a:pPr>
            <a:r>
              <a:rPr lang="ru-RU" sz="2800" dirty="0" smtClean="0"/>
              <a:t>Чем вкусности да сладости.</a:t>
            </a:r>
            <a:r>
              <a:rPr lang="ru-RU" dirty="0" smtClean="0"/>
              <a:t>									</a:t>
            </a:r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												</a:t>
            </a:r>
            <a:r>
              <a:rPr lang="ru-RU" sz="2800" dirty="0" smtClean="0">
                <a:solidFill>
                  <a:prstClr val="black"/>
                </a:solidFill>
              </a:rPr>
              <a:t>Но </a:t>
            </a:r>
            <a:r>
              <a:rPr lang="ru-RU" sz="2800" dirty="0">
                <a:solidFill>
                  <a:prstClr val="black"/>
                </a:solidFill>
              </a:rPr>
              <a:t>частое их употребление</a:t>
            </a:r>
          </a:p>
          <a:p>
            <a:pPr marL="0" lvl="0" indent="0">
              <a:buClr>
                <a:srgbClr val="B5AE53"/>
              </a:buClr>
              <a:buNone/>
            </a:pPr>
            <a:r>
              <a:rPr lang="ru-RU" sz="2800" dirty="0" smtClean="0">
                <a:solidFill>
                  <a:prstClr val="black"/>
                </a:solidFill>
              </a:rPr>
              <a:t>				Приводит </a:t>
            </a:r>
            <a:r>
              <a:rPr lang="ru-RU" sz="2800" dirty="0">
                <a:solidFill>
                  <a:prstClr val="black"/>
                </a:solidFill>
              </a:rPr>
              <a:t>к ожирению.</a:t>
            </a:r>
          </a:p>
          <a:p>
            <a:endParaRPr lang="ru-RU" dirty="0"/>
          </a:p>
        </p:txBody>
      </p:sp>
      <p:pic>
        <p:nvPicPr>
          <p:cNvPr id="1027" name="Picture 3" descr="C:\Users\Степанова\Desktop\573334b8d28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17032"/>
            <a:ext cx="2304257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Степанова\Desktop\345817d957d1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72816"/>
            <a:ext cx="2952328" cy="21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3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052736"/>
            <a:ext cx="7851648" cy="1440160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5762" y="4293096"/>
            <a:ext cx="8040694" cy="2160240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2800" i="1" dirty="0">
                <a:latin typeface="Times New Roman"/>
                <a:ea typeface="Times New Roman"/>
              </a:rPr>
              <a:t>Есть дети, которые часто жуют, 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i="1" dirty="0">
                <a:latin typeface="Times New Roman"/>
                <a:ea typeface="Times New Roman"/>
              </a:rPr>
              <a:t>                                 И подряд всё в рот кладут.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i="1" dirty="0">
                <a:latin typeface="Times New Roman"/>
                <a:ea typeface="Times New Roman"/>
              </a:rPr>
              <a:t>                                 А при этом важно знать, 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800" i="1" dirty="0">
                <a:latin typeface="Times New Roman"/>
                <a:ea typeface="Times New Roman"/>
              </a:rPr>
              <a:t>                                 Надо меру соблюдать.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122" name="Picture 2" descr="http://im2-tub-ru.yandex.net/i?id=541541616-2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028" y="908720"/>
            <a:ext cx="5098165" cy="324036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37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4330824" cy="4191744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spcAft>
                <a:spcPts val="0"/>
              </a:spcAft>
              <a:buNone/>
            </a:pPr>
            <a:r>
              <a:rPr lang="ru-RU" sz="2800" i="1" dirty="0" smtClean="0">
                <a:latin typeface="Times New Roman"/>
                <a:ea typeface="Times New Roman"/>
              </a:rPr>
              <a:t>Есть </a:t>
            </a:r>
            <a:r>
              <a:rPr lang="ru-RU" sz="2800" i="1" dirty="0">
                <a:latin typeface="Times New Roman"/>
                <a:ea typeface="Times New Roman"/>
              </a:rPr>
              <a:t>ребята, что в игре забывают о еде.</a:t>
            </a:r>
            <a:endParaRPr lang="ru-RU" sz="28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800" i="1" dirty="0" smtClean="0">
                <a:latin typeface="Times New Roman"/>
                <a:ea typeface="Times New Roman"/>
              </a:rPr>
              <a:t>А </a:t>
            </a:r>
            <a:r>
              <a:rPr lang="ru-RU" sz="2800" i="1" dirty="0">
                <a:latin typeface="Times New Roman"/>
                <a:ea typeface="Times New Roman"/>
              </a:rPr>
              <a:t>затем придут за стол и едят, как будто слон.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050" name="Picture 2" descr="C:\Users\Степанова\Desktop\i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50246"/>
            <a:ext cx="3863367" cy="467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78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864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6635080" cy="5199856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ru-RU" sz="2800" i="1" dirty="0">
                <a:latin typeface="Times New Roman"/>
                <a:ea typeface="Times New Roman"/>
              </a:rPr>
              <a:t>Знают все, в сырых растениях есть живительная сила,</a:t>
            </a:r>
            <a:endParaRPr lang="ru-RU" sz="24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800" i="1" dirty="0" smtClean="0">
                <a:latin typeface="Times New Roman"/>
                <a:ea typeface="Times New Roman"/>
              </a:rPr>
              <a:t>А </a:t>
            </a:r>
            <a:r>
              <a:rPr lang="ru-RU" sz="2800" i="1" dirty="0">
                <a:latin typeface="Times New Roman"/>
                <a:ea typeface="Times New Roman"/>
              </a:rPr>
              <a:t>полезных в них веществ</a:t>
            </a:r>
            <a:endParaRPr lang="ru-RU" sz="24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800" i="1" dirty="0" smtClean="0">
                <a:latin typeface="Times New Roman"/>
                <a:ea typeface="Times New Roman"/>
              </a:rPr>
              <a:t>Просто-напросто </a:t>
            </a:r>
            <a:r>
              <a:rPr lang="ru-RU" sz="2800" i="1" dirty="0">
                <a:latin typeface="Times New Roman"/>
                <a:ea typeface="Times New Roman"/>
              </a:rPr>
              <a:t>не счесть!</a:t>
            </a:r>
            <a:endParaRPr lang="ru-RU" sz="24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800" i="1" dirty="0" smtClean="0">
                <a:latin typeface="Times New Roman"/>
                <a:ea typeface="Times New Roman"/>
              </a:rPr>
              <a:t>Эти </a:t>
            </a:r>
            <a:r>
              <a:rPr lang="ru-RU" sz="2800" i="1" dirty="0">
                <a:latin typeface="Times New Roman"/>
                <a:ea typeface="Times New Roman"/>
              </a:rPr>
              <a:t>чудо-вещества – наша сила и броня!</a:t>
            </a:r>
            <a:endParaRPr lang="ru-RU" sz="2400" dirty="0">
              <a:latin typeface="Times New Roman"/>
              <a:ea typeface="Times New Roman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sz="2800" i="1" dirty="0" smtClean="0">
                <a:latin typeface="Times New Roman"/>
                <a:ea typeface="Times New Roman"/>
              </a:rPr>
              <a:t>Сильным стать, поправиться </a:t>
            </a:r>
            <a:r>
              <a:rPr lang="ru-RU" sz="2800" i="1" dirty="0">
                <a:latin typeface="Times New Roman"/>
                <a:ea typeface="Times New Roman"/>
              </a:rPr>
              <a:t>и с болезнью справиться.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3074" name="Picture 2" descr="C:\Users\Степанова\Desktop\iCARITA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149080"/>
            <a:ext cx="288032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49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270" y="332656"/>
            <a:ext cx="7873874" cy="1143000"/>
          </a:xfrm>
        </p:spPr>
        <p:txBody>
          <a:bodyPr/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Правила здорового питания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1844824"/>
            <a:ext cx="6203032" cy="4608512"/>
          </a:xfrm>
        </p:spPr>
        <p:txBody>
          <a:bodyPr>
            <a:noAutofit/>
          </a:bodyPr>
          <a:lstStyle/>
          <a:p>
            <a:r>
              <a:rPr lang="ru-RU" sz="2800" dirty="0" smtClean="0"/>
              <a:t>1. Нужно есть то, что требуется твоему организму, а не то, что хочешь ты.</a:t>
            </a:r>
          </a:p>
          <a:p>
            <a:endParaRPr lang="ru-RU" sz="2800" dirty="0" smtClean="0"/>
          </a:p>
          <a:p>
            <a:r>
              <a:rPr lang="ru-RU" sz="2800" dirty="0" smtClean="0"/>
              <a:t>2. Старайся есть в одно и тоже время.</a:t>
            </a:r>
          </a:p>
          <a:p>
            <a:endParaRPr lang="ru-RU" sz="2800" dirty="0" smtClean="0"/>
          </a:p>
          <a:p>
            <a:r>
              <a:rPr lang="ru-RU" sz="2800" dirty="0" smtClean="0"/>
              <a:t>3. Употребляй всегда свежие продукты, овощи и фрукты.</a:t>
            </a:r>
          </a:p>
        </p:txBody>
      </p:sp>
      <p:pic>
        <p:nvPicPr>
          <p:cNvPr id="2050" name="Picture 2" descr="http://im3-tub-ru.yandex.net/i?id=199514998-44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39" y="3429000"/>
            <a:ext cx="1210611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5-tub-ru.yandex.net/i?id=452719061-38-72&amp;n=2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270" y="184482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2-tub-ru.yandex.net/i?id=948613534-66-72&amp;n=21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748" y="5026633"/>
            <a:ext cx="1462087" cy="1367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986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544" y="0"/>
            <a:ext cx="8229600" cy="33265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827" y="868206"/>
            <a:ext cx="8750661" cy="5727687"/>
          </a:xfrm>
        </p:spPr>
        <p:txBody>
          <a:bodyPr/>
          <a:lstStyle/>
          <a:p>
            <a:r>
              <a:rPr lang="ru-RU" dirty="0" smtClean="0"/>
              <a:t>Полезные продукты:</a:t>
            </a:r>
          </a:p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Вредные продукты: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Продукты не полезные и не вредные:</a:t>
            </a:r>
            <a:endParaRPr lang="ru-RU" dirty="0"/>
          </a:p>
        </p:txBody>
      </p:sp>
      <p:pic>
        <p:nvPicPr>
          <p:cNvPr id="4098" name="Picture 2" descr="C:\Users\Степанова\Desktop\607-305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71" y="1412776"/>
            <a:ext cx="1688367" cy="107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Степанова\Desktop\iCAV1GO2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014" y="1461710"/>
            <a:ext cx="1463020" cy="102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Степанова\Desktop\664340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399" y="1482932"/>
            <a:ext cx="1538222" cy="102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Степанова\Desktop\iCA7GQ3LV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452" y="3444021"/>
            <a:ext cx="132398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Степанова\Desktop\iCA96XFW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202" y="3398040"/>
            <a:ext cx="1344149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Степанова\Desktop\iCAK1E0A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658" y="3398040"/>
            <a:ext cx="1342597" cy="100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Users\Степанова\Desktop\iCAP3IMDV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851" y="5235217"/>
            <a:ext cx="1639539" cy="122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C:\Users\Степанова\Desktop\iCA6KA4BI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793" y="5253520"/>
            <a:ext cx="1978301" cy="121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Степанова\Desktop\iCADBI1O4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61710"/>
            <a:ext cx="1339602" cy="108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4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28803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487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/>
              <a:t>Много витаминов содержится в овощах и фруктах.</a:t>
            </a:r>
          </a:p>
          <a:p>
            <a:pPr marL="342900">
              <a:spcAft>
                <a:spcPts val="0"/>
              </a:spcAft>
            </a:pPr>
            <a:endParaRPr lang="ru-RU" sz="1800" i="1" dirty="0" smtClean="0">
              <a:latin typeface="Times New Roman"/>
              <a:ea typeface="Times New Roman"/>
            </a:endParaRPr>
          </a:p>
          <a:p>
            <a:pPr marL="68580" indent="0">
              <a:spcAft>
                <a:spcPts val="0"/>
              </a:spcAft>
              <a:buNone/>
            </a:pPr>
            <a:r>
              <a:rPr lang="ru-RU" sz="2000" i="1" dirty="0" smtClean="0">
                <a:latin typeface="Times New Roman"/>
                <a:ea typeface="Times New Roman"/>
              </a:rPr>
              <a:t>Он </a:t>
            </a:r>
            <a:r>
              <a:rPr lang="ru-RU" sz="2000" i="1" dirty="0">
                <a:latin typeface="Times New Roman"/>
                <a:ea typeface="Times New Roman"/>
              </a:rPr>
              <a:t>совсем-совсем зелёный</a:t>
            </a:r>
            <a:endParaRPr lang="ru-RU" sz="2000" dirty="0">
              <a:latin typeface="Times New Roman"/>
              <a:ea typeface="Times New Roman"/>
            </a:endParaRPr>
          </a:p>
          <a:p>
            <a:pPr marL="68580" indent="0">
              <a:spcAft>
                <a:spcPts val="0"/>
              </a:spcAft>
              <a:buNone/>
            </a:pPr>
            <a:r>
              <a:rPr lang="ru-RU" sz="2000" i="1" dirty="0">
                <a:latin typeface="Times New Roman"/>
                <a:ea typeface="Times New Roman"/>
              </a:rPr>
              <a:t>И овальный, удлинённый.</a:t>
            </a:r>
            <a:endParaRPr lang="ru-RU" sz="2000" dirty="0">
              <a:latin typeface="Times New Roman"/>
              <a:ea typeface="Times New Roman"/>
            </a:endParaRPr>
          </a:p>
          <a:p>
            <a:pPr marL="68580" indent="0">
              <a:spcAft>
                <a:spcPts val="0"/>
              </a:spcAft>
              <a:buNone/>
            </a:pPr>
            <a:r>
              <a:rPr lang="ru-RU" sz="2000" i="1" dirty="0">
                <a:latin typeface="Times New Roman"/>
                <a:ea typeface="Times New Roman"/>
              </a:rPr>
              <a:t>Помидора верный брат, </a:t>
            </a:r>
            <a:endParaRPr lang="ru-RU" sz="2000" dirty="0">
              <a:latin typeface="Times New Roman"/>
              <a:ea typeface="Times New Roman"/>
            </a:endParaRPr>
          </a:p>
          <a:p>
            <a:pPr marL="68580" indent="0">
              <a:spcAft>
                <a:spcPts val="0"/>
              </a:spcAft>
              <a:buNone/>
            </a:pPr>
            <a:r>
              <a:rPr lang="ru-RU" sz="2000" i="1" dirty="0">
                <a:latin typeface="Times New Roman"/>
                <a:ea typeface="Times New Roman"/>
              </a:rPr>
              <a:t>Тоже просится в салат</a:t>
            </a:r>
            <a:r>
              <a:rPr lang="ru-RU" sz="2000" i="1" dirty="0" smtClean="0">
                <a:latin typeface="Times New Roman"/>
                <a:ea typeface="Times New Roman"/>
              </a:rPr>
              <a:t>.</a:t>
            </a:r>
          </a:p>
          <a:p>
            <a:pPr marL="68580" indent="0">
              <a:spcAft>
                <a:spcPts val="0"/>
              </a:spcAft>
              <a:buNone/>
            </a:pPr>
            <a:endParaRPr lang="ru-RU" sz="2000" dirty="0" smtClean="0">
              <a:latin typeface="Times New Roman"/>
              <a:ea typeface="Times New Roman"/>
            </a:endParaRPr>
          </a:p>
          <a:p>
            <a:pPr marL="0" indent="0">
              <a:buNone/>
            </a:pPr>
            <a:r>
              <a:rPr lang="ru-RU" sz="2000" i="1" dirty="0"/>
              <a:t>Я вырос на грядке</a:t>
            </a:r>
            <a:endParaRPr lang="ru-RU" sz="2000" dirty="0"/>
          </a:p>
          <a:p>
            <a:pPr marL="0" indent="0">
              <a:buNone/>
            </a:pPr>
            <a:r>
              <a:rPr lang="ru-RU" sz="2000" i="1" dirty="0"/>
              <a:t>Характер мой гладкий:</a:t>
            </a:r>
            <a:endParaRPr lang="ru-RU" sz="2000" dirty="0"/>
          </a:p>
          <a:p>
            <a:pPr marL="0" indent="0">
              <a:buNone/>
            </a:pPr>
            <a:r>
              <a:rPr lang="ru-RU" sz="2000" i="1" dirty="0"/>
              <a:t>Куда ни приду, </a:t>
            </a:r>
            <a:endParaRPr lang="ru-RU" sz="2000" dirty="0"/>
          </a:p>
          <a:p>
            <a:pPr marL="0" indent="0">
              <a:buNone/>
            </a:pPr>
            <a:r>
              <a:rPr lang="ru-RU" sz="2000" i="1" dirty="0" smtClean="0"/>
              <a:t>Всех до слёз доведу.</a:t>
            </a:r>
          </a:p>
          <a:p>
            <a:pPr marL="68580" indent="0">
              <a:spcAft>
                <a:spcPts val="0"/>
              </a:spcAft>
              <a:buNone/>
            </a:pPr>
            <a:r>
              <a:rPr lang="ru-RU" sz="2000" i="1" dirty="0">
                <a:latin typeface="Times New Roman"/>
                <a:ea typeface="Times New Roman"/>
              </a:rPr>
              <a:t> </a:t>
            </a:r>
            <a:endParaRPr lang="ru-RU" sz="2000" dirty="0">
              <a:latin typeface="Times New Roman"/>
              <a:ea typeface="Times New Roman"/>
            </a:endParaRPr>
          </a:p>
          <a:p>
            <a:pPr marL="68580" indent="0">
              <a:spcAft>
                <a:spcPts val="0"/>
              </a:spcAft>
              <a:buNone/>
            </a:pPr>
            <a:r>
              <a:rPr lang="ru-RU" sz="2000" i="1" dirty="0">
                <a:latin typeface="Times New Roman"/>
                <a:ea typeface="Times New Roman"/>
              </a:rPr>
              <a:t>Красная девица сидит в темнице, </a:t>
            </a:r>
            <a:endParaRPr lang="ru-RU" sz="2000" dirty="0">
              <a:latin typeface="Times New Roman"/>
              <a:ea typeface="Times New Roman"/>
            </a:endParaRPr>
          </a:p>
          <a:p>
            <a:pPr marL="68580" indent="0">
              <a:spcAft>
                <a:spcPts val="0"/>
              </a:spcAft>
              <a:buNone/>
            </a:pPr>
            <a:r>
              <a:rPr lang="ru-RU" sz="2000" i="1" dirty="0">
                <a:latin typeface="Times New Roman"/>
                <a:ea typeface="Times New Roman"/>
              </a:rPr>
              <a:t>А коса – на улице.</a:t>
            </a:r>
            <a:endParaRPr lang="ru-RU" sz="2000" dirty="0">
              <a:latin typeface="Times New Roman"/>
              <a:ea typeface="Times New Roman"/>
            </a:endParaRPr>
          </a:p>
          <a:p>
            <a:endParaRPr lang="ru-RU" sz="14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124" y="1772816"/>
            <a:ext cx="1728192" cy="1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4" descr="http://im3-tub-ru.yandex.net/i?id=317298240-58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183" y="3573016"/>
            <a:ext cx="1726882" cy="115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988" y="5166967"/>
            <a:ext cx="1653564" cy="1173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46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447</TotalTime>
  <Words>452</Words>
  <Application>Microsoft Office PowerPoint</Application>
  <PresentationFormat>Экран (4:3)</PresentationFormat>
  <Paragraphs>115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Здоровье в наших руках!</vt:lpstr>
      <vt:lpstr>Здоровье в наших руках !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здорового питания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Желаем крепкого здоровья!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 в наших руках !</dc:title>
  <dc:creator>Степанова</dc:creator>
  <cp:lastModifiedBy>Степанова</cp:lastModifiedBy>
  <cp:revision>61</cp:revision>
  <dcterms:created xsi:type="dcterms:W3CDTF">2012-10-19T11:01:21Z</dcterms:created>
  <dcterms:modified xsi:type="dcterms:W3CDTF">2013-11-05T07:29:50Z</dcterms:modified>
</cp:coreProperties>
</file>