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98" r:id="rId2"/>
  </p:sldMasterIdLst>
  <p:sldIdLst>
    <p:sldId id="259" r:id="rId3"/>
    <p:sldId id="258" r:id="rId4"/>
    <p:sldId id="256" r:id="rId5"/>
    <p:sldId id="257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4357686" y="5286388"/>
            <a:ext cx="4071966" cy="100013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последовательности</a:t>
            </a:r>
            <a:endParaRPr lang="ru-RU" sz="24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9" name="Скругленный прямоугольник 8">
            <a:hlinkClick r:id="rId3" action="ppaction://hlinksldjump"/>
          </p:cNvPr>
          <p:cNvSpPr/>
          <p:nvPr/>
        </p:nvSpPr>
        <p:spPr>
          <a:xfrm>
            <a:off x="2928926" y="3786190"/>
            <a:ext cx="4071966" cy="100013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Самостоятельная работа</a:t>
            </a:r>
            <a:endParaRPr lang="ru-RU" sz="24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0" name="Скругленный прямоугольник 9">
            <a:hlinkClick r:id="rId4" action="ppaction://hlinksldjump"/>
          </p:cNvPr>
          <p:cNvSpPr/>
          <p:nvPr/>
        </p:nvSpPr>
        <p:spPr>
          <a:xfrm>
            <a:off x="1071538" y="2285992"/>
            <a:ext cx="4071966" cy="100013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Самопроверка </a:t>
            </a:r>
            <a:endParaRPr lang="ru-RU" sz="24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1027" name="Picture 3" descr="F:\мои документы ии\САШУЛЯ\анимашки 1\школа\127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0"/>
            <a:ext cx="2275266" cy="2228832"/>
          </a:xfrm>
          <a:prstGeom prst="rect">
            <a:avLst/>
          </a:prstGeom>
          <a:noFill/>
        </p:spPr>
      </p:pic>
      <p:pic>
        <p:nvPicPr>
          <p:cNvPr id="1028" name="Picture 4" descr="F:\мои документы ии\САШУЛЯ\анимашки 1\школа\50750d45a4c2f4169b17545eba60e47d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06060" y="4000504"/>
            <a:ext cx="2037940" cy="12334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1285860"/>
            <a:ext cx="35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1)  1,2,3,4,5,…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2214554"/>
            <a:ext cx="3786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2)  1,4,9,16,25,…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3143248"/>
            <a:ext cx="3857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3)  4,6,8,10,12,…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4143380"/>
            <a:ext cx="3929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4)  1,2,5,12,29,…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5852" y="5214950"/>
            <a:ext cx="3643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5)  2,6,18,54, …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86380" y="785794"/>
            <a:ext cx="4071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6) 1,8,27,64,81,…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57818" y="2643182"/>
            <a:ext cx="35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8)  1,-2,-3,-8,…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57818" y="3643314"/>
            <a:ext cx="35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9)  2,4,6,8,10,…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86380" y="4572008"/>
            <a:ext cx="35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10) ½,¼,⅛, …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57818" y="1714488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7) 3,6,12,24,…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F:\мои документы ии\САШУЛЯ\анимашки 1\школа\78292331317fcf1732df7db0c58972f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9" y="5122653"/>
            <a:ext cx="1643042" cy="1735348"/>
          </a:xfrm>
          <a:prstGeom prst="rect">
            <a:avLst/>
          </a:prstGeom>
          <a:noFill/>
        </p:spPr>
      </p:pic>
      <p:pic>
        <p:nvPicPr>
          <p:cNvPr id="2053" name="Picture 5" descr="F:\мои документы ии\САШУЛЯ\анимашки 1\школа\11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14290"/>
            <a:ext cx="1704975" cy="1257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1571612"/>
            <a:ext cx="35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1)  1,2,3,4,5,…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2500306"/>
            <a:ext cx="3857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3)  4,6,8,10,12,…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4429132"/>
            <a:ext cx="3643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5)  2,6,18,54, …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5357826"/>
            <a:ext cx="35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9)  2,4,6,8,10,…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2034" y="1071546"/>
            <a:ext cx="3786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2)  1,4,9,16,25,…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2034" y="2071678"/>
            <a:ext cx="3929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4)  1,2,5,12,29,…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2034" y="3000372"/>
            <a:ext cx="4071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6)  1,8,27,64,81,…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57290" y="3500438"/>
            <a:ext cx="3929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7) 3,6,12,24,…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2034" y="3929066"/>
            <a:ext cx="35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8)  1,-2,-3,-8,…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2034" y="4857760"/>
            <a:ext cx="35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10) ½,¼,⅛, …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5" descr="F:\мои документы ии\САШУЛЯ\анимашки 1\школа\1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290"/>
            <a:ext cx="1704975" cy="1257300"/>
          </a:xfrm>
          <a:prstGeom prst="rect">
            <a:avLst/>
          </a:prstGeom>
          <a:noFill/>
        </p:spPr>
      </p:pic>
      <p:pic>
        <p:nvPicPr>
          <p:cNvPr id="3074" name="Picture 2" descr="F:\мои документы ии\САШУЛЯ\анимашки 1\школа\12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39100" y="5257800"/>
            <a:ext cx="11049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6" grpId="1"/>
      <p:bldP spid="7" grpId="0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20" y="2000240"/>
            <a:ext cx="35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1)  1,2,3,4,5,…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20" y="2928934"/>
            <a:ext cx="3857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3)  4,6,8,10,12,…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3929066"/>
            <a:ext cx="35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9)  2,4,6,8,10,…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4910" y="2500306"/>
            <a:ext cx="3643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5)  2,6,18,54, …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14910" y="3429000"/>
            <a:ext cx="3929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7) 3,6,12,24,…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1538" y="785794"/>
            <a:ext cx="38576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Арифметическая прогрессия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9158" y="785794"/>
            <a:ext cx="38576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Геометрическая прогрессия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5" descr="F:\мои документы ии\САШУЛЯ\анимашки 1\школа\1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04975" cy="1257300"/>
          </a:xfrm>
          <a:prstGeom prst="rect">
            <a:avLst/>
          </a:prstGeom>
          <a:noFill/>
        </p:spPr>
      </p:pic>
      <p:pic>
        <p:nvPicPr>
          <p:cNvPr id="4098" name="Picture 2" descr="F:\мои документы ии\САШУЛЯ\анимашки 1\школа\127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3" y="4408728"/>
            <a:ext cx="2500298" cy="2449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500042"/>
          <a:ext cx="8358246" cy="5929354"/>
        </p:xfrm>
        <a:graphic>
          <a:graphicData uri="http://schemas.openxmlformats.org/drawingml/2006/table">
            <a:tbl>
              <a:tblPr/>
              <a:tblGrid>
                <a:gridCol w="4178687"/>
                <a:gridCol w="4179559"/>
              </a:tblGrid>
              <a:tr h="59293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I вариант</a:t>
                      </a:r>
                      <a:endParaRPr lang="ru-RU" sz="2000" b="1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Дано: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÷ </a:t>
                      </a:r>
                      <a:r>
                        <a:rPr lang="ru-RU" sz="2000" b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(     ) </a:t>
                      </a:r>
                      <a:r>
                        <a:rPr lang="ru-RU" sz="2000" b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10, 4, -2, …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2000" b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ru-RU" sz="2000" b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ru-RU" sz="2000" b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?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2.  Дано</a:t>
                      </a:r>
                      <a:r>
                        <a:rPr lang="ru-RU" sz="2000" b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÷ </a:t>
                      </a:r>
                      <a:r>
                        <a:rPr lang="ru-RU" sz="2000" b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(    ),  </a:t>
                      </a:r>
                      <a:endParaRPr lang="ru-RU" sz="2000" b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   =?</a:t>
                      </a:r>
                      <a:endParaRPr lang="ru-RU" sz="2000" b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3.  Найдите первые </a:t>
                      </a:r>
                      <a:r>
                        <a:rPr lang="ru-RU" sz="2000" b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четыре члена арифметической прогрессии первый член, которой равен 3, а разность </a:t>
                      </a:r>
                      <a:r>
                        <a:rPr lang="ru-RU" sz="2000" b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 b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II вариант</a:t>
                      </a:r>
                      <a:endParaRPr lang="ru-RU" sz="2000" b="1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Times New Roman"/>
                          <a:cs typeface="Times New Roman"/>
                        </a:rPr>
                        <a:t>Дано</a:t>
                      </a:r>
                      <a:r>
                        <a:rPr lang="ru-RU" sz="2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÷ </a:t>
                      </a:r>
                      <a:r>
                        <a:rPr lang="ru-RU" sz="2000" b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(    ) </a:t>
                      </a:r>
                      <a:r>
                        <a:rPr lang="ru-RU" sz="2000" b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-11, -7, -3, …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2000" b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ru-RU" sz="2000" b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ru-RU" sz="2000" b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?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2.  Дано</a:t>
                      </a:r>
                      <a:r>
                        <a:rPr lang="ru-RU" sz="2000" b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÷ </a:t>
                      </a:r>
                      <a:r>
                        <a:rPr lang="ru-RU" sz="2000" b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(      ),  </a:t>
                      </a:r>
                      <a:endParaRPr lang="ru-RU" sz="2000" b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    =?</a:t>
                      </a:r>
                      <a:endParaRPr lang="ru-RU" sz="2000" b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eorgia" pitchFamily="18" charset="0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3.  Найдите </a:t>
                      </a:r>
                      <a:r>
                        <a:rPr lang="ru-RU" sz="2000" b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первые пять членов арифметической прогрессии первый член, которой равен </a:t>
                      </a:r>
                      <a:r>
                        <a:rPr lang="ru-RU" sz="2000" b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   -</a:t>
                      </a:r>
                      <a:r>
                        <a:rPr lang="ru-RU" sz="2000" b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eorgia" pitchFamily="18" charset="0"/>
                          <a:ea typeface="Times New Roman"/>
                          <a:cs typeface="Times New Roman"/>
                        </a:rPr>
                        <a:t>3, а разность 4.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1500174"/>
            <a:ext cx="301988" cy="390808"/>
          </a:xfrm>
          <a:prstGeom prst="rect">
            <a:avLst/>
          </a:prstGeom>
          <a:noFill/>
        </p:spPr>
      </p:pic>
      <p:cxnSp>
        <p:nvCxnSpPr>
          <p:cNvPr id="24" name="Прямая соединительная линия 23"/>
          <p:cNvCxnSpPr/>
          <p:nvPr/>
        </p:nvCxnSpPr>
        <p:spPr>
          <a:xfrm>
            <a:off x="642910" y="1928802"/>
            <a:ext cx="2786876" cy="794"/>
          </a:xfrm>
          <a:prstGeom prst="line">
            <a:avLst/>
          </a:prstGeom>
          <a:ln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2822563" y="1606537"/>
            <a:ext cx="1214446" cy="1588"/>
          </a:xfrm>
          <a:prstGeom prst="line">
            <a:avLst/>
          </a:prstGeom>
          <a:ln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714348" y="3357562"/>
            <a:ext cx="3215504" cy="794"/>
          </a:xfrm>
          <a:prstGeom prst="line">
            <a:avLst/>
          </a:prstGeom>
          <a:ln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3322629" y="3106735"/>
            <a:ext cx="1214446" cy="1588"/>
          </a:xfrm>
          <a:prstGeom prst="line">
            <a:avLst/>
          </a:prstGeom>
          <a:ln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929190" y="2000240"/>
            <a:ext cx="2644000" cy="794"/>
          </a:xfrm>
          <a:prstGeom prst="line">
            <a:avLst/>
          </a:prstGeom>
          <a:ln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6965967" y="1677975"/>
            <a:ext cx="1214446" cy="1588"/>
          </a:xfrm>
          <a:prstGeom prst="line">
            <a:avLst/>
          </a:prstGeom>
          <a:ln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857752" y="3357562"/>
            <a:ext cx="3286942" cy="794"/>
          </a:xfrm>
          <a:prstGeom prst="line">
            <a:avLst/>
          </a:prstGeom>
          <a:ln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7537471" y="3035297"/>
            <a:ext cx="1214446" cy="1588"/>
          </a:xfrm>
          <a:prstGeom prst="line">
            <a:avLst/>
          </a:prstGeom>
          <a:ln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1500174"/>
            <a:ext cx="301988" cy="390808"/>
          </a:xfrm>
          <a:prstGeom prst="rect">
            <a:avLst/>
          </a:prstGeom>
          <a:noFill/>
        </p:spPr>
      </p:pic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2857496"/>
            <a:ext cx="301988" cy="390808"/>
          </a:xfrm>
          <a:prstGeom prst="rect">
            <a:avLst/>
          </a:prstGeom>
          <a:noFill/>
        </p:spPr>
      </p:pic>
      <p:pic>
        <p:nvPicPr>
          <p:cNvPr id="35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2857496"/>
            <a:ext cx="301988" cy="390808"/>
          </a:xfrm>
          <a:prstGeom prst="rect">
            <a:avLst/>
          </a:prstGeom>
          <a:noFill/>
        </p:spPr>
      </p:pic>
      <p:pic>
        <p:nvPicPr>
          <p:cNvPr id="36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2928934"/>
            <a:ext cx="305203" cy="419654"/>
          </a:xfrm>
          <a:prstGeom prst="rect">
            <a:avLst/>
          </a:prstGeom>
          <a:noFill/>
        </p:spPr>
      </p:pic>
      <p:pic>
        <p:nvPicPr>
          <p:cNvPr id="3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2857496"/>
            <a:ext cx="305203" cy="419654"/>
          </a:xfrm>
          <a:prstGeom prst="rect">
            <a:avLst/>
          </a:prstGeom>
          <a:noFill/>
        </p:spPr>
      </p:pic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51" name="Picture 1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3000372"/>
            <a:ext cx="1347490" cy="357166"/>
          </a:xfrm>
          <a:prstGeom prst="rect">
            <a:avLst/>
          </a:prstGeom>
          <a:noFill/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2928934"/>
            <a:ext cx="1347490" cy="357166"/>
          </a:xfrm>
          <a:prstGeom prst="rect">
            <a:avLst/>
          </a:prstGeom>
          <a:noFill/>
        </p:spPr>
      </p:pic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3286124"/>
            <a:ext cx="311730" cy="428628"/>
          </a:xfrm>
          <a:prstGeom prst="rect">
            <a:avLst/>
          </a:prstGeom>
          <a:noFill/>
        </p:spPr>
      </p:pic>
      <p:pic>
        <p:nvPicPr>
          <p:cNvPr id="44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3286124"/>
            <a:ext cx="311730" cy="428628"/>
          </a:xfrm>
          <a:prstGeom prst="rect">
            <a:avLst/>
          </a:prstGeom>
          <a:noFill/>
        </p:spPr>
      </p:pic>
      <p:pic>
        <p:nvPicPr>
          <p:cNvPr id="22" name="Picture 2" descr="F:\мои документы ии\САШУЛЯ\анимашки 1\школа\127.gif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15206" y="5178479"/>
            <a:ext cx="1714511" cy="167952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714348" y="285728"/>
          <a:ext cx="8215370" cy="5181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68519"/>
                <a:gridCol w="4446851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u="sng" kern="1200" dirty="0" smtClean="0">
                          <a:solidFill>
                            <a:srgbClr val="FF0000"/>
                          </a:solidFill>
                          <a:latin typeface="Georgia" pitchFamily="18" charset="0"/>
                        </a:rPr>
                        <a:t>I вариант</a:t>
                      </a:r>
                      <a:endParaRPr lang="ru-RU" sz="2800" dirty="0">
                        <a:solidFill>
                          <a:srgbClr val="FF0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eaLnBrk="1" latinLnBrk="0" hangingPunct="1"/>
                      <a:r>
                        <a:rPr lang="ru-RU" sz="2800" u="sng" kern="1200" dirty="0" smtClean="0">
                          <a:solidFill>
                            <a:srgbClr val="FF0000"/>
                          </a:solidFill>
                          <a:latin typeface="Georgia" pitchFamily="18" charset="0"/>
                        </a:rPr>
                        <a:t>II вариант</a:t>
                      </a:r>
                      <a:endParaRPr lang="ru-RU" sz="2800" b="1" kern="1200" dirty="0">
                        <a:solidFill>
                          <a:srgbClr val="FF0000"/>
                        </a:solidFill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514350" indent="-514350">
                        <a:buAutoNum type="arabicParenR"/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Georgia" pitchFamily="18" charset="0"/>
                        </a:rPr>
                        <a:t>-6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buAutoNum type="arabicParenR"/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Georgia" pitchFamily="18" charset="0"/>
                        </a:rPr>
                        <a:t>4</a:t>
                      </a:r>
                    </a:p>
                    <a:p>
                      <a:pPr marL="514350" indent="-514350">
                        <a:buNone/>
                      </a:pPr>
                      <a:endParaRPr lang="ru-RU" sz="3200" dirty="0">
                        <a:solidFill>
                          <a:srgbClr val="FF0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514350" indent="-514350">
                        <a:buAutoNum type="arabicParenR" startAt="2"/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Georgia" pitchFamily="18" charset="0"/>
                        </a:rPr>
                        <a:t>5</a:t>
                      </a:r>
                    </a:p>
                    <a:p>
                      <a:pPr marL="514350" indent="-514350">
                        <a:buNone/>
                      </a:pPr>
                      <a:endParaRPr lang="ru-RU" sz="3200" dirty="0">
                        <a:solidFill>
                          <a:srgbClr val="FF0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buAutoNum type="arabicParenR" startAt="2"/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Georgia" pitchFamily="18" charset="0"/>
                        </a:rPr>
                        <a:t>-27</a:t>
                      </a:r>
                    </a:p>
                    <a:p>
                      <a:pPr marL="514350" indent="-514350">
                        <a:buNone/>
                      </a:pPr>
                      <a:endParaRPr lang="ru-RU" sz="3200" dirty="0" smtClean="0">
                        <a:solidFill>
                          <a:srgbClr val="FF0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514350" indent="-514350">
                        <a:buAutoNum type="arabicParenR" startAt="3"/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Georgia" pitchFamily="18" charset="0"/>
                        </a:rPr>
                        <a:t>3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Georgia" pitchFamily="18" charset="0"/>
                        </a:rPr>
                        <a:t>, 8, 12, 17 </a:t>
                      </a:r>
                      <a:endParaRPr lang="ru-RU" sz="3200" b="1" dirty="0" smtClean="0">
                        <a:solidFill>
                          <a:srgbClr val="FF0000"/>
                        </a:solidFill>
                        <a:latin typeface="Georgia" pitchFamily="18" charset="0"/>
                      </a:endParaRPr>
                    </a:p>
                    <a:p>
                      <a:pPr marL="514350" indent="-514350">
                        <a:buNone/>
                      </a:pPr>
                      <a:endParaRPr lang="ru-RU" sz="3200" dirty="0" smtClean="0">
                        <a:solidFill>
                          <a:srgbClr val="FF0000"/>
                        </a:solidFill>
                        <a:latin typeface="Georgia" pitchFamily="18" charset="0"/>
                      </a:endParaRPr>
                    </a:p>
                    <a:p>
                      <a:pPr marL="514350" indent="-514350">
                        <a:buNone/>
                      </a:pPr>
                      <a:endParaRPr lang="ru-RU" sz="3200" dirty="0" smtClean="0">
                        <a:solidFill>
                          <a:srgbClr val="FF0000"/>
                        </a:solidFill>
                        <a:latin typeface="Georgia" pitchFamily="18" charset="0"/>
                      </a:endParaRPr>
                    </a:p>
                    <a:p>
                      <a:pPr marL="514350" indent="-514350">
                        <a:buNone/>
                      </a:pPr>
                      <a:endParaRPr lang="ru-RU" sz="3200" dirty="0" smtClean="0">
                        <a:solidFill>
                          <a:srgbClr val="FF0000"/>
                        </a:solidFill>
                        <a:latin typeface="Georgia" pitchFamily="18" charset="0"/>
                      </a:endParaRPr>
                    </a:p>
                    <a:p>
                      <a:pPr marL="514350" indent="-514350">
                        <a:buNone/>
                      </a:pPr>
                      <a:endParaRPr lang="ru-RU" sz="3200" dirty="0">
                        <a:solidFill>
                          <a:srgbClr val="FF0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buAutoNum type="arabicParenR" startAt="3"/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Georgia" pitchFamily="18" charset="0"/>
                        </a:rPr>
                        <a:t>-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Georgia" pitchFamily="18" charset="0"/>
                        </a:rPr>
                        <a:t>3, 1, 5, 9, 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Georgia" pitchFamily="18" charset="0"/>
                        </a:rPr>
                        <a:t>13</a:t>
                      </a:r>
                    </a:p>
                    <a:p>
                      <a:pPr marL="514350" indent="-514350">
                        <a:buNone/>
                      </a:pPr>
                      <a:endParaRPr lang="ru-RU" sz="3200" dirty="0">
                        <a:solidFill>
                          <a:srgbClr val="FF0000"/>
                        </a:solidFill>
                        <a:latin typeface="Georgia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122" name="Picture 2" descr="F:\мои документы ии\САШУЛЯ\анимашки 1\школа\13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429132"/>
            <a:ext cx="1929826" cy="2214554"/>
          </a:xfrm>
          <a:prstGeom prst="rect">
            <a:avLst/>
          </a:prstGeom>
          <a:noFill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1428736"/>
            <a:ext cx="2114550" cy="381000"/>
          </a:xfrm>
          <a:prstGeom prst="rect">
            <a:avLst/>
          </a:prstGeom>
          <a:noFill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500306"/>
            <a:ext cx="3500462" cy="342900"/>
          </a:xfrm>
          <a:prstGeom prst="rect">
            <a:avLst/>
          </a:prstGeom>
          <a:noFill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3500438"/>
            <a:ext cx="1647825" cy="381000"/>
          </a:xfrm>
          <a:prstGeom prst="rect">
            <a:avLst/>
          </a:prstGeom>
          <a:noFill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3929066"/>
            <a:ext cx="1866900" cy="381000"/>
          </a:xfrm>
          <a:prstGeom prst="rect">
            <a:avLst/>
          </a:prstGeom>
          <a:noFill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357694"/>
            <a:ext cx="2038350" cy="381000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786322"/>
            <a:ext cx="2200275" cy="381000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1428736"/>
            <a:ext cx="2514600" cy="342900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2428868"/>
            <a:ext cx="3929090" cy="342900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3571876"/>
            <a:ext cx="1857375" cy="38100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3929066"/>
            <a:ext cx="2076450" cy="38100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4286256"/>
            <a:ext cx="1866900" cy="381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4643446"/>
            <a:ext cx="1866900" cy="381000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5000636"/>
            <a:ext cx="2038350" cy="381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103</TotalTime>
  <Words>248</Words>
  <PresentationFormat>Экран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Тема2</vt:lpstr>
      <vt:lpstr>Тема1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юля</cp:lastModifiedBy>
  <cp:revision>15</cp:revision>
  <dcterms:created xsi:type="dcterms:W3CDTF">2012-01-31T16:23:19Z</dcterms:created>
  <dcterms:modified xsi:type="dcterms:W3CDTF">2012-02-02T14:09:17Z</dcterms:modified>
</cp:coreProperties>
</file>