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4"/>
  </p:notesMasterIdLst>
  <p:sldIdLst>
    <p:sldId id="304" r:id="rId2"/>
    <p:sldId id="302" r:id="rId3"/>
    <p:sldId id="256" r:id="rId4"/>
    <p:sldId id="257" r:id="rId5"/>
    <p:sldId id="300" r:id="rId6"/>
    <p:sldId id="298" r:id="rId7"/>
    <p:sldId id="263" r:id="rId8"/>
    <p:sldId id="266" r:id="rId9"/>
    <p:sldId id="296" r:id="rId10"/>
    <p:sldId id="269" r:id="rId11"/>
    <p:sldId id="303" r:id="rId12"/>
    <p:sldId id="270" r:id="rId13"/>
    <p:sldId id="273" r:id="rId14"/>
    <p:sldId id="294" r:id="rId15"/>
    <p:sldId id="274" r:id="rId16"/>
    <p:sldId id="276" r:id="rId17"/>
    <p:sldId id="271" r:id="rId18"/>
    <p:sldId id="278" r:id="rId19"/>
    <p:sldId id="279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80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C033DD-5025-40D7-9400-24E0FB1F7A98}" type="datetimeFigureOut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24E589A-B242-47BC-928E-7FFCFEBED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769D49-5830-4F68-8671-C1F3EB413CD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A78112-167F-4628-851E-6375C4B3441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3083F8-1DCD-4949-B378-4C1E1BF8434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5C317-47B3-45A0-AEA8-F521CCF9B45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F99779-BCEE-4D9D-8A31-3ECA05D9477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2311FB-00C9-4FD3-80E1-4D1753CFBB4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C1B9EE-9F1F-4B07-9267-F4E7BA9843A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2A7D02-6A95-4354-AE8B-B527359620B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E42FAA-1C70-4F6C-8FD6-F89AEA73093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63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D89C32-A73F-48F9-922D-CCDDF829338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0D0CB6-88B1-4237-ADAA-D5ED3EB87B4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D76329-74A8-4082-86CF-3D6F0919A15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04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1AA4A3-0B93-440F-B17C-FE301CE356B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246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471B72-1579-4D10-9D54-15A33D75243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253511-3466-45F4-8AC5-18D464C041C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1DC377-5214-459E-AA40-D5BB07C8EC1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86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F63A35-3185-4A13-B66D-F5F54E65313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06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795E50-FBA2-4435-9DB7-65447B752AC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27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46FC48-9E55-435D-BBEC-8562A4F654C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47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466F66-D575-41D0-8587-EE44B004993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BCF0C74-545B-48C8-A76E-199D05ACBCCF}" type="slidenum">
              <a:rPr lang="ru-RU" sz="1200">
                <a:latin typeface="Calibri" pitchFamily="34" charset="0"/>
              </a:rPr>
              <a:pPr algn="r"/>
              <a:t>5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F83B743-2D9E-452E-8950-777DE18F5273}" type="slidenum">
              <a:rPr lang="ru-RU" sz="1200">
                <a:latin typeface="Calibri" pitchFamily="34" charset="0"/>
              </a:rPr>
              <a:pPr algn="r"/>
              <a:t>6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BEACD4-B7AB-44EF-B87A-EDBA8CF9A75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16DF87-D9A7-4ACA-BDAD-51E8425AF33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E068B6-FDAE-4D01-BECE-6D35ACB0E4D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16DB26-B4ED-42D4-BC1D-22C5D32EDF5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910098-C3F8-414E-A43A-D2048AC3CB0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5C5D2-C2A7-4F81-8C0D-836FA30FB378}" type="datetimeFigureOut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7214D-603E-4057-8337-E1403FD47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EB927-0C46-4A72-AC07-2BCF0361C012}" type="datetimeFigureOut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C53-6010-4832-98A4-CE7282E5D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4F517-BA0A-4317-8AAF-EC0EBCFC4A76}" type="datetimeFigureOut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F0A23-90BB-48DE-B3B4-871F6448A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780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0663"/>
            <a:ext cx="4038600" cy="227806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0FD10-17D5-4B08-9181-7E9872CB729D}" type="datetimeFigureOut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496FA-D637-4C35-A2C6-AE790AE16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2780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030663"/>
            <a:ext cx="4038600" cy="227806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E9AF8-F634-4475-9A0B-C194C3A6FE5F}" type="datetimeFigureOut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43AB9-58D3-478B-A461-BF4A78AB9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2780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780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30663"/>
            <a:ext cx="4038600" cy="227806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30663"/>
            <a:ext cx="4038600" cy="227806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42834-3DAD-43EA-BC1B-3A056166B1F8}" type="datetimeFigureOut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29D60-0245-4C18-9AD0-C2963DA40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8BDDA-4DAF-48BB-BD47-430AC92E69EA}" type="datetimeFigureOut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5B5D8-1FE7-4558-A535-95C0155B4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21284-F14D-4CE8-A8CC-B9BAD0CE78CA}" type="datetimeFigureOut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CC834-EE08-46B4-9A2C-E58C6D2EF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92C8C-C2E5-4000-B129-F7BAEC010E57}" type="datetimeFigureOut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75195-D7DF-452D-B381-E1EEE47C6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A1375-60B5-4B16-8A18-C4197DE88D0B}" type="datetimeFigureOut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798F7-326F-49C2-BF5A-4873877B1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8C5D7-8070-470A-A18F-87DE66999442}" type="datetimeFigureOut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691E8-8CEB-428B-916E-9DC2B6A47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B0B50-55A7-4D45-A511-F286EB4A5FA5}" type="datetimeFigureOut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32F29-E125-4F49-8EEA-881C08178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9D9B5-D265-427D-BD42-4105A85BBAA9}" type="datetimeFigureOut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40AA6-37B9-4BDC-BC32-90233F2DC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B8D5E-14A2-49F0-948C-D46343198BAE}" type="datetimeFigureOut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CE9E4-9827-4C2C-940B-8334CCFB7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E7200B-5329-4A6D-A5B1-C5153C0B2715}" type="datetimeFigureOut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29352A-7CD6-4170-9B2B-4F5052FFF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35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9%D0%B8%D1%82%D0%BE%D0%B2%D0%B8%D0%B4%D0%BD%D0%B0%D1%8F_%D0%B6%D0%B5%D0%BB%D0%B5%D0%B7%D0%B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hyperlink" Target="http://ru.wikipedia.org/wiki/%D0%A0%D0%B0%D0%BA_(%D0%B1%D0%BE%D0%BB%D0%B5%D0%B7%D0%BD%D1%8C)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8%D0%BD%D0%B4%D1%80%D0%BE%D0%BC_%D0%94%D0%B0%D1%83%D0%BD%D0%B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ru.wikipedia.org/wiki/%D0%93%D1%80%D0%B8%D0%BD%D0%BF%D0%B8%D1%81" TargetMode="Externa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ru.wikipedia.org/wiki/%D0%A9%D0%B8%D1%82%D0%BE%D0%B2%D0%B8%D0%B4%D0%BD%D0%B0%D1%8F_%D0%B6%D0%B5%D0%BB%D0%B5%D0%B7%D0%B0" TargetMode="External"/><Relationship Id="rId5" Type="http://schemas.openxmlformats.org/officeDocument/2006/relationships/hyperlink" Target="http://ru.wikipedia.org/wiki/%D0%A0%D0%B0%D0%BA_(%D0%B1%D0%BE%D0%BB%D0%B5%D0%B7%D0%BD%D1%8C)" TargetMode="External"/><Relationship Id="rId4" Type="http://schemas.openxmlformats.org/officeDocument/2006/relationships/hyperlink" Target="http://ru.wikipedia.org/w/index.php?title=%D0%92%D1%80%D0%B0%D1%87%D0%B8_%D0%BF%D1%80%D0%BE%D1%82%D0%B8%D0%B2_%D1%8F%D0%B4%D0%B5%D1%80%D0%BD%D0%BE%D0%B9_%D0%B2%D0%BE%D0%B9%D0%BD%D1%8B&amp;action=edit&amp;redlink=1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5%D0%B2%D1%80%D0%BE%D0%BF%D0%B5%D0%B9%D1%81%D0%BA%D0%B0%D1%8F_%D0%BA%D0%BE%D0%BC%D0%B8%D1%81%D1%81%D0%B8%D1%8F" TargetMode="External"/><Relationship Id="rId7" Type="http://schemas.openxmlformats.org/officeDocument/2006/relationships/hyperlink" Target="http://ru.wikipedia.org/w/index.php?title=BOUYGUES&amp;action=edit&amp;redlink=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/index.php?title=Vinci_Construction_Grands_Projets&amp;action=edit&amp;redlink=1" TargetMode="External"/><Relationship Id="rId5" Type="http://schemas.openxmlformats.org/officeDocument/2006/relationships/hyperlink" Target="http://ru.wikipedia.org/w/index.php?title=NOVARKA&amp;action=edit&amp;redlink=1" TargetMode="External"/><Relationship Id="rId4" Type="http://schemas.openxmlformats.org/officeDocument/2006/relationships/hyperlink" Target="http://ru.wikipedia.org/wiki/%D0%95%D0%B2%D1%80%D0%BE%D0%BF%D0%B5%D0%B9%D1%81%D0%BA%D0%B8%D0%B9_%D0%B1%D0%B0%D0%BD%D0%BA_%D1%80%D0%B5%D0%BA%D0%BE%D0%BD%D1%81%D1%82%D1%80%D1%83%D0%BA%D1%86%D0%B8%D0%B8_%D0%B8_%D1%80%D0%B0%D0%B7%D0%B2%D0%B8%D1%82%D0%B8%D1%8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8229600" cy="1828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Классный час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антропогенные трагедии века-Чернобыль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4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3038" y="4868863"/>
            <a:ext cx="6400800" cy="1752600"/>
          </a:xfrm>
        </p:spPr>
        <p:txBody>
          <a:bodyPr/>
          <a:lstStyle/>
          <a:p>
            <a:pPr algn="r" eaLnBrk="1" hangingPunct="1"/>
            <a:r>
              <a:rPr lang="ru-RU" smtClean="0"/>
              <a:t>Классный руководитель </a:t>
            </a:r>
          </a:p>
          <a:p>
            <a:pPr algn="r" eaLnBrk="1" hangingPunct="1"/>
            <a:r>
              <a:rPr lang="ru-RU" smtClean="0"/>
              <a:t>11 «А» класса</a:t>
            </a:r>
          </a:p>
          <a:p>
            <a:pPr algn="r" eaLnBrk="1" hangingPunct="1"/>
            <a:r>
              <a:rPr lang="ru-RU" smtClean="0"/>
              <a:t>Уфимцева Е.Н.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616325"/>
            <a:ext cx="408463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0"/>
            <a:ext cx="3465513" cy="66690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Char char=""/>
            </a:pPr>
            <a:r>
              <a:rPr lang="ru-RU" sz="2000" smtClean="0"/>
              <a:t>Наибольшую опасность, связанную с аварией представляло то, что, раз-рушение реакторной зоны вызвало выброс в атмосферу и на территорию ЧАЭС большого количества радиоактивных деталей, графита, ядерного топлива.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"/>
            </a:pPr>
            <a:endParaRPr lang="ru-RU" sz="200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"/>
            </a:pPr>
            <a:r>
              <a:rPr lang="ru-RU" sz="2000" smtClean="0"/>
              <a:t>27 апреля 1986 года высота загрязненной радионук-лидами воздушной струи, выходящая из поврежденного энергоблока, превышала 1200 метров, уровень радиации в ней на удалении 5-10 км  от места аварии составляли 1000 миллирентген в час.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"/>
            </a:pPr>
            <a:endParaRPr lang="ru-RU" sz="200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"/>
            </a:pPr>
            <a:r>
              <a:rPr lang="ru-RU" sz="2000" smtClean="0"/>
              <a:t>Выброс радиоактивности в основном завершился к 6 мая 1986г.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"/>
            </a:pPr>
            <a:endParaRPr lang="ru-RU" sz="2000" smtClean="0"/>
          </a:p>
        </p:txBody>
      </p:sp>
      <p:pic>
        <p:nvPicPr>
          <p:cNvPr id="32771" name="Содержимое 4" descr="135534_image_large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00438" y="0"/>
            <a:ext cx="5643562" cy="68580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 bwMode="auto">
          <a:xfrm>
            <a:off x="468313" y="-17145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700" b="0" smtClean="0">
                <a:ln>
                  <a:noFill/>
                </a:ln>
                <a:solidFill>
                  <a:srgbClr val="FF0066"/>
                </a:solidFill>
                <a:effectLst/>
              </a:rPr>
              <a:t>Чернобыль </a:t>
            </a:r>
          </a:p>
        </p:txBody>
      </p:sp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4787900" y="3789363"/>
            <a:ext cx="41402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ru-RU" sz="2400" b="1" i="1">
                <a:solidFill>
                  <a:srgbClr val="0000FF"/>
                </a:solidFill>
                <a:latin typeface="Times New Roman" pitchFamily="18" charset="0"/>
              </a:rPr>
              <a:t>… Заросли огороды</a:t>
            </a:r>
            <a:br>
              <a:rPr lang="ru-RU" sz="2400" b="1" i="1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400" b="1" i="1">
                <a:solidFill>
                  <a:srgbClr val="0000FF"/>
                </a:solidFill>
                <a:latin typeface="Times New Roman" pitchFamily="18" charset="0"/>
              </a:rPr>
              <a:t>Библейской полынью.</a:t>
            </a:r>
            <a:br>
              <a:rPr lang="ru-RU" sz="2400" b="1" i="1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400" b="1" i="1">
                <a:solidFill>
                  <a:srgbClr val="0000FF"/>
                </a:solidFill>
                <a:latin typeface="Times New Roman" pitchFamily="18" charset="0"/>
              </a:rPr>
              <a:t>И погасли на реках костры…</a:t>
            </a:r>
            <a:br>
              <a:rPr lang="ru-RU" sz="2400" b="1" i="1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400" b="1" i="1">
                <a:solidFill>
                  <a:srgbClr val="0000FF"/>
                </a:solidFill>
                <a:latin typeface="Times New Roman" pitchFamily="18" charset="0"/>
              </a:rPr>
              <a:t>Тихо перекликаются села</a:t>
            </a:r>
            <a:br>
              <a:rPr lang="ru-RU" sz="2400" b="1" i="1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400" b="1" i="1">
                <a:solidFill>
                  <a:srgbClr val="0000FF"/>
                </a:solidFill>
                <a:latin typeface="Times New Roman" pitchFamily="18" charset="0"/>
              </a:rPr>
              <a:t>«Болит голова и тошнит».</a:t>
            </a:r>
            <a:br>
              <a:rPr lang="ru-RU" sz="2400" b="1" i="1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400" b="1" i="1">
                <a:solidFill>
                  <a:srgbClr val="0000FF"/>
                </a:solidFill>
                <a:latin typeface="Times New Roman" pitchFamily="18" charset="0"/>
              </a:rPr>
              <a:t>Тихо в лесах и полях,</a:t>
            </a:r>
            <a:br>
              <a:rPr lang="ru-RU" sz="2400" b="1" i="1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400" b="1" i="1">
                <a:solidFill>
                  <a:srgbClr val="0000FF"/>
                </a:solidFill>
                <a:latin typeface="Times New Roman" pitchFamily="18" charset="0"/>
              </a:rPr>
              <a:t>Тихо на плесе пустом…</a:t>
            </a:r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sz="2400" b="1">
                <a:solidFill>
                  <a:srgbClr val="0000FF"/>
                </a:solidFill>
                <a:latin typeface="Times New Roman" pitchFamily="18" charset="0"/>
              </a:rPr>
            </a:br>
            <a:endParaRPr lang="ru-RU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34819" name="Picture 5" descr="IMG_310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692150"/>
            <a:ext cx="4081463" cy="3024188"/>
          </a:xfrm>
        </p:spPr>
      </p:pic>
      <p:pic>
        <p:nvPicPr>
          <p:cNvPr id="34820" name="Picture 6" descr="derevnya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3860800"/>
            <a:ext cx="4032250" cy="2881313"/>
          </a:xfrm>
        </p:spPr>
      </p:pic>
      <p:pic>
        <p:nvPicPr>
          <p:cNvPr id="34821" name="Picture 7" descr="IMG_3004"/>
          <p:cNvPicPr>
            <a:picLocks noGrp="1" noChangeAspect="1" noChangeArrowheads="1"/>
          </p:cNvPicPr>
          <p:nvPr>
            <p:ph type="body" sz="half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643438" y="692150"/>
            <a:ext cx="4321175" cy="3097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285750"/>
            <a:ext cx="3465513" cy="58404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 2" pitchFamily="18" charset="2"/>
              <a:buChar char=""/>
              <a:defRPr/>
            </a:pPr>
            <a:r>
              <a:rPr lang="ru-RU" sz="2000" smtClean="0"/>
              <a:t>В первые часы после аварии часть лиц, работавших на наиболее опасных участках, получили большие дозы облучения, а также ожоги при участии в тушении пожара.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"/>
              <a:defRPr/>
            </a:pPr>
            <a:r>
              <a:rPr lang="ru-RU" sz="2000" smtClean="0"/>
              <a:t> К 6 часам утра 26 апреля было госпитализировано 108 человек, а в течение дня 237 человек, те у кого развитие острой лучевой болезни прогнозировалось с наи-большей вероятностью были срочно госпитализированы в Киев и Москву.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"/>
              <a:defRPr/>
            </a:pPr>
            <a:r>
              <a:rPr lang="ru-RU" sz="2000" smtClean="0"/>
              <a:t> Общее число людей погибших вследствие аварии на Чернобыльской АЭС от ожогов и острой лучевой болезни на 1 января 1988 года составило 100 человек.</a:t>
            </a:r>
          </a:p>
        </p:txBody>
      </p:sp>
      <p:pic>
        <p:nvPicPr>
          <p:cNvPr id="35843" name="Содержимое 10" descr="images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714750" y="30163"/>
            <a:ext cx="5429250" cy="688816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9" y="6481"/>
            <a:ext cx="3427756" cy="128122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Онкологические заболевания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341438"/>
            <a:ext cx="3419475" cy="53594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Char char=""/>
            </a:pPr>
            <a:r>
              <a:rPr lang="ru-RU" sz="2000" smtClean="0">
                <a:hlinkClick r:id="rId3" tooltip="Щитовидная железа"/>
              </a:rPr>
              <a:t>Щитовидная железа</a:t>
            </a:r>
            <a:r>
              <a:rPr lang="ru-RU" sz="2000" smtClean="0"/>
              <a:t> — один из органов, наиболее под</a:t>
            </a:r>
            <a:r>
              <a:rPr lang="ru-RU" sz="2000" smtClean="0">
                <a:latin typeface="Arial" charset="0"/>
              </a:rPr>
              <a:t>-</a:t>
            </a:r>
            <a:r>
              <a:rPr lang="ru-RU" sz="2000" smtClean="0"/>
              <a:t>верженных риску возник</a:t>
            </a:r>
            <a:r>
              <a:rPr lang="ru-RU" sz="2000" smtClean="0">
                <a:latin typeface="Arial" charset="0"/>
              </a:rPr>
              <a:t>-</a:t>
            </a:r>
            <a:r>
              <a:rPr lang="ru-RU" sz="2000" smtClean="0"/>
              <a:t>новения </a:t>
            </a:r>
            <a:r>
              <a:rPr lang="ru-RU" sz="2000" smtClean="0">
                <a:hlinkClick r:id="rId4" tooltip="Рак (болезнь)"/>
              </a:rPr>
              <a:t>рака</a:t>
            </a:r>
            <a:r>
              <a:rPr lang="ru-RU" sz="2000" smtClean="0"/>
              <a:t> в результате радиоактивного загрязнения, потому что она накапливает иод-131; особенно высок риск для детей. </a:t>
            </a:r>
            <a:endParaRPr lang="ru-RU" sz="20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"/>
            </a:pPr>
            <a:r>
              <a:rPr lang="ru-RU" sz="2000" smtClean="0"/>
              <a:t>В 1990—1998 годах было зарегистрировано более 4000 случаев заболевания раком щитовидной железы среди тех, кому в момент аварии было менее 18 лет.</a:t>
            </a:r>
            <a:endParaRPr lang="ru-RU" sz="20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"/>
            </a:pPr>
            <a:r>
              <a:rPr lang="ru-RU" sz="2000" smtClean="0"/>
              <a:t>Эксперты считают, что количество заболеваний раком щитовидной железы будет расти ещё в течение многих лет.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"/>
            </a:pPr>
            <a:endParaRPr lang="ru-RU" sz="2000" smtClean="0"/>
          </a:p>
        </p:txBody>
      </p:sp>
      <p:pic>
        <p:nvPicPr>
          <p:cNvPr id="37891" name="Содержимое 6" descr="hospital4.jpg"/>
          <p:cNvPicPr>
            <a:picLocks noGrp="1" noChangeAspect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3500438" y="0"/>
            <a:ext cx="5643562" cy="6858000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 sz="quarter"/>
          </p:nvPr>
        </p:nvSpPr>
        <p:spPr bwMode="auto">
          <a:xfrm>
            <a:off x="457200" y="274638"/>
            <a:ext cx="8229600" cy="7921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b="0" smtClean="0">
                <a:ln>
                  <a:noFill/>
                </a:ln>
                <a:solidFill>
                  <a:srgbClr val="000000"/>
                </a:solidFill>
                <a:effectLst/>
              </a:rPr>
              <a:t>Страшные последствия…</a:t>
            </a:r>
          </a:p>
        </p:txBody>
      </p:sp>
      <p:sp>
        <p:nvSpPr>
          <p:cNvPr id="39938" name="Rectangle 3"/>
          <p:cNvSpPr>
            <a:spLocks noGrp="1"/>
          </p:cNvSpPr>
          <p:nvPr>
            <p:ph sz="quarter" idx="4"/>
          </p:nvPr>
        </p:nvSpPr>
        <p:spPr>
          <a:xfrm>
            <a:off x="4787900" y="4221163"/>
            <a:ext cx="4197350" cy="2087562"/>
          </a:xfrm>
        </p:spPr>
        <p:txBody>
          <a:bodyPr/>
          <a:lstStyle/>
          <a:p>
            <a:pPr eaLnBrk="1" hangingPunct="1"/>
            <a:r>
              <a:rPr lang="ru-RU" sz="1800" b="1" smtClean="0"/>
              <a:t>Симптомы  радиационного заражения:  сухость во рту, першение в горле, онемение губ, языка, повреждение всех внутренних органов. </a:t>
            </a:r>
          </a:p>
          <a:p>
            <a:pPr eaLnBrk="1" hangingPunct="1"/>
            <a:r>
              <a:rPr lang="ru-RU" sz="1800" b="1" smtClean="0"/>
              <a:t>Последствия: смерть практически неизбежна.</a:t>
            </a:r>
          </a:p>
          <a:p>
            <a:pPr eaLnBrk="1" hangingPunct="1"/>
            <a:endParaRPr lang="ru-RU" sz="1800" smtClean="0"/>
          </a:p>
          <a:p>
            <a:pPr eaLnBrk="1" hangingPunct="1"/>
            <a:endParaRPr lang="ru-RU" sz="2000" smtClean="0"/>
          </a:p>
        </p:txBody>
      </p:sp>
      <p:pic>
        <p:nvPicPr>
          <p:cNvPr id="39939" name="Picture 4" descr="talidomid-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066800"/>
            <a:ext cx="3773488" cy="2971800"/>
          </a:xfrm>
        </p:spPr>
      </p:pic>
      <p:pic>
        <p:nvPicPr>
          <p:cNvPr id="39940" name="Picture 5" descr="misc_32_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1066800"/>
            <a:ext cx="3962400" cy="3048000"/>
          </a:xfrm>
        </p:spPr>
      </p:pic>
      <p:pic>
        <p:nvPicPr>
          <p:cNvPr id="39941" name="Picture 6" descr="27083248_reby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371600" y="4191000"/>
            <a:ext cx="3219450" cy="251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702" y="-235646"/>
            <a:ext cx="3532233" cy="14316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Наследственные болезни</a:t>
            </a:r>
            <a:endParaRPr lang="ru-RU" dirty="0"/>
          </a:p>
        </p:txBody>
      </p:sp>
      <p:sp>
        <p:nvSpPr>
          <p:cNvPr id="40962" name="Текст 2"/>
          <p:cNvSpPr>
            <a:spLocks noGrp="1"/>
          </p:cNvSpPr>
          <p:nvPr>
            <p:ph type="body" idx="2"/>
          </p:nvPr>
        </p:nvSpPr>
        <p:spPr>
          <a:xfrm>
            <a:off x="0" y="1357313"/>
            <a:ext cx="3465513" cy="4768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Char char=""/>
            </a:pPr>
            <a:r>
              <a:rPr lang="ru-RU" sz="2100" smtClean="0">
                <a:latin typeface="Arial" charset="0"/>
              </a:rPr>
              <a:t>У</a:t>
            </a:r>
            <a:r>
              <a:rPr lang="ru-RU" sz="2100" smtClean="0"/>
              <a:t>величение числа врож</a:t>
            </a:r>
            <a:r>
              <a:rPr lang="ru-RU" sz="2100" smtClean="0">
                <a:latin typeface="Arial" charset="0"/>
              </a:rPr>
              <a:t>-</a:t>
            </a:r>
            <a:r>
              <a:rPr lang="ru-RU" sz="2100" smtClean="0"/>
              <a:t>дённых патологий в различ</a:t>
            </a:r>
            <a:r>
              <a:rPr lang="ru-RU" sz="2100" smtClean="0">
                <a:latin typeface="Arial" charset="0"/>
              </a:rPr>
              <a:t>-</a:t>
            </a:r>
            <a:r>
              <a:rPr lang="ru-RU" sz="2100" smtClean="0"/>
              <a:t>ных районах Белоруссии между 1986 и 1994 годами. </a:t>
            </a:r>
            <a:endParaRPr lang="ru-RU" sz="21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"/>
            </a:pPr>
            <a:endParaRPr lang="ru-RU" sz="21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"/>
            </a:pPr>
            <a:r>
              <a:rPr lang="ru-RU" sz="2100" smtClean="0"/>
              <a:t>В январе 1987 года было зарегистрировано необычно большое число случаев </a:t>
            </a:r>
            <a:r>
              <a:rPr lang="ru-RU" sz="2100" smtClean="0">
                <a:hlinkClick r:id="rId3" tooltip="Синдром Дауна"/>
              </a:rPr>
              <a:t>синдрома Дауна</a:t>
            </a:r>
            <a:r>
              <a:rPr lang="ru-RU" sz="2100" smtClean="0"/>
              <a:t>.</a:t>
            </a:r>
            <a:endParaRPr lang="ru-RU" sz="21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"/>
            </a:pPr>
            <a:endParaRPr lang="ru-RU" sz="21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"/>
            </a:pPr>
            <a:r>
              <a:rPr lang="ru-RU" sz="2100" smtClean="0"/>
              <a:t>Детская смертность очень высока во всех трёх странах, пострадавших от чернобыльской аварии.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"/>
            </a:pPr>
            <a:endParaRPr lang="ru-RU" sz="2600" smtClean="0"/>
          </a:p>
        </p:txBody>
      </p:sp>
      <p:pic>
        <p:nvPicPr>
          <p:cNvPr id="40963" name="Содержимое 4" descr="chernobyl1_gif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500438" y="0"/>
            <a:ext cx="564356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1431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endParaRPr lang="ru-RU" sz="1300" dirty="0"/>
          </a:p>
        </p:txBody>
      </p:sp>
      <p:sp>
        <p:nvSpPr>
          <p:cNvPr id="43010" name="Текст 2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4040188" cy="2286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500" cap="none" smtClean="0">
                <a:hlinkClick r:id="rId3" tooltip="Гринпис"/>
              </a:rPr>
              <a:t>ГРИНПИС</a:t>
            </a:r>
            <a:r>
              <a:rPr lang="ru-RU" sz="1500" cap="none" smtClean="0"/>
              <a:t> И МЕЖДУНАРОДНАЯ ОРГАНИЗАЦИЯ «</a:t>
            </a:r>
            <a:r>
              <a:rPr lang="ru-RU" sz="1500" cap="none" smtClean="0">
                <a:hlinkClick r:id="rId4" tooltip="Врачи против ядерной войны (страница отсутствует)"/>
              </a:rPr>
              <a:t>ВРАЧИ ПРОТИВ ЯДЕРНОЙ ВОЙНЫ</a:t>
            </a:r>
            <a:r>
              <a:rPr lang="ru-RU" sz="1500" cap="none" smtClean="0"/>
              <a:t>» УТВЕРЖДАЮТ,ЧТО В РЕЗУЛЬТАТЕ АВАРИИ ТОЛЬКО СРЕДИ ЛИКВИДАТОРОВ УМЕРЛИ ДЕСЯТКИ ТЫСЯЧ ЧЕЛОВЕК, В ЕВРОПЕ ЗАФИКСИРОВАНО 10 000 СЛУЧАЕВ УРОДСТВ У НОВОРОЖДЁННЫХ, 10 000 СЛУЧАЕВ </a:t>
            </a:r>
            <a:r>
              <a:rPr lang="ru-RU" sz="1500" cap="none" smtClean="0">
                <a:hlinkClick r:id="rId5" tooltip="Рак (болезнь)"/>
              </a:rPr>
              <a:t>РАКА</a:t>
            </a:r>
            <a:r>
              <a:rPr lang="ru-RU" sz="1500" cap="none" smtClean="0"/>
              <a:t> </a:t>
            </a:r>
            <a:r>
              <a:rPr lang="ru-RU" sz="1500" cap="none" smtClean="0">
                <a:hlinkClick r:id="rId6" tooltip="Щитовидная железа"/>
              </a:rPr>
              <a:t>ЩИТОВИДНОЙ ЖЕЛЕЗЫ</a:t>
            </a:r>
            <a:r>
              <a:rPr lang="ru-RU" sz="1500" cap="none" smtClean="0"/>
              <a:t> И ОЖИДАЕТСЯ ЕЩЁ 50 000.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0"/>
            <a:ext cx="4041775" cy="2286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3012" name="Содержимое 6" descr="capta28861fea54e4e1eb2ee6a233a2c7bc9aptopix_two_headed_turtle_pamr102.jpg"/>
          <p:cNvPicPr>
            <a:picLocks noGrp="1" noChangeAspect="1"/>
          </p:cNvPicPr>
          <p:nvPr>
            <p:ph sz="quarter" idx="2"/>
          </p:nvPr>
        </p:nvPicPr>
        <p:blipFill>
          <a:blip r:embed="rId7"/>
          <a:srcRect/>
          <a:stretch>
            <a:fillRect/>
          </a:stretch>
        </p:blipFill>
        <p:spPr>
          <a:xfrm>
            <a:off x="0" y="2286000"/>
            <a:ext cx="4714875" cy="4572000"/>
          </a:xfrm>
        </p:spPr>
      </p:pic>
      <p:pic>
        <p:nvPicPr>
          <p:cNvPr id="43013" name="Содержимое 7" descr="169336.jpg"/>
          <p:cNvPicPr>
            <a:picLocks noGrp="1" noChangeAspect="1"/>
          </p:cNvPicPr>
          <p:nvPr>
            <p:ph sz="quarter" idx="4"/>
          </p:nvPr>
        </p:nvPicPr>
        <p:blipFill>
          <a:blip r:embed="rId8"/>
          <a:srcRect/>
          <a:stretch>
            <a:fillRect/>
          </a:stretch>
        </p:blipFill>
        <p:spPr>
          <a:xfrm>
            <a:off x="4786313" y="620713"/>
            <a:ext cx="4357687" cy="4929187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Ликвидация последствий аварии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/>
              <a:t>Авария на Чернобыльской АЭС породила целый комплекс проблем. Прежде всего необходимо было выяснить: не возникнет ли вследствии расплавления и стекания ядерного топлива цепная реакция? Важно было организовать крупномасштабную радиометрическую разведку, причем не только в районе АЭС, но и на обширных территориях вокруг нее. Предстояло обеспечить безопасность находившихся еще в работе 1-го и 2-го энергоблоков. Таким образом были определены следующие основные направления на начальный период ликвидации аварии: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оценка состояния энергоблоков ЧАЭС и радиационной обстановки на станции и прилегающей территории;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защита персонала станции и населения от возможных радиационных поражений;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локализация аварии и уменьшение радиационного воздействия на население и окружающую среду.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К вечеру 26 апреля были приняты необходимые решения, началась подготовка к эвакуации города Припяти. 27 апреля в 1 ночи были остановлены реакторы первого и второго энергоблоков. Начались работы по ликвидации последствий аварии.</a:t>
            </a: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Дальнейшая судьба станции</a:t>
            </a:r>
            <a:endParaRPr lang="ru-RU" dirty="0"/>
          </a:p>
        </p:txBody>
      </p:sp>
      <p:sp>
        <p:nvSpPr>
          <p:cNvPr id="47106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3800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smtClean="0"/>
              <a:t>После аварии на 4-м энергоблоке работа электростанции была приостановлена из-за опасной радиационной обстановки. Однако уже в октябре 1986 года, после обшир-ных работ по дезактивации территории и постройки «саркофага», 1-й и 2-й энерго-блоки были вновь введены в строй; в декабре 1987 года возобновлена работа 3-го.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25 декабря 1995 года был подписан Меморандум о взаимопонимании между Правительством Украины и правительствами стран «большой семёрки» и </a:t>
            </a:r>
            <a:r>
              <a:rPr lang="ru-RU" sz="1600" smtClean="0">
                <a:hlinkClick r:id="rId3" tooltip="Европейская комиссия"/>
              </a:rPr>
              <a:t>Комиссией Европейского союза</a:t>
            </a:r>
            <a:r>
              <a:rPr lang="ru-RU" sz="1600" smtClean="0"/>
              <a:t>, согласно которому началась разработка программы полного закрытия станции к 2000 году. Решение об окончательной остановке энергоблока № 1 принято 30 ноября 1996 г., энергоблока № 2 — 15 марта 1999 г.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29 марта 2000 г. принято постановление Кабинета Министров Украины № 598 «О досрочном прекращении эксплуатации энергоблока № 3 и окончательном закрытии Чернобыльской АЭС». 15 декабря 2000 года в 13 часов 17 минут по приказу Президента Украины навсегда остановлен реактор энергоблока № 3 Чернобыльской АЭС. Станция прекратила генерацию электроэнергии.</a:t>
            </a:r>
            <a:endParaRPr lang="ru-RU" sz="1600" baseline="30000" smtClean="0"/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Саркофаг, возведённый над четвёртым, взорвавшимся, энергоблоком постепенно разрушается. Опасность, в случае его обрушения, в основном определяется тем, как много радиоактивных веществ находится внутри него. По официальным данным, эта цифра достигает 95 % от того количества, которое было на момент аварии. Если эта оценка верна, то разрушение укрытия может привести к очень большим выбросам.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В марте 2004 года </a:t>
            </a:r>
            <a:r>
              <a:rPr lang="ru-RU" sz="1600" smtClean="0">
                <a:hlinkClick r:id="rId4" tooltip="Европейский банк реконструкции и развития"/>
              </a:rPr>
              <a:t>Европейский банк реконструкции и развития</a:t>
            </a:r>
            <a:r>
              <a:rPr lang="ru-RU" sz="1600" smtClean="0"/>
              <a:t> объявил тендер на проектирование, строительство и ввод в эксплуатацию нового саркофага для ЧАЭС. Победителем тендера в августе 2007 года была признана компания </a:t>
            </a:r>
            <a:r>
              <a:rPr lang="ru-RU" sz="1600" smtClean="0">
                <a:hlinkClick r:id="rId5" tooltip="NOVARKA (страница отсутствует)"/>
              </a:rPr>
              <a:t>NOVARKA</a:t>
            </a:r>
            <a:r>
              <a:rPr lang="ru-RU" sz="1600" smtClean="0"/>
              <a:t>, совместное предприятие французских компаний </a:t>
            </a:r>
            <a:r>
              <a:rPr lang="ru-RU" sz="1600" smtClean="0">
                <a:hlinkClick r:id="rId6" tooltip="Vinci Construction Grands Projets (страница отсутствует)"/>
              </a:rPr>
              <a:t>Vinci Construction Grands Projets</a:t>
            </a:r>
            <a:r>
              <a:rPr lang="ru-RU" sz="1600" smtClean="0"/>
              <a:t> и </a:t>
            </a:r>
            <a:r>
              <a:rPr lang="ru-RU" sz="1600" smtClean="0">
                <a:hlinkClick r:id="rId7" tooltip="BOUYGUES (страница отсутствует)"/>
              </a:rPr>
              <a:t>BOUYGUES</a:t>
            </a:r>
            <a:r>
              <a:rPr lang="ru-RU" sz="160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50" y="428625"/>
            <a:ext cx="4040188" cy="6080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Город Припять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7508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/>
          </a:p>
        </p:txBody>
      </p:sp>
      <p:pic>
        <p:nvPicPr>
          <p:cNvPr id="49156" name="Содержимое 6" descr="280885969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143000"/>
            <a:ext cx="4497388" cy="5715000"/>
          </a:xfrm>
        </p:spPr>
      </p:pic>
      <p:pic>
        <p:nvPicPr>
          <p:cNvPr id="49157" name="Содержимое 7" descr="№ (72)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645025" y="285750"/>
            <a:ext cx="4498975" cy="5572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/>
          </p:nvPr>
        </p:nvSpPr>
        <p:spPr bwMode="auto">
          <a:xfrm>
            <a:off x="457200" y="-531813"/>
            <a:ext cx="8435975" cy="39608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400" b="0" smtClean="0">
                <a:ln>
                  <a:noFill/>
                </a:ln>
                <a:solidFill>
                  <a:srgbClr val="6600CC"/>
                </a:solidFill>
                <a:effectLst/>
              </a:rPr>
              <a:t>"</a:t>
            </a:r>
            <a:r>
              <a:rPr lang="ru-RU" sz="2400" b="0" i="1" smtClean="0">
                <a:ln>
                  <a:noFill/>
                </a:ln>
                <a:solidFill>
                  <a:srgbClr val="6600CC"/>
                </a:solidFill>
                <a:effectLst/>
              </a:rPr>
              <a:t>Третий Ангел вострубил, и упала с неба большая звезда, горящая подобно светильнику, и пала она на третью часть рек и на источники вод.          Имя сей звезде "полынь"; и третья часть вод сделалась полынью, и многие из людей умерли от вод, потому что они стали горьки</a:t>
            </a:r>
            <a:r>
              <a:rPr lang="ru-RU" sz="2400" b="0" smtClean="0">
                <a:ln>
                  <a:noFill/>
                </a:ln>
                <a:solidFill>
                  <a:srgbClr val="6600CC"/>
                </a:solidFill>
                <a:effectLst/>
              </a:rPr>
              <a:t>".  </a:t>
            </a:r>
            <a:r>
              <a:rPr lang="ru-RU" sz="240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240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ru-RU" sz="240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idx="1"/>
          </p:nvPr>
        </p:nvSpPr>
        <p:spPr>
          <a:xfrm>
            <a:off x="468313" y="2565400"/>
            <a:ext cx="8229600" cy="3887788"/>
          </a:xfrm>
        </p:spPr>
        <p:txBody>
          <a:bodyPr/>
          <a:lstStyle/>
          <a:p>
            <a:pPr eaLnBrk="1" hangingPunct="1"/>
            <a:r>
              <a:rPr lang="ru-RU" sz="1600" smtClean="0"/>
              <a:t>Таковы строки из Откровения Иоанна  Богослова --                    "</a:t>
            </a:r>
            <a:r>
              <a:rPr lang="ru-RU" sz="1600" b="1" smtClean="0"/>
              <a:t>Апокалипсиса</a:t>
            </a:r>
            <a:r>
              <a:rPr lang="ru-RU" sz="1600" smtClean="0"/>
              <a:t>".</a:t>
            </a:r>
          </a:p>
          <a:p>
            <a:pPr eaLnBrk="1" hangingPunct="1"/>
            <a:endParaRPr lang="ru-RU" sz="1600" smtClean="0"/>
          </a:p>
          <a:p>
            <a:pPr eaLnBrk="1" hangingPunct="1"/>
            <a:endParaRPr lang="ru-RU" sz="1600" smtClean="0"/>
          </a:p>
          <a:p>
            <a:pPr eaLnBrk="1" hangingPunct="1"/>
            <a:endParaRPr lang="ru-RU" sz="1600" smtClean="0"/>
          </a:p>
          <a:p>
            <a:pPr eaLnBrk="1" hangingPunct="1"/>
            <a:endParaRPr lang="ru-RU" sz="1600" smtClean="0"/>
          </a:p>
          <a:p>
            <a:pPr eaLnBrk="1" hangingPunct="1"/>
            <a:endParaRPr lang="ru-RU" sz="1600" smtClean="0"/>
          </a:p>
          <a:p>
            <a:pPr eaLnBrk="1" hangingPunct="1"/>
            <a:endParaRPr lang="ru-RU" sz="1600" smtClean="0"/>
          </a:p>
          <a:p>
            <a:pPr eaLnBrk="1" hangingPunct="1"/>
            <a:endParaRPr lang="ru-RU" sz="1600" smtClean="0"/>
          </a:p>
          <a:p>
            <a:pPr eaLnBrk="1" hangingPunct="1"/>
            <a:endParaRPr lang="ru-RU" sz="1600" smtClean="0"/>
          </a:p>
          <a:p>
            <a:pPr eaLnBrk="1" hangingPunct="1"/>
            <a:endParaRPr lang="ru-RU" sz="1600" smtClean="0"/>
          </a:p>
          <a:p>
            <a:pPr eaLnBrk="1" hangingPunct="1"/>
            <a:endParaRPr lang="ru-RU" sz="1600" smtClean="0"/>
          </a:p>
          <a:p>
            <a:pPr eaLnBrk="1" hangingPunct="1"/>
            <a:r>
              <a:rPr lang="ru-RU" sz="1600" smtClean="0"/>
              <a:t>Не о Чернобыльской ли катастрофе сказано в пророчестве?</a:t>
            </a:r>
          </a:p>
          <a:p>
            <a:pPr eaLnBrk="1" hangingPunct="1"/>
            <a:r>
              <a:rPr lang="ru-RU" sz="1600" smtClean="0"/>
              <a:t> Ведь </a:t>
            </a:r>
            <a:r>
              <a:rPr lang="ru-RU" sz="1600" b="1" smtClean="0"/>
              <a:t>полынь</a:t>
            </a:r>
            <a:r>
              <a:rPr lang="ru-RU" sz="1600" smtClean="0"/>
              <a:t> по-украински -- </a:t>
            </a:r>
            <a:r>
              <a:rPr lang="ru-RU" sz="1600" b="1" smtClean="0"/>
              <a:t>чернобыль…</a:t>
            </a:r>
            <a:r>
              <a:rPr lang="ru-RU" sz="1600" smtClean="0"/>
              <a:t> </a:t>
            </a:r>
          </a:p>
          <a:p>
            <a:pPr eaLnBrk="1" hangingPunct="1"/>
            <a:endParaRPr lang="ru-RU" sz="1600" smtClean="0"/>
          </a:p>
        </p:txBody>
      </p:sp>
      <p:pic>
        <p:nvPicPr>
          <p:cNvPr id="18435" name="Picture 4" descr="Pripy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3068638"/>
            <a:ext cx="6480175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03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05" name="Picture 5" descr="Рисунок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3252" name="Picture 4" descr="Рисунок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5300" name="Picture 4" descr="Рисунок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7348" name="Picture 4" descr="Рисунок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9396" name="Picture 4" descr="Рисунок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44" name="Picture 4" descr="Рисунок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3492" name="Picture 4" descr="Рисунок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5538" name="Picture 4" descr="Рисунок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7586" name="Picture 4" descr="Рисунок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9634" name="Picture 4" descr="Рисунок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Чернобыльская АЭС</a:t>
            </a:r>
            <a:endParaRPr lang="ru-RU" dirty="0"/>
          </a:p>
        </p:txBody>
      </p:sp>
      <p:pic>
        <p:nvPicPr>
          <p:cNvPr id="19458" name="Содержимое 5" descr="9e428ae3167c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000125"/>
            <a:ext cx="9144000" cy="5857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682" name="Picture 4" descr="Рисунок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3730" name="Picture 4" descr="Рисунок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77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5779" name="Picture 5" descr="Рисунок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00013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Чернобыльская атомная электростанция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268413"/>
            <a:ext cx="8785225" cy="48799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Чернобыльская АЭС (ЧАЭС) расположена в восточной части большого географического региона, именуемого белорусско-украинским Полесьем, на берегу реки Припяти, впадающей в Днепр, в 18 км от районного центра - г. Чернобыль. Местность здесь отличается относительно плоским рельефом. Работы по сооружению станции были начаты в 1970 году.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Для белорусско-украинского Полесья характерная сравнительно невысокая плотность населения - примерно 70 человек на квадратный километр. До аварии на ЧАЭС общая численность населения в 30-ти километровой зоне вокруг станции составляла около 100 тысяч человек.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Строительство Чернобыльской АЭС велось очередями. Каждая из них включала 2 энергоблока, имевшие общие системы спецводоочистки и вспомогательные сооружения на площадке. В их состав входят: хранилище жидких и твердых радиоактивных отходов, открытые распределительные устройства, газовое хозяйство, резервные дизель-генераторные электростанции, гидротехнические и иные сооружения. Источником технического водоснабжения первых четырех энергоблоков является наливной пруд-охладитель площадью 22 квадратных километра. Предусмотрены также отдельные насосные станции для 3-го и 4-го блоков. Имеется резервное электроснабжение от дизель-генераторов.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endParaRPr lang="ru-RU" sz="2200" b="0">
              <a:solidFill>
                <a:schemeClr val="accent1">
                  <a:tint val="73000"/>
                  <a:satMod val="180000"/>
                </a:schemeClr>
              </a:solidFill>
            </a:endParaRPr>
          </a:p>
        </p:txBody>
      </p:sp>
      <p:sp>
        <p:nvSpPr>
          <p:cNvPr id="23554" name="Текст 2"/>
          <p:cNvSpPr>
            <a:spLocks noGrp="1"/>
          </p:cNvSpPr>
          <p:nvPr>
            <p:ph type="body" idx="4294967295"/>
          </p:nvPr>
        </p:nvSpPr>
        <p:spPr>
          <a:xfrm>
            <a:off x="0" y="214313"/>
            <a:ext cx="3465513" cy="5911850"/>
          </a:xfrm>
        </p:spPr>
        <p:txBody>
          <a:bodyPr/>
          <a:lstStyle/>
          <a:p>
            <a:pPr marL="0" indent="0" eaLnBrk="1" hangingPunct="1"/>
            <a:r>
              <a:rPr lang="ru-RU" sz="2000" smtClean="0"/>
              <a:t>28 сентября 1977 года Чернобыльская АЭС дала стране первую электрическую энергию. </a:t>
            </a:r>
          </a:p>
          <a:p>
            <a:pPr marL="0" indent="0" eaLnBrk="1" hangingPunct="1"/>
            <a:r>
              <a:rPr lang="ru-RU" sz="2000" smtClean="0"/>
              <a:t>21 декабря 1978 года осуществлен пуск 2-го энергоблока. </a:t>
            </a:r>
          </a:p>
          <a:p>
            <a:pPr marL="0" indent="0" eaLnBrk="1" hangingPunct="1"/>
            <a:r>
              <a:rPr lang="ru-RU" sz="2000" smtClean="0"/>
              <a:t>3 декабря 1981 года осуществлен пуск 3-го блока электростанции. </a:t>
            </a:r>
          </a:p>
          <a:p>
            <a:pPr marL="0" indent="0" eaLnBrk="1" hangingPunct="1"/>
            <a:r>
              <a:rPr lang="ru-RU" sz="2000" smtClean="0"/>
              <a:t>31 декабря 1983 года дал первую электроэнергию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smtClean="0"/>
              <a:t>4-й энергоблок. </a:t>
            </a:r>
          </a:p>
          <a:p>
            <a:pPr marL="0" indent="0" eaLnBrk="1" hangingPunct="1"/>
            <a:r>
              <a:rPr lang="ru-RU" sz="2000" smtClean="0"/>
              <a:t>1 января 1986 года мощность четырех блоков станции составляла 4 миллиона киловатт, что соответствовало ее проектной мощности.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z="2000" smtClean="0"/>
          </a:p>
        </p:txBody>
      </p:sp>
      <p:pic>
        <p:nvPicPr>
          <p:cNvPr id="23555" name="Содержимое 6" descr="1205480649_cnv000032f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500438" y="0"/>
            <a:ext cx="5643562" cy="6818313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endParaRPr lang="ru-RU" sz="2200" b="0">
              <a:solidFill>
                <a:schemeClr val="accent1">
                  <a:tint val="73000"/>
                  <a:satMod val="18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3465513" cy="5911850"/>
          </a:xfrm>
        </p:spPr>
        <p:txBody>
          <a:bodyPr/>
          <a:lstStyle/>
          <a:p>
            <a:pPr marL="266700" indent="-26670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/>
              <a:t>    На ЧАЭС были предус-мотрены защитные систе-мы на случай аварии. В случае разрыва труб конту-ра циркуляции теплоно-сителя, включалась систе-ма аварийного охлаждения реактора , подававшая воду из гидроемкостей. </a:t>
            </a:r>
          </a:p>
          <a:p>
            <a:pPr marL="266700" indent="-266700" eaLnBrk="1" hangingPunct="1">
              <a:lnSpc>
                <a:spcPct val="80000"/>
              </a:lnSpc>
            </a:pPr>
            <a:r>
              <a:rPr lang="ru-RU" sz="2000" smtClean="0"/>
              <a:t>Конструкторы и средства информации утверждали, что система аварийной защиты на ЧАЭС такова, что в состоянии автома-тически предотвратить серьезные последствия аварий. </a:t>
            </a:r>
          </a:p>
          <a:p>
            <a:pPr marL="266700" indent="-266700" eaLnBrk="1" hangingPunct="1">
              <a:lnSpc>
                <a:spcPct val="80000"/>
              </a:lnSpc>
            </a:pPr>
            <a:r>
              <a:rPr lang="ru-RU" sz="2000" smtClean="0"/>
              <a:t>Топливом служит двуокись урана. В исходном для на-чала процесса состоянии каждая ее тонна содержит примерно 20 кг  ядерного горючего - урана-235. Стационарная загрузка двуокиси урана в один реактор составляет 180 тонн</a:t>
            </a:r>
          </a:p>
          <a:p>
            <a:pPr marL="266700" indent="-26670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/>
              <a:t> </a:t>
            </a:r>
          </a:p>
        </p:txBody>
      </p:sp>
      <p:pic>
        <p:nvPicPr>
          <p:cNvPr id="25603" name="Содержимое 4" descr="gallery_1_21_38613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500438" y="0"/>
            <a:ext cx="5643562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Так что же произошло на Чернобыльской АЭС ?</a:t>
            </a:r>
            <a:endParaRPr lang="ru-RU" dirty="0"/>
          </a:p>
        </p:txBody>
      </p:sp>
      <p:pic>
        <p:nvPicPr>
          <p:cNvPr id="27650" name="Содержимое 7" descr="48948_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571625"/>
            <a:ext cx="9144000" cy="5286375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66620"/>
            <a:ext cx="3008313" cy="95490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Основные причины аварии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908050"/>
            <a:ext cx="3857625" cy="5949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Char char=""/>
            </a:pPr>
            <a:r>
              <a:rPr lang="ru-RU" sz="1000" smtClean="0"/>
              <a:t> </a:t>
            </a:r>
            <a:r>
              <a:rPr lang="ru-RU" sz="1800" smtClean="0"/>
              <a:t>25 апреля 1986 года на 4-м энерго-блоке ЧАЭС планировалось остано-вить реактор на планово-предупре-дительный ремонт.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"/>
            </a:pPr>
            <a:r>
              <a:rPr lang="ru-RU" sz="1800" smtClean="0"/>
              <a:t> Но перед заглушением ядерной установки  руководство ЧАЭС планировало провести некоторые эксперименты.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"/>
            </a:pPr>
            <a:r>
              <a:rPr lang="ru-RU" sz="1800" smtClean="0"/>
              <a:t>Суть этого эксперимента заклю-чалась в моделировании ситуации, когда турбогенератор может остать-ся без своей движущей силы, то есть без подачи пара.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"/>
            </a:pPr>
            <a:r>
              <a:rPr lang="ru-RU" sz="1800" smtClean="0"/>
              <a:t> Для этого был разработан специ-альный режим, в соответствии с которым при отключении пара гене-ратор какое-то время продолжал вырабатывать электроэнергию, не-обходимую для собственных нужд, в частности для питания главных циркуляционных насосов. </a:t>
            </a: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</p:txBody>
      </p:sp>
      <p:pic>
        <p:nvPicPr>
          <p:cNvPr id="29699" name="Содержимое 4" descr="kat07-10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140200" y="115888"/>
            <a:ext cx="4846638" cy="6572250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762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b="0" smtClean="0">
                <a:ln>
                  <a:noFill/>
                </a:ln>
                <a:solidFill>
                  <a:srgbClr val="000000"/>
                </a:solidFill>
                <a:effectLst/>
              </a:rPr>
              <a:t>Чернобыль 2009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sz="half" idx="1"/>
          </p:nvPr>
        </p:nvSpPr>
        <p:spPr>
          <a:xfrm>
            <a:off x="0" y="762000"/>
            <a:ext cx="4495800" cy="6096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Эксперимент выполнялся без учета ряда предосторожностей. Действия персонала, осуществлявшего тестирование, не скоординировали с работниками, отвечавшими за ядерную безопасность. </a:t>
            </a:r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Для тестирования требовалось понизить мощность реактора, чего не произошло. Реактор стал нестабильным. Внезапное при-бавление теплоты привело к взрыву, разрушившему реактор-ное ядро. </a:t>
            </a:r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Тремя секундами позже прои-зошел ещё один взрыв. Взрывы разрушили крышу реактора, и 8 из 140 тонн радиоактивного топлива вырвалось наружу. </a:t>
            </a:r>
          </a:p>
        </p:txBody>
      </p:sp>
      <p:pic>
        <p:nvPicPr>
          <p:cNvPr id="31747" name="Picture 4" descr="IMG_304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762000"/>
            <a:ext cx="4114800" cy="2925763"/>
          </a:xfrm>
        </p:spPr>
      </p:pic>
      <p:pic>
        <p:nvPicPr>
          <p:cNvPr id="31748" name="Picture 5" descr="DSC0770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3810000"/>
            <a:ext cx="4114800" cy="289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470</TotalTime>
  <Words>1155</Words>
  <Application>Microsoft Office PowerPoint</Application>
  <PresentationFormat>On-screen Show (4:3)</PresentationFormat>
  <Paragraphs>96</Paragraphs>
  <Slides>32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Чернобыльская АЭС</dc:title>
  <dc:creator>Лена</dc:creator>
  <cp:lastModifiedBy>Уфимцева</cp:lastModifiedBy>
  <cp:revision>26</cp:revision>
  <dcterms:created xsi:type="dcterms:W3CDTF">2009-12-28T19:39:18Z</dcterms:created>
  <dcterms:modified xsi:type="dcterms:W3CDTF">2013-02-18T08:55:19Z</dcterms:modified>
</cp:coreProperties>
</file>