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F010"/>
    <a:srgbClr val="EC61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0741375079666134E-2"/>
          <c:y val="4.4957909305971676E-2"/>
          <c:w val="0.61479788589474815"/>
          <c:h val="0.819908959517343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нарушение правил внутр.распорядка дня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5.0000000000000031E-2</c:v>
                </c:pt>
                <c:pt idx="1">
                  <c:v>3.0000000000000016E-2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внутренний учет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4.0000000000000029E-2</c:v>
                </c:pt>
                <c:pt idx="1">
                  <c:v>2.0000000000000014E-2</c:v>
                </c:pt>
              </c:numCache>
            </c:numRef>
          </c:val>
        </c:ser>
        <c:shape val="cylinder"/>
        <c:axId val="42027264"/>
        <c:axId val="42029056"/>
        <c:axId val="0"/>
      </c:bar3DChart>
      <c:catAx>
        <c:axId val="42027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  <c:crossAx val="42029056"/>
        <c:crosses val="autoZero"/>
        <c:auto val="1"/>
        <c:lblAlgn val="ctr"/>
        <c:lblOffset val="100"/>
      </c:catAx>
      <c:valAx>
        <c:axId val="420290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  <c:crossAx val="4202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37123868276863"/>
          <c:y val="0.16660872032894128"/>
          <c:w val="0.28437699164886776"/>
          <c:h val="0.4427471198801758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5794C-41E5-4376-AA58-D2A4C5C480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1AC5C-C5AE-45D7-9256-63ADACADC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7925C0-0BBD-4278-A444-2DCA7E9E00AC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1DE1CE-A3F1-44BF-930B-E5CB61F2C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2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и группы риска"/>
          <p:cNvPicPr/>
          <p:nvPr/>
        </p:nvPicPr>
        <p:blipFill>
          <a:blip r:embed="rId2" cstate="print">
            <a:lum bright="35000" contrast="-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«Дети группы риска»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357562"/>
            <a:ext cx="6357950" cy="2500330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среднего профессионального образования 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Москвы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«Юридический колледж»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\i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2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07157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МЕРОПРИЯТИЙ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857364"/>
            <a:ext cx="8715436" cy="44291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обучающимися и контроль в рамках структурных подразделений;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Лектории  и семинары по профилактике правонарушений и употребления ПАВ;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Работа Совета профилактики правонарушений (профилактические мероприятия с курсантами);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Работа родительского клуба;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Социально-педагогическая и психологическая работа с подростками «группы риска».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607858"/>
            <a:ext cx="1785918" cy="125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\1236695065_AG-PhotoCollection-109-(15).jpg"/>
          <p:cNvPicPr>
            <a:picLocks noChangeAspect="1" noChangeArrowheads="1"/>
          </p:cNvPicPr>
          <p:nvPr/>
        </p:nvPicPr>
        <p:blipFill>
          <a:blip r:embed="rId2" cstate="print">
            <a:lum bright="31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327928" cy="714380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 проекта: </a:t>
            </a:r>
            <a:b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социальный педагог Абрамова Е.С.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edding.ua/images_user/A-a-aristokrat/slownyje-de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7956452" cy="107157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7959500" cy="421484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здорового образа жизни, общей культуры жизнедеятельности;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Воспитание гражданственности, толерантности, уважения к правам и свободам человека.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357826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i (6).jpg"/>
          <p:cNvPicPr>
            <a:picLocks noChangeAspect="1" noChangeArrowheads="1"/>
          </p:cNvPicPr>
          <p:nvPr/>
        </p:nvPicPr>
        <p:blipFill>
          <a:blip r:embed="rId2" cstate="print">
            <a:lum bright="-8000" contrast="-74000"/>
          </a:blip>
          <a:srcRect/>
          <a:stretch>
            <a:fillRect/>
          </a:stretch>
        </p:blipFill>
        <p:spPr bwMode="auto">
          <a:xfrm>
            <a:off x="-35752" y="0"/>
            <a:ext cx="91797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4429156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Повышение уровня воспитательно-профилактической работы с курсантами в ОУ;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Защита прав и законных интересов несовершеннолетних, находящихся в трудной жизненной ситуации;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Осуществление индивидуального подхода к обучающимся и оказание им помощи в охране их нравственного здоровья;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Осуществление консультативно-профилактической работы среди обучающихся, педагогических работников и родителей.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r5eghrgergerg.jpg"/>
          <p:cNvPicPr>
            <a:picLocks noChangeAspect="1" noChangeArrowheads="1"/>
          </p:cNvPicPr>
          <p:nvPr/>
        </p:nvPicPr>
        <p:blipFill>
          <a:blip r:embed="rId2" cstate="print">
            <a:lum bright="45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8929718" cy="1500198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00306"/>
            <a:ext cx="8039128" cy="392909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социальной активности и заинтересованности курсантов;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Укрепление физического, психологического и духовного здоровья обучающихся;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Предупреждение пропусков занятий без уважительной причины и детской безнадзорности и беспризорности;</a:t>
            </a:r>
            <a:endParaRPr lang="ru-RU" dirty="0" smtClean="0"/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Профилактика подростковой и молодежной преступности.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184" y="5786430"/>
            <a:ext cx="153081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овая папка\telefon_doveriya-1.jpg"/>
          <p:cNvPicPr>
            <a:picLocks noChangeAspect="1" noChangeArrowheads="1"/>
          </p:cNvPicPr>
          <p:nvPr/>
        </p:nvPicPr>
        <p:blipFill>
          <a:blip r:embed="rId2" cstate="print">
            <a:lum bright="38000" contrast="-86000"/>
          </a:blip>
          <a:srcRect/>
          <a:stretch>
            <a:fillRect/>
          </a:stretch>
        </p:blipFill>
        <p:spPr bwMode="auto">
          <a:xfrm>
            <a:off x="1" y="0"/>
            <a:ext cx="928690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ПРАВОВАЯ ОСНОВА: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071678"/>
            <a:ext cx="8858280" cy="44291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Международная Конвенция ООН о правах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Конституция РФ;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РФ «Об образовании»;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ФЗ РФ «Об основах системы профилактики безнадзорности и правонарушений несовершеннолетних;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Указы президента РФ;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Кодекс РФ об административных  правонарушениях;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Ведомственные правовые акты.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92879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\i (1)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92869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работы: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214554"/>
            <a:ext cx="8643998" cy="42862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предупредительно-профилактическая деятельность;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индивидуальная работа с подростками с девиантным поведением;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профилактическая работа с родителями.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72074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овая папка\i (12).jpg"/>
          <p:cNvPicPr>
            <a:picLocks noChangeAspect="1" noChangeArrowheads="1"/>
          </p:cNvPicPr>
          <p:nvPr/>
        </p:nvPicPr>
        <p:blipFill>
          <a:blip r:embed="rId3" cstate="print">
            <a:lum bright="15000" contrast="-29000"/>
          </a:blip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овая папка\1_1.jpg"/>
          <p:cNvPicPr>
            <a:picLocks noChangeAspect="1" noChangeArrowheads="1"/>
          </p:cNvPicPr>
          <p:nvPr/>
        </p:nvPicPr>
        <p:blipFill>
          <a:blip r:embed="rId4" cstate="print">
            <a:lum bright="28000" contrast="-16000"/>
          </a:blip>
          <a:srcRect/>
          <a:stretch>
            <a:fillRect/>
          </a:stretch>
        </p:blipFill>
        <p:spPr bwMode="auto">
          <a:xfrm>
            <a:off x="5715008" y="4554149"/>
            <a:ext cx="3428992" cy="2303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572164" cy="1714512"/>
          </a:xfrm>
          <a:ln>
            <a:noFill/>
          </a:ln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ГОСОРГАНАМИ И ОБЩЕСТВЕННЫМИ ОРГАНИЗАЦИЯМИ: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8429684" cy="4500594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095305"/>
                </a:solidFill>
              </a:rPr>
              <a:t>ГУ МВД России по г.Москве;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УВД по ЮАО ГУ МВД России по г.Москве;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Отделение ГБУ Городской центр «Дети улиц» в ЮАО;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Отделение по делам несовершеннолетних отдела МВД России по району Орехово-Борисово Южное города Москвы;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КДН и ЗП по району Орехово-Борисово Южное;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ДПС ГИБДД УВД по ЮАО ГУ МВД России по г.Москве;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ЦЭПП, служба «Детский телефон доверия»;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ГУ ЦСО «Орехово-Борисово Северное»;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УСЗН ОБС г.Москвы ЮАО;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Межрегиональная общественная организация содействия социальной и морально-нравственной адаптации молодежи «Путь к независимости»;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Наркологический диспансер №6;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 Специалисты АНО «Группа социально-культурного развития молодежи – Второе поколение»;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rgbClr val="095305"/>
                </a:solidFill>
              </a:rPr>
              <a:t>Администрация муниципального округа ОБС г.Москвы.</a:t>
            </a:r>
            <a:endParaRPr lang="ru-RU" dirty="0">
              <a:solidFill>
                <a:srgbClr val="095305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286124"/>
            <a:ext cx="1357290" cy="105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7386662" cy="12858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нарушений правил внутреннего распорядка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ОУ на 2012-2013 учебный год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857224" y="2071678"/>
          <a:ext cx="728667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7773" y="5286388"/>
            <a:ext cx="156329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Новая папка\i (8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6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01156" cy="1143008"/>
          </a:xfrm>
          <a:noFill/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И ЭТАПЫ РЕАЛИЗАЦИИ</a:t>
            </a:r>
            <a:r>
              <a:rPr lang="ru-RU" sz="4000" dirty="0" smtClean="0">
                <a:solidFill>
                  <a:srgbClr val="C00000"/>
                </a:solidFill>
              </a:rPr>
              <a:t>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7772400" cy="4500594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1 этап </a:t>
            </a:r>
            <a:r>
              <a:rPr lang="ru-RU" sz="3200" dirty="0" smtClean="0">
                <a:solidFill>
                  <a:schemeClr val="bg1"/>
                </a:solidFill>
              </a:rPr>
              <a:t>– </a:t>
            </a:r>
            <a:r>
              <a:rPr lang="ru-RU" sz="3200" b="1" i="1" dirty="0" smtClean="0">
                <a:solidFill>
                  <a:schemeClr val="bg1"/>
                </a:solidFill>
              </a:rPr>
              <a:t>2012-2013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создание банка данных различной категории учащихся, организация социально-педагогической деятельности и профилактической работы совместно с ПДН, ГУВД по г.Москве, НД №6; организация занятости и досуга несовершеннолетних подростков. 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2 этап </a:t>
            </a:r>
            <a:r>
              <a:rPr lang="ru-RU" sz="3200" dirty="0" smtClean="0">
                <a:solidFill>
                  <a:schemeClr val="bg1"/>
                </a:solidFill>
              </a:rPr>
              <a:t>– </a:t>
            </a:r>
            <a:r>
              <a:rPr lang="ru-RU" sz="3200" b="1" i="1" dirty="0" smtClean="0">
                <a:solidFill>
                  <a:schemeClr val="bg1"/>
                </a:solidFill>
              </a:rPr>
              <a:t>2013-2014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создание условий и системы дифференциальной помощи семьям и подросткам, нуждающимся в социальной поддержке.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3 этап </a:t>
            </a:r>
            <a:r>
              <a:rPr lang="ru-RU" sz="3200" dirty="0" smtClean="0">
                <a:solidFill>
                  <a:schemeClr val="bg1"/>
                </a:solidFill>
              </a:rPr>
              <a:t>– </a:t>
            </a:r>
            <a:r>
              <a:rPr lang="ru-RU" sz="3200" b="1" i="1" dirty="0" smtClean="0">
                <a:solidFill>
                  <a:schemeClr val="bg1"/>
                </a:solidFill>
              </a:rPr>
              <a:t>2014-2015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мониторинг, анализ и оценка эффективности работы, внесение необходимых корректив. Создание методических рекомендаций для педагогов, кураторов и родителей по работе с подростками «группы риска», контрольная диагностика  подростков «группы риска».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557852"/>
            <a:ext cx="1857356" cy="130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603</TotalTime>
  <Words>496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Программа  «Дети группы риска»</vt:lpstr>
      <vt:lpstr>Цель программы:</vt:lpstr>
      <vt:lpstr>Задачи программы:</vt:lpstr>
      <vt:lpstr>Ожидаемые результаты:</vt:lpstr>
      <vt:lpstr>ПРАВОВАЯ ОСНОВА:</vt:lpstr>
      <vt:lpstr>Направления работы:</vt:lpstr>
      <vt:lpstr>ВЗАИМОДЕЙСТВИЕ С ГОСОРГАНАМИ И ОБЩЕСТВЕННЫМИ ОРГАНИЗАЦИЯМИ:</vt:lpstr>
      <vt:lpstr>Динамика нарушений правил внутреннего распорядка  ОУ на 2012-2013 учебный год</vt:lpstr>
      <vt:lpstr>СРОКИ И ЭТАПЫ РЕАЛИЗАЦИИ:</vt:lpstr>
      <vt:lpstr>ПЛАН МЕРОПРИЯТИЙ</vt:lpstr>
      <vt:lpstr>    СПАСИБО ЗА ВНИМАНИЕ!       Автор проекта:  социальный педагог Абрамова Е.С.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«Дети группы риска»</dc:title>
  <dc:creator>Этож 4</dc:creator>
  <cp:lastModifiedBy>Этож 4</cp:lastModifiedBy>
  <cp:revision>73</cp:revision>
  <dcterms:created xsi:type="dcterms:W3CDTF">2013-10-18T09:27:40Z</dcterms:created>
  <dcterms:modified xsi:type="dcterms:W3CDTF">2013-10-24T05:03:18Z</dcterms:modified>
</cp:coreProperties>
</file>