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F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8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302/natali73123.233/0_4ca43_34e4972e_X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8" r="-859" b="790"/>
          <a:stretch/>
        </p:blipFill>
        <p:spPr bwMode="auto">
          <a:xfrm>
            <a:off x="72000" y="356727"/>
            <a:ext cx="5652000" cy="64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467544" y="476672"/>
            <a:ext cx="8208912" cy="5976663"/>
          </a:xfrm>
          <a:prstGeom prst="rect">
            <a:avLst/>
          </a:prstGeom>
          <a:solidFill>
            <a:schemeClr val="bg1">
              <a:alpha val="54000"/>
            </a:schemeClr>
          </a:solidFill>
          <a:ln w="44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8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5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2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0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5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0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5302/natali73123.233/0_4ca43_34e4972e_XL.png"/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8" r="-859" b="790"/>
          <a:stretch/>
        </p:blipFill>
        <p:spPr bwMode="auto">
          <a:xfrm>
            <a:off x="72000" y="356727"/>
            <a:ext cx="5652000" cy="64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5302/natali73123.233/0_4ca43_34e4972e_XL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39" t="-2" r="10425" b="1433"/>
          <a:stretch/>
        </p:blipFill>
        <p:spPr bwMode="auto">
          <a:xfrm>
            <a:off x="72000" y="1800000"/>
            <a:ext cx="396000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302/natali73123.233/0_4ca43_34e4972e_XL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r="900" b="10000"/>
          <a:stretch/>
        </p:blipFill>
        <p:spPr bwMode="auto">
          <a:xfrm>
            <a:off x="72000" y="6444000"/>
            <a:ext cx="338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467544" y="476672"/>
            <a:ext cx="8208912" cy="5976663"/>
          </a:xfrm>
          <a:prstGeom prst="rect">
            <a:avLst/>
          </a:prstGeom>
          <a:solidFill>
            <a:schemeClr val="bg1">
              <a:alpha val="54000"/>
            </a:schemeClr>
          </a:solidFill>
          <a:ln w="444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9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5302/natali73123.233/0_4ca43_34e4972e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25963" y="4091112"/>
            <a:ext cx="2361662" cy="27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5302/natali73123.233/0_4ca43_34e4972e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55" y="4091113"/>
            <a:ext cx="2361662" cy="27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5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3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0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202" y="-1"/>
            <a:ext cx="9143798" cy="6851983"/>
          </a:xfrm>
          <a:prstGeom prst="frame">
            <a:avLst>
              <a:gd name="adj1" fmla="val 1061"/>
            </a:avLst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670349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9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89" y="-27404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формирования нравственных ценностей у детей дошкольного возраста.</a:t>
            </a:r>
            <a:endParaRPr lang="ru-RU" sz="3600" dirty="0"/>
          </a:p>
        </p:txBody>
      </p:sp>
      <p:pic>
        <p:nvPicPr>
          <p:cNvPr id="5" name="Рисунок 8" descr="main-ae8ddba750b0934cd783c68b4dc9a96c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1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super-detki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20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548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Предоставляй ребёнку возможность таких переживаний, которые будут иметь ценность воспоминаний </a:t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 взрослой жизни!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yg6MbAnwuh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05931"/>
            <a:ext cx="4267200" cy="29622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05643" y="50851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 есть ребёнок всю свою жизнь будет вспоминать всё то, что связано с семейными традициями.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2633" y="188640"/>
            <a:ext cx="3894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Ваши ошибки: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03172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*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ребенка постоянно 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критикуют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 учится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ненавидеть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ребенок живет во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вражде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 учится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агрессивности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ребенка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высмеивают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 становится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замкнутым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ребенок растет в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упреках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 живёт  с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чувством вины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4160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 правильно: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9639" y="896526"/>
            <a:ext cx="56550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*если ребенка часто подбадривают,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он учится верить в себя.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*если ребенка часто хвалят,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он учится быть благодарным.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*если ребенок живет в честности,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он учится быть справедливым.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*если ребенок живет в дружелюбной обстановке ,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он находит любовь в мире</a:t>
            </a:r>
            <a:r>
              <a:rPr lang="ru-RU" sz="2800" i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01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16632"/>
            <a:ext cx="6030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Все дети разные. Но все они нуждаются в нашей любви, ласке, заботе. И все они достойны этой награды: и тихони, и забияки, и задиры, и шалуны</a:t>
            </a:r>
            <a:r>
              <a:rPr lang="ru-RU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.</a:t>
            </a:r>
            <a:endParaRPr lang="ru-RU" dirty="0"/>
          </a:p>
        </p:txBody>
      </p:sp>
      <p:pic>
        <p:nvPicPr>
          <p:cNvPr id="3" name="Рисунок 2" descr="096b145d82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037"/>
            <a:ext cx="4504516" cy="43873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2636912"/>
            <a:ext cx="3995936" cy="2062103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Каждый    ребенок </a:t>
            </a:r>
          </a:p>
          <a:p>
            <a:pPr>
              <a:defRPr/>
            </a:pPr>
            <a:r>
              <a:rPr lang="ru-RU" sz="3200" b="1" i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имеет   право </a:t>
            </a:r>
          </a:p>
          <a:p>
            <a:pPr>
              <a:defRPr/>
            </a:pPr>
            <a:r>
              <a:rPr lang="ru-RU" sz="3200" b="1" i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на  дом  и  любящую  </a:t>
            </a:r>
            <a:r>
              <a:rPr lang="ru-RU" sz="3200" b="1" i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семью .</a:t>
            </a:r>
            <a:endParaRPr lang="ru-RU" sz="3200" b="1" i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1033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9621" y="404664"/>
            <a:ext cx="5569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Играй со своим ребёнком!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5637" y="1124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 есть уделяй своему ребёнку необходимое время, разговаривай с  ним так, как ему нравится..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5" descr="3014356-two-mothers-play-with-children-in-play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071689"/>
            <a:ext cx="4406557" cy="35175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204864"/>
            <a:ext cx="24539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Действия в игровом образе помогут ребёнку быстрее определиться и обрести себя в сложном мире человеческих взаимоотношений</a:t>
            </a:r>
            <a:endParaRPr lang="ru-RU" altLang="ru-RU" sz="2000" b="1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14086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altLang="ru-RU" sz="2800" dirty="0">
              <a:latin typeface="Comic Sans MS" pitchFamily="66" charset="0"/>
            </a:endParaRPr>
          </a:p>
        </p:txBody>
      </p:sp>
      <p:pic>
        <p:nvPicPr>
          <p:cNvPr id="1026" name="Picture 2" descr="C:\Users\админ\Desktop\ча\Общ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4320480" cy="31367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7764" y="1124743"/>
            <a:ext cx="5188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116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12776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Будь добрым примером для своего ребёнка!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736fef5bfb87f443fd1c5e8837cd000b_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 b="5936"/>
          <a:stretch>
            <a:fillRect/>
          </a:stretch>
        </p:blipFill>
        <p:spPr bwMode="auto">
          <a:xfrm>
            <a:off x="1619672" y="1412776"/>
            <a:ext cx="56896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78472" y="46838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000FF"/>
                </a:solidFill>
                <a:latin typeface="Comic Sans MS" pitchFamily="66" charset="0"/>
              </a:rPr>
              <a:t>Ребёнок  должен </a:t>
            </a:r>
            <a:r>
              <a:rPr lang="ru-RU" altLang="ru-RU" dirty="0" smtClean="0">
                <a:solidFill>
                  <a:srgbClr val="0000FF"/>
                </a:solidFill>
                <a:latin typeface="Comic Sans MS" pitchFamily="66" charset="0"/>
              </a:rPr>
              <a:t>находится в таком окружении, </a:t>
            </a:r>
            <a:r>
              <a:rPr lang="ru-RU" altLang="ru-RU" dirty="0">
                <a:solidFill>
                  <a:srgbClr val="0000FF"/>
                </a:solidFill>
                <a:latin typeface="Comic Sans MS" pitchFamily="66" charset="0"/>
              </a:rPr>
              <a:t>где придерживаются идеалов любви, веры и надежды, ответственности за своё поведение, тогда у него будет формироваться чувство гордости за </a:t>
            </a:r>
            <a:r>
              <a:rPr lang="ru-RU" altLang="ru-RU" dirty="0" smtClean="0">
                <a:solidFill>
                  <a:srgbClr val="0000FF"/>
                </a:solidFill>
                <a:latin typeface="Comic Sans MS" pitchFamily="66" charset="0"/>
              </a:rPr>
              <a:t>своё воспитание.</a:t>
            </a:r>
            <a:endParaRPr lang="ru-RU" alt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Нравственное воспитание – одна из актуальных и сложнейших проблем, которая должна решаться сегодня всеми, кто имеет отношение к детям. То, что мы заложим в душу ребенка сейчас, проявится позднее, станет его и нашей жизнью. Сегодня мы говорим о необходимости возрождения в обществе духовности и культуры, что непосредственно связано с развитием и воспитанием ребенка до школы.</a:t>
            </a:r>
          </a:p>
        </p:txBody>
      </p:sp>
      <p:pic>
        <p:nvPicPr>
          <p:cNvPr id="1026" name="Picture 2" descr="C:\Users\админ\Desktop\ча\001_vozrojdenie_nravstvennosti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40978"/>
            <a:ext cx="3634740" cy="2720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ча\20122011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26555"/>
            <a:ext cx="3258616" cy="2716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ru\Desktop\эмблема солныш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82" y="872235"/>
            <a:ext cx="3888433" cy="3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841211"/>
            <a:ext cx="35101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altLang="ru-RU" sz="2000" b="1" i="1" dirty="0">
                <a:solidFill>
                  <a:srgbClr val="CC00CC"/>
                </a:solidFill>
                <a:latin typeface="Comic Sans MS" pitchFamily="66" charset="0"/>
              </a:rPr>
              <a:t>Помните, что ребенок живет в постоянном напряжении и неуверенности. </a:t>
            </a:r>
          </a:p>
          <a:p>
            <a:pPr>
              <a:lnSpc>
                <a:spcPct val="125000"/>
              </a:lnSpc>
            </a:pPr>
            <a:r>
              <a:rPr lang="ru-RU" altLang="ru-RU" sz="2000" b="1" i="1" dirty="0">
                <a:solidFill>
                  <a:srgbClr val="CC00CC"/>
                </a:solidFill>
                <a:latin typeface="Comic Sans MS" pitchFamily="66" charset="0"/>
              </a:rPr>
              <a:t>Ваше поведение должно говорить ему: </a:t>
            </a:r>
          </a:p>
          <a:p>
            <a:pPr>
              <a:lnSpc>
                <a:spcPct val="125000"/>
              </a:lnSpc>
            </a:pPr>
            <a:r>
              <a:rPr lang="ru-RU" altLang="ru-RU" sz="2000" b="1" i="1" dirty="0">
                <a:solidFill>
                  <a:srgbClr val="CC00CC"/>
                </a:solidFill>
                <a:latin typeface="Comic Sans MS" pitchFamily="66" charset="0"/>
              </a:rPr>
              <a:t>«Я тебя люблю таким, каков ты есть»... </a:t>
            </a:r>
          </a:p>
          <a:p>
            <a:pPr>
              <a:lnSpc>
                <a:spcPct val="125000"/>
              </a:lnSpc>
            </a:pPr>
            <a:r>
              <a:rPr lang="ru-RU" altLang="ru-RU" sz="2000" b="1" i="1" dirty="0">
                <a:solidFill>
                  <a:srgbClr val="CC00CC"/>
                </a:solidFill>
                <a:latin typeface="Comic Sans MS" pitchFamily="66" charset="0"/>
              </a:rPr>
              <a:t>«Я рядом с тобой всегда».</a:t>
            </a:r>
          </a:p>
        </p:txBody>
      </p:sp>
    </p:spTree>
    <p:extLst>
      <p:ext uri="{BB962C8B-B14F-4D97-AF65-F5344CB8AC3E}">
        <p14:creationId xmlns:p14="http://schemas.microsoft.com/office/powerpoint/2010/main" val="16536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78925"/>
            <a:ext cx="6588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отказывайте ребенку в помощи,</a:t>
            </a:r>
            <a:endParaRPr lang="ru-RU" sz="28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 descr="C:\Users\ru\Desktop\эмблема солнышк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2145"/>
            <a:ext cx="440501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04894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он  с чем-то не справляется,  </a:t>
            </a:r>
          </a:p>
          <a:p>
            <a:pPr algn="ctr">
              <a:lnSpc>
                <a:spcPct val="125000"/>
              </a:lnSpc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просит помочь…</a:t>
            </a:r>
          </a:p>
          <a:p>
            <a:pPr algn="ctr">
              <a:lnSpc>
                <a:spcPct val="125000"/>
              </a:lnSpc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Даже если и </a:t>
            </a:r>
          </a:p>
          <a:p>
            <a:pPr algn="ctr">
              <a:lnSpc>
                <a:spcPct val="125000"/>
              </a:lnSpc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просит - замечайте, когда ребенку плохо, и помогайте ему в этот момент.</a:t>
            </a:r>
          </a:p>
        </p:txBody>
      </p:sp>
    </p:spTree>
    <p:extLst>
      <p:ext uri="{BB962C8B-B14F-4D97-AF65-F5344CB8AC3E}">
        <p14:creationId xmlns:p14="http://schemas.microsoft.com/office/powerpoint/2010/main" val="2779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836712"/>
            <a:ext cx="3275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srgbClr val="00B050"/>
                </a:solidFill>
                <a:cs typeface="Aharoni" panose="02010803020104030203" pitchFamily="2" charset="-79"/>
              </a:rPr>
              <a:t>«Нравственное воспитание </a:t>
            </a:r>
            <a:r>
              <a:rPr lang="ru-RU" sz="2800" b="1" dirty="0">
                <a:solidFill>
                  <a:srgbClr val="00B050"/>
                </a:solidFill>
                <a:cs typeface="Aharoni" panose="02010803020104030203" pitchFamily="2" charset="-79"/>
              </a:rPr>
              <a:t>детей </a:t>
            </a:r>
            <a:r>
              <a:rPr lang="ru-RU" sz="2800" b="1" dirty="0" smtClean="0">
                <a:solidFill>
                  <a:srgbClr val="00B050"/>
                </a:solidFill>
                <a:cs typeface="Aharoni" panose="02010803020104030203" pitchFamily="2" charset="-79"/>
              </a:rPr>
              <a:t>– то мудрое </a:t>
            </a:r>
            <a:r>
              <a:rPr lang="ru-RU" sz="2800" b="1" dirty="0">
                <a:solidFill>
                  <a:srgbClr val="00B050"/>
                </a:solidFill>
                <a:cs typeface="Aharoni" panose="02010803020104030203" pitchFamily="2" charset="-79"/>
              </a:rPr>
              <a:t>ограничение. Ребёнок должен понять, что есть три вещи: </a:t>
            </a:r>
            <a:r>
              <a:rPr lang="ru-RU" sz="2800" b="1" dirty="0" smtClean="0">
                <a:solidFill>
                  <a:srgbClr val="00B050"/>
                </a:solidFill>
                <a:cs typeface="Aharoni" panose="02010803020104030203" pitchFamily="2" charset="-79"/>
              </a:rPr>
              <a:t>можно</a:t>
            </a:r>
            <a:r>
              <a:rPr lang="ru-RU" sz="2800" b="1" dirty="0">
                <a:solidFill>
                  <a:srgbClr val="00B050"/>
                </a:solidFill>
                <a:cs typeface="Aharoni" panose="02010803020104030203" pitchFamily="2" charset="-79"/>
              </a:rPr>
              <a:t>, нельзя и надо».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rgbClr val="00B050"/>
                </a:solidFill>
                <a:cs typeface="Aharoni" panose="02010803020104030203" pitchFamily="2" charset="-79"/>
              </a:rPr>
              <a:t>В.А. Сухомлинский</a:t>
            </a:r>
          </a:p>
        </p:txBody>
      </p:sp>
      <p:pic>
        <p:nvPicPr>
          <p:cNvPr id="2050" name="Picture 2" descr="C:\Users\админ\Desktop\ча\1326819095_300894455_1----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92696"/>
            <a:ext cx="4752527" cy="4497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548680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«Наши дети- это наша старость, плохое воспитание- это наше будущее горе, это наши слёзы, это наша вина перед другими людьми, перед страной»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А.С. Макаренко</a:t>
            </a:r>
          </a:p>
        </p:txBody>
      </p:sp>
      <p:pic>
        <p:nvPicPr>
          <p:cNvPr id="3075" name="Picture 3" descr="C:\Users\админ\Desktop\ча\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77995"/>
            <a:ext cx="4381213" cy="324036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076" name="Picture 4" descr="C:\Users\админ\Desktop\ча\p11_risunok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8" y="288184"/>
            <a:ext cx="3744416" cy="2829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ru\Desktop\эмблема солнышк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4971"/>
            <a:ext cx="4654847" cy="55849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9274" y="188640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Позволь ребёнку приобретать жизненный опыт, пусть даже не безболезненно, но самостоятельно!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0503" y="908720"/>
            <a:ext cx="2286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Ребёнок признаёт только такой опыт, который он пережил лично. Ваш родительский опыт нередко оказывается лишённый ценности для ребёнка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86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632423"/>
                </a:solidFill>
                <a:latin typeface="Comic Sans MS" pitchFamily="66" charset="0"/>
                <a:cs typeface="Times New Roman" pitchFamily="18" charset="0"/>
              </a:rPr>
              <a:t>Покажи ребёнку возможности и пределы человеческой свободы!</a:t>
            </a:r>
            <a:endParaRPr lang="ru-RU" altLang="ru-RU" sz="20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12550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Ребёнку нужно показать, что любой человек должен признавать и соблюдать известные нормы поведения в семье, в коллективе и вообще в обществе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5" name="Рисунок 5" descr="image_big_25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r="7533"/>
          <a:stretch>
            <a:fillRect/>
          </a:stretch>
        </p:blipFill>
        <p:spPr bwMode="auto">
          <a:xfrm>
            <a:off x="3275856" y="1137338"/>
            <a:ext cx="4714875" cy="37719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520597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Поэтому родители обязаны следить за поведением ребёнка и направлять его таким образом, чтобы его поступки не причиняли ущерба ни ему самому, ни другим.</a:t>
            </a:r>
          </a:p>
        </p:txBody>
      </p:sp>
    </p:spTree>
    <p:extLst>
      <p:ext uri="{BB962C8B-B14F-4D97-AF65-F5344CB8AC3E}">
        <p14:creationId xmlns:p14="http://schemas.microsoft.com/office/powerpoint/2010/main" val="34769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к 8 марта - копия 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к 8 марта - копия 7</Template>
  <TotalTime>95</TotalTime>
  <Words>550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к 8 марта - копия 7</vt:lpstr>
      <vt:lpstr>Проблемы формирования нравственных ценностей у детей дошкольного возраста.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админ</cp:lastModifiedBy>
  <cp:revision>16</cp:revision>
  <dcterms:created xsi:type="dcterms:W3CDTF">2014-02-13T11:17:10Z</dcterms:created>
  <dcterms:modified xsi:type="dcterms:W3CDTF">2014-05-13T15:39:56Z</dcterms:modified>
</cp:coreProperties>
</file>