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5" r:id="rId3"/>
    <p:sldId id="267" r:id="rId4"/>
    <p:sldId id="276" r:id="rId5"/>
    <p:sldId id="278" r:id="rId6"/>
    <p:sldId id="280" r:id="rId7"/>
    <p:sldId id="281" r:id="rId8"/>
    <p:sldId id="282" r:id="rId9"/>
    <p:sldId id="283" r:id="rId10"/>
    <p:sldId id="284" r:id="rId11"/>
    <p:sldId id="285" r:id="rId12"/>
    <p:sldId id="286" r:id="rId13"/>
    <p:sldId id="266" r:id="rId14"/>
    <p:sldId id="287" r:id="rId15"/>
    <p:sldId id="288" r:id="rId16"/>
    <p:sldId id="269" r:id="rId17"/>
    <p:sldId id="289" r:id="rId18"/>
    <p:sldId id="290" r:id="rId19"/>
    <p:sldId id="291" r:id="rId20"/>
    <p:sldId id="292" r:id="rId21"/>
    <p:sldId id="293" r:id="rId22"/>
    <p:sldId id="294" r:id="rId23"/>
    <p:sldId id="295" r:id="rId24"/>
    <p:sldId id="296" r:id="rId25"/>
    <p:sldId id="268" r:id="rId26"/>
    <p:sldId id="270" r:id="rId27"/>
    <p:sldId id="298" r:id="rId28"/>
    <p:sldId id="299" r:id="rId29"/>
    <p:sldId id="272" r:id="rId30"/>
    <p:sldId id="271" r:id="rId31"/>
    <p:sldId id="29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76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A2FD-DE1D-451D-8A98-F2BC9DDAC8B2}" type="datetimeFigureOut">
              <a:rPr lang="ru-RU" smtClean="0"/>
              <a:t>28.10.2013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E3DC02-661A-44B3-90F3-21047CA360F2}" type="slidenum">
              <a:rPr lang="ru-RU" smtClean="0"/>
              <a:t>‹#›</a:t>
            </a:fld>
            <a:endParaRPr lang="ru-RU"/>
          </a:p>
        </p:txBody>
      </p:sp>
    </p:spTree>
    <p:extLst>
      <p:ext uri="{BB962C8B-B14F-4D97-AF65-F5344CB8AC3E}">
        <p14:creationId xmlns:p14="http://schemas.microsoft.com/office/powerpoint/2010/main" val="3387037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alpha val="60000"/>
              </a:srgbClr>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476672"/>
            <a:ext cx="8474628" cy="923330"/>
          </a:xfrm>
          <a:prstGeom prst="rect">
            <a:avLst/>
          </a:prstGeom>
          <a:ln/>
        </p:spPr>
        <p:style>
          <a:lnRef idx="3">
            <a:schemeClr val="lt1"/>
          </a:lnRef>
          <a:fillRef idx="1">
            <a:schemeClr val="accent2"/>
          </a:fillRef>
          <a:effectRef idx="1">
            <a:schemeClr val="accent2"/>
          </a:effectRef>
          <a:fontRef idx="minor">
            <a:schemeClr val="lt1"/>
          </a:fontRef>
        </p:style>
        <p:txBody>
          <a:bodyPr wrap="none" lIns="91440" tIns="45720" rIns="91440" bIns="45720">
            <a:spAutoFit/>
          </a:bodyPr>
          <a:lstStyle/>
          <a:p>
            <a:pPr algn="ctr"/>
            <a:r>
              <a:rPr lang="ru-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Страны Зарубежной Европы</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Прямоугольник 3"/>
          <p:cNvSpPr/>
          <p:nvPr/>
        </p:nvSpPr>
        <p:spPr>
          <a:xfrm>
            <a:off x="1436370" y="2967335"/>
            <a:ext cx="6271268" cy="1754326"/>
          </a:xfrm>
          <a:prstGeom prst="rect">
            <a:avLst/>
          </a:prstGeom>
          <a:ln/>
        </p:spPr>
        <p:style>
          <a:lnRef idx="1">
            <a:schemeClr val="accent2"/>
          </a:lnRef>
          <a:fillRef idx="2">
            <a:schemeClr val="accent2"/>
          </a:fillRef>
          <a:effectRef idx="1">
            <a:schemeClr val="accent2"/>
          </a:effectRef>
          <a:fontRef idx="minor">
            <a:schemeClr val="dk1"/>
          </a:fontRef>
        </p:style>
        <p:txBody>
          <a:bodyPr wrap="none" lIns="91440" tIns="45720" rIns="91440" bIns="45720">
            <a:spAutoFit/>
          </a:bodyPr>
          <a:lstStyle/>
          <a:p>
            <a:pPr algn="ctr"/>
            <a:r>
              <a:rPr lang="ru-RU" sz="5400" b="1" cap="none" spc="0" dirty="0" smtClean="0">
                <a:ln w="17780" cmpd="sng">
                  <a:solidFill>
                    <a:schemeClr val="tx1">
                      <a:lumMod val="95000"/>
                      <a:lumOff val="5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Обобщающий урок</a:t>
            </a:r>
          </a:p>
          <a:p>
            <a:pPr algn="ctr"/>
            <a:r>
              <a:rPr lang="ru-RU" sz="5400" b="1" dirty="0" smtClean="0">
                <a:ln w="17780" cmpd="sng">
                  <a:solidFill>
                    <a:schemeClr val="tx1">
                      <a:lumMod val="95000"/>
                      <a:lumOff val="5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11 класс</a:t>
            </a:r>
            <a:endParaRPr lang="ru-RU" sz="5400" b="1" cap="none" spc="0" dirty="0">
              <a:ln w="17780" cmpd="sng">
                <a:solidFill>
                  <a:schemeClr val="tx1">
                    <a:lumMod val="95000"/>
                    <a:lumOff val="5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1594520" cy="994122"/>
          </a:xfrm>
        </p:spPr>
        <p:txBody>
          <a:bodyPr/>
          <a:lstStyle/>
          <a:p>
            <a:r>
              <a:rPr lang="ru-RU" dirty="0" smtClean="0"/>
              <a:t>5</a:t>
            </a:r>
            <a:endParaRPr lang="ru-RU" dirty="0"/>
          </a:p>
        </p:txBody>
      </p:sp>
      <p:sp>
        <p:nvSpPr>
          <p:cNvPr id="3" name="Объект 2"/>
          <p:cNvSpPr>
            <a:spLocks noGrp="1"/>
          </p:cNvSpPr>
          <p:nvPr>
            <p:ph idx="1"/>
          </p:nvPr>
        </p:nvSpPr>
        <p:spPr/>
        <p:txBody>
          <a:bodyPr/>
          <a:lstStyle/>
          <a:p>
            <a:pPr marL="514350" lvl="0" indent="-514350">
              <a:buFont typeface="+mj-lt"/>
              <a:buAutoNum type="arabicPeriod"/>
            </a:pPr>
            <a:r>
              <a:rPr lang="ru-RU" sz="7200" dirty="0" smtClean="0"/>
              <a:t> Венгрия</a:t>
            </a:r>
          </a:p>
          <a:p>
            <a:pPr marL="514350" lvl="0" indent="-514350">
              <a:buFont typeface="+mj-lt"/>
              <a:buAutoNum type="arabicPeriod"/>
            </a:pPr>
            <a:r>
              <a:rPr lang="ru-RU" sz="7200" dirty="0" smtClean="0"/>
              <a:t> </a:t>
            </a:r>
            <a:r>
              <a:rPr lang="ru-RU" sz="7200" dirty="0"/>
              <a:t>Дания				</a:t>
            </a:r>
          </a:p>
          <a:p>
            <a:pPr marL="514350" lvl="0" indent="-514350">
              <a:buFont typeface="+mj-lt"/>
              <a:buAutoNum type="arabicPeriod"/>
            </a:pPr>
            <a:r>
              <a:rPr lang="ru-RU" sz="7200" dirty="0" smtClean="0"/>
              <a:t>Румыния</a:t>
            </a:r>
            <a:r>
              <a:rPr lang="ru-RU" dirty="0"/>
              <a:t>	</a:t>
            </a:r>
          </a:p>
        </p:txBody>
      </p:sp>
    </p:spTree>
    <p:extLst>
      <p:ext uri="{BB962C8B-B14F-4D97-AF65-F5344CB8AC3E}">
        <p14:creationId xmlns:p14="http://schemas.microsoft.com/office/powerpoint/2010/main" val="260331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2170584" cy="994122"/>
          </a:xfrm>
        </p:spPr>
        <p:txBody>
          <a:bodyPr/>
          <a:lstStyle/>
          <a:p>
            <a:r>
              <a:rPr lang="ru-RU" dirty="0" smtClean="0"/>
              <a:t>6</a:t>
            </a:r>
            <a:endParaRPr lang="ru-RU" dirty="0"/>
          </a:p>
        </p:txBody>
      </p:sp>
      <p:sp>
        <p:nvSpPr>
          <p:cNvPr id="3" name="Объект 2"/>
          <p:cNvSpPr>
            <a:spLocks noGrp="1"/>
          </p:cNvSpPr>
          <p:nvPr>
            <p:ph idx="1"/>
          </p:nvPr>
        </p:nvSpPr>
        <p:spPr/>
        <p:txBody>
          <a:bodyPr>
            <a:normAutofit fontScale="92500" lnSpcReduction="10000"/>
          </a:bodyPr>
          <a:lstStyle/>
          <a:p>
            <a:pPr marL="514350" lvl="0" indent="-514350">
              <a:buAutoNum type="arabicPeriod"/>
            </a:pPr>
            <a:r>
              <a:rPr lang="ru-RU" sz="7200" dirty="0" smtClean="0"/>
              <a:t>Германия</a:t>
            </a:r>
          </a:p>
          <a:p>
            <a:pPr marL="514350" lvl="0" indent="-514350">
              <a:buAutoNum type="arabicPeriod"/>
            </a:pPr>
            <a:r>
              <a:rPr lang="ru-RU" sz="7200" dirty="0" smtClean="0"/>
              <a:t>Австрия</a:t>
            </a:r>
          </a:p>
          <a:p>
            <a:pPr marL="514350" lvl="0" indent="-514350">
              <a:buAutoNum type="arabicPeriod"/>
            </a:pPr>
            <a:r>
              <a:rPr lang="ru-RU" sz="7200" dirty="0" smtClean="0"/>
              <a:t> </a:t>
            </a:r>
            <a:r>
              <a:rPr lang="ru-RU" sz="7200" dirty="0"/>
              <a:t>Чехия</a:t>
            </a:r>
            <a:endParaRPr lang="ru-RU" sz="7200" dirty="0" smtClean="0"/>
          </a:p>
          <a:p>
            <a:pPr marL="514350" lvl="0" indent="-514350">
              <a:buAutoNum type="arabicPeriod"/>
            </a:pPr>
            <a:endParaRPr lang="ru-RU" dirty="0"/>
          </a:p>
          <a:p>
            <a:pPr marL="0" indent="0">
              <a:buNone/>
            </a:pPr>
            <a:r>
              <a:rPr lang="ru-RU" dirty="0"/>
              <a:t>		</a:t>
            </a:r>
          </a:p>
        </p:txBody>
      </p:sp>
    </p:spTree>
    <p:extLst>
      <p:ext uri="{BB962C8B-B14F-4D97-AF65-F5344CB8AC3E}">
        <p14:creationId xmlns:p14="http://schemas.microsoft.com/office/powerpoint/2010/main" val="241199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2170584" cy="922114"/>
          </a:xfrm>
        </p:spPr>
        <p:txBody>
          <a:bodyPr/>
          <a:lstStyle/>
          <a:p>
            <a:r>
              <a:rPr lang="ru-RU" dirty="0" smtClean="0"/>
              <a:t>7</a:t>
            </a:r>
            <a:endParaRPr lang="ru-RU" dirty="0"/>
          </a:p>
        </p:txBody>
      </p:sp>
      <p:sp>
        <p:nvSpPr>
          <p:cNvPr id="3" name="Объект 2"/>
          <p:cNvSpPr>
            <a:spLocks noGrp="1"/>
          </p:cNvSpPr>
          <p:nvPr>
            <p:ph idx="1"/>
          </p:nvPr>
        </p:nvSpPr>
        <p:spPr/>
        <p:txBody>
          <a:bodyPr>
            <a:normAutofit/>
          </a:bodyPr>
          <a:lstStyle/>
          <a:p>
            <a:pPr marL="514350" lvl="0" indent="-514350">
              <a:buFont typeface="+mj-lt"/>
              <a:buAutoNum type="arabicPeriod"/>
            </a:pPr>
            <a:r>
              <a:rPr lang="ru-RU" sz="8000" dirty="0" smtClean="0"/>
              <a:t>Албания</a:t>
            </a:r>
          </a:p>
          <a:p>
            <a:pPr marL="514350" lvl="0" indent="-514350">
              <a:buFont typeface="+mj-lt"/>
              <a:buAutoNum type="arabicPeriod"/>
            </a:pPr>
            <a:r>
              <a:rPr lang="ru-RU" sz="8000" dirty="0" smtClean="0"/>
              <a:t>Швейцария</a:t>
            </a:r>
            <a:endParaRPr lang="ru-RU" sz="8000" dirty="0"/>
          </a:p>
          <a:p>
            <a:pPr marL="514350" lvl="0" indent="-514350">
              <a:buFont typeface="+mj-lt"/>
              <a:buAutoNum type="arabicPeriod"/>
            </a:pPr>
            <a:r>
              <a:rPr lang="ru-RU" sz="8000" dirty="0" smtClean="0"/>
              <a:t>Австрия</a:t>
            </a:r>
            <a:endParaRPr lang="ru-RU" sz="8000" dirty="0"/>
          </a:p>
        </p:txBody>
      </p:sp>
    </p:spTree>
    <p:extLst>
      <p:ext uri="{BB962C8B-B14F-4D97-AF65-F5344CB8AC3E}">
        <p14:creationId xmlns:p14="http://schemas.microsoft.com/office/powerpoint/2010/main" val="2098950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2204864"/>
            <a:ext cx="7704857" cy="304698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a:t>
            </a:r>
            <a:r>
              <a:rPr lang="ru-RU"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пределите принцип объединения в группу. Принципов может быть несколько. </a:t>
            </a:r>
            <a:endParaRPr lang="ru-RU"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5894115"/>
          </a:xfrm>
        </p:spPr>
        <p:txBody>
          <a:bodyPr>
            <a:normAutofit/>
          </a:bodyPr>
          <a:lstStyle/>
          <a:p>
            <a:pPr marL="514350" lvl="0" indent="-514350">
              <a:buAutoNum type="arabicPeriod"/>
            </a:pPr>
            <a:r>
              <a:rPr lang="ru-RU" sz="4400" dirty="0" smtClean="0"/>
              <a:t>Франция</a:t>
            </a:r>
            <a:r>
              <a:rPr lang="ru-RU" sz="4400" dirty="0"/>
              <a:t>, Великобритания, Германия, </a:t>
            </a:r>
            <a:r>
              <a:rPr lang="ru-RU" sz="4400" dirty="0" smtClean="0"/>
              <a:t>Италия</a:t>
            </a:r>
          </a:p>
          <a:p>
            <a:pPr marL="0" indent="0">
              <a:buNone/>
            </a:pPr>
            <a:r>
              <a:rPr lang="ru-RU" sz="4400" dirty="0" smtClean="0"/>
              <a:t>2. Великобритания</a:t>
            </a:r>
            <a:r>
              <a:rPr lang="ru-RU" sz="4400" dirty="0"/>
              <a:t>, Дания, Норвегия, Бельгия</a:t>
            </a:r>
            <a:r>
              <a:rPr lang="ru-RU" sz="4400" dirty="0" smtClean="0"/>
              <a:t>.</a:t>
            </a:r>
          </a:p>
          <a:p>
            <a:pPr marL="0" indent="0">
              <a:buNone/>
            </a:pPr>
            <a:r>
              <a:rPr lang="ru-RU" sz="4400" dirty="0"/>
              <a:t>3. Ватикан, Сан-Марино, Монако, Андорра.</a:t>
            </a:r>
          </a:p>
          <a:p>
            <a:pPr marL="0" indent="0">
              <a:buNone/>
            </a:pPr>
            <a:r>
              <a:rPr lang="ru-RU" sz="4400" dirty="0" smtClean="0"/>
              <a:t>4. Швейцария</a:t>
            </a:r>
            <a:r>
              <a:rPr lang="ru-RU" sz="4400" dirty="0"/>
              <a:t>, Венгрия, Словакия.</a:t>
            </a:r>
          </a:p>
          <a:p>
            <a:endParaRPr lang="ru-RU" sz="4400" dirty="0"/>
          </a:p>
          <a:p>
            <a:pPr lvl="0"/>
            <a:endParaRPr lang="ru-RU" sz="4400" dirty="0"/>
          </a:p>
        </p:txBody>
      </p:sp>
    </p:spTree>
    <p:extLst>
      <p:ext uri="{BB962C8B-B14F-4D97-AF65-F5344CB8AC3E}">
        <p14:creationId xmlns:p14="http://schemas.microsoft.com/office/powerpoint/2010/main" val="3176241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1143000"/>
          </a:xfrm>
        </p:spPr>
        <p:txBody>
          <a:bodyPr>
            <a:normAutofit fontScale="90000"/>
          </a:bodyPr>
          <a:lstStyle/>
          <a:p>
            <a:r>
              <a:rPr lang="ru-RU" b="1" dirty="0" smtClean="0"/>
              <a:t>5 задание</a:t>
            </a:r>
            <a:r>
              <a:rPr lang="ru-RU" b="1" dirty="0"/>
              <a:t>. Ассоциации.</a:t>
            </a:r>
            <a:r>
              <a:rPr lang="ru-RU" dirty="0"/>
              <a:t/>
            </a:r>
            <a:br>
              <a:rPr lang="ru-RU" dirty="0"/>
            </a:br>
            <a:r>
              <a:rPr lang="ru-RU" sz="3600" dirty="0" smtClean="0"/>
              <a:t>Даны понятия</a:t>
            </a:r>
            <a:r>
              <a:rPr lang="ru-RU" sz="2700" dirty="0"/>
              <a:t>,  выражающие образ страны, а вы постараетесь угадать ее и продолжить ассоциативный ряд. </a:t>
            </a:r>
            <a:r>
              <a:rPr lang="ru-RU" sz="3600" dirty="0"/>
              <a:t/>
            </a:r>
            <a:br>
              <a:rPr lang="ru-RU" sz="3600" dirty="0"/>
            </a:br>
            <a:endParaRPr lang="ru-RU" dirty="0"/>
          </a:p>
        </p:txBody>
      </p:sp>
      <p:sp>
        <p:nvSpPr>
          <p:cNvPr id="3" name="Объект 2"/>
          <p:cNvSpPr>
            <a:spLocks noGrp="1"/>
          </p:cNvSpPr>
          <p:nvPr>
            <p:ph idx="1"/>
          </p:nvPr>
        </p:nvSpPr>
        <p:spPr>
          <a:xfrm>
            <a:off x="30829" y="2132856"/>
            <a:ext cx="8579296" cy="4824536"/>
          </a:xfrm>
        </p:spPr>
        <p:txBody>
          <a:bodyPr>
            <a:normAutofit fontScale="92500" lnSpcReduction="10000"/>
          </a:bodyPr>
          <a:lstStyle/>
          <a:p>
            <a:pPr marL="1828800" lvl="3" indent="-457200">
              <a:buFont typeface="+mj-lt"/>
              <a:buAutoNum type="arabicPeriod"/>
            </a:pPr>
            <a:r>
              <a:rPr lang="ru-RU" sz="2600" dirty="0" smtClean="0"/>
              <a:t> </a:t>
            </a:r>
            <a:r>
              <a:rPr lang="ru-RU" sz="2600" dirty="0"/>
              <a:t>Штраус, Моцарт, Фрейд, собор Святого Стефана, Венская опера, горные </a:t>
            </a:r>
            <a:r>
              <a:rPr lang="ru-RU" sz="2600" dirty="0" smtClean="0"/>
              <a:t>лыжи</a:t>
            </a:r>
          </a:p>
          <a:p>
            <a:pPr marL="1828800" lvl="3" indent="-457200">
              <a:buFont typeface="+mj-lt"/>
              <a:buAutoNum type="arabicPeriod"/>
            </a:pPr>
            <a:r>
              <a:rPr lang="ru-RU" sz="2600" dirty="0" smtClean="0"/>
              <a:t>Болото, партизаны, </a:t>
            </a:r>
            <a:r>
              <a:rPr lang="ru-RU" sz="2600" dirty="0" err="1" smtClean="0"/>
              <a:t>бульба</a:t>
            </a:r>
            <a:r>
              <a:rPr lang="ru-RU" sz="2600" dirty="0" smtClean="0"/>
              <a:t> (картофель), Беловежская пуща. </a:t>
            </a:r>
          </a:p>
          <a:p>
            <a:pPr marL="1828800" lvl="3" indent="-457200">
              <a:buFont typeface="+mj-lt"/>
              <a:buAutoNum type="arabicPeriod"/>
            </a:pPr>
            <a:r>
              <a:rPr lang="ru-RU" sz="2600" dirty="0" smtClean="0"/>
              <a:t>Черноморские курорты, Георгий </a:t>
            </a:r>
            <a:r>
              <a:rPr lang="ru-RU" sz="2600" dirty="0" err="1" smtClean="0"/>
              <a:t>Пырванов</a:t>
            </a:r>
            <a:r>
              <a:rPr lang="ru-RU" sz="2600" dirty="0" smtClean="0"/>
              <a:t>, София, памятник Алеше.</a:t>
            </a:r>
          </a:p>
          <a:p>
            <a:pPr marL="1828800" lvl="3" indent="-457200">
              <a:buFont typeface="+mj-lt"/>
              <a:buAutoNum type="arabicPeriod"/>
            </a:pPr>
            <a:r>
              <a:rPr lang="ru-RU" sz="2600" dirty="0" smtClean="0"/>
              <a:t>Мировой центр Римско- католической церкви, собор св. Петра, папа Римский</a:t>
            </a:r>
          </a:p>
          <a:p>
            <a:pPr marL="1828800" lvl="3" indent="-457200">
              <a:buFont typeface="+mj-lt"/>
              <a:buAutoNum type="arabicPeriod"/>
            </a:pPr>
            <a:r>
              <a:rPr lang="ru-RU" sz="2600" dirty="0" smtClean="0"/>
              <a:t>Тауэр, Биг </a:t>
            </a:r>
            <a:r>
              <a:rPr lang="ru-RU" sz="2600" dirty="0" err="1" smtClean="0"/>
              <a:t>Бэн</a:t>
            </a:r>
            <a:r>
              <a:rPr lang="ru-RU" sz="2600" dirty="0" smtClean="0"/>
              <a:t>, Оксфорд, Кембридж, Гринвич, Шекспир, Диккенс, </a:t>
            </a:r>
            <a:r>
              <a:rPr lang="ru-RU" sz="2600" dirty="0" err="1" smtClean="0"/>
              <a:t>Байорон</a:t>
            </a:r>
            <a:r>
              <a:rPr lang="ru-RU" sz="2600" dirty="0" smtClean="0"/>
              <a:t>, Скотт, Дарвин, Битлз, Артур </a:t>
            </a:r>
            <a:r>
              <a:rPr lang="ru-RU" sz="2600" dirty="0" err="1" smtClean="0"/>
              <a:t>Конан</a:t>
            </a:r>
            <a:r>
              <a:rPr lang="ru-RU" sz="2600" dirty="0" smtClean="0"/>
              <a:t>- Дойл, Агата Кристи, Челси</a:t>
            </a:r>
          </a:p>
          <a:p>
            <a:pPr marL="1828800" lvl="3" indent="-457200">
              <a:buFont typeface="+mj-lt"/>
              <a:buAutoNum type="arabicPeriod"/>
            </a:pPr>
            <a:r>
              <a:rPr lang="ru-RU" sz="2600" dirty="0" smtClean="0"/>
              <a:t>Икарус, токайские вина, паприка, </a:t>
            </a:r>
            <a:r>
              <a:rPr lang="ru-RU" sz="2600" dirty="0" err="1" smtClean="0"/>
              <a:t>Имре</a:t>
            </a:r>
            <a:r>
              <a:rPr lang="ru-RU" sz="2600" dirty="0" smtClean="0"/>
              <a:t> Кальман, гуляш </a:t>
            </a:r>
            <a:r>
              <a:rPr lang="ru-RU" dirty="0" smtClean="0"/>
              <a:t>.</a:t>
            </a:r>
          </a:p>
        </p:txBody>
      </p:sp>
    </p:spTree>
    <p:extLst>
      <p:ext uri="{BB962C8B-B14F-4D97-AF65-F5344CB8AC3E}">
        <p14:creationId xmlns:p14="http://schemas.microsoft.com/office/powerpoint/2010/main" val="1728659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91018" y="2967335"/>
            <a:ext cx="8161978" cy="923330"/>
          </a:xfrm>
          <a:prstGeom prst="rect">
            <a:avLst/>
          </a:prstGeom>
          <a:noFill/>
        </p:spPr>
        <p:txBody>
          <a:bodyPr wrap="none" lIns="91440" tIns="45720" rIns="91440" bIns="45720">
            <a:spAutoFit/>
          </a:bodyPr>
          <a:lstStyle/>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 какой стране идет речь?</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Задания из сайта Решу ЕГЭ.</a:t>
            </a:r>
            <a:br>
              <a:rPr lang="ru-RU" dirty="0" smtClean="0"/>
            </a:br>
            <a:r>
              <a:rPr lang="ru-RU" dirty="0" smtClean="0"/>
              <a:t>Задание В 10.</a:t>
            </a:r>
            <a:endParaRPr lang="ru-RU" dirty="0"/>
          </a:p>
        </p:txBody>
      </p:sp>
      <p:sp>
        <p:nvSpPr>
          <p:cNvPr id="3" name="Объект 2"/>
          <p:cNvSpPr>
            <a:spLocks noGrp="1"/>
          </p:cNvSpPr>
          <p:nvPr>
            <p:ph idx="1"/>
          </p:nvPr>
        </p:nvSpPr>
        <p:spPr/>
        <p:txBody>
          <a:bodyPr>
            <a:normAutofit fontScale="85000" lnSpcReduction="20000"/>
          </a:bodyPr>
          <a:lstStyle/>
          <a:p>
            <a:r>
              <a:rPr lang="ru-RU" b="1" dirty="0"/>
              <a:t>B 10 № 825.</a:t>
            </a:r>
            <a:r>
              <a:rPr lang="ru-RU" dirty="0"/>
              <a:t> Определите страну по краткому описанию.</a:t>
            </a:r>
          </a:p>
          <a:p>
            <a:r>
              <a:rPr lang="ru-RU" dirty="0"/>
              <a:t>Эта высокоразвитая европейская страна — одна из крупных по территории стран региона. Ведущими отраслями промышленности являются: электроэнергетика (в ее структуре преобладают АЭС), черная и цветная металлургия, многоотраслевое машиностроение (авиастроение, автомобилестроение, судостроение), легкая промышленность. В сельском хозяйстве развиты и растениеводство, и животноводство. Выращивание пшеницы, сахарной свеклы, винограда является отраслями международной специализации.</a:t>
            </a:r>
          </a:p>
          <a:p>
            <a:endParaRPr lang="ru-RU" dirty="0"/>
          </a:p>
        </p:txBody>
      </p:sp>
    </p:spTree>
    <p:extLst>
      <p:ext uri="{BB962C8B-B14F-4D97-AF65-F5344CB8AC3E}">
        <p14:creationId xmlns:p14="http://schemas.microsoft.com/office/powerpoint/2010/main" val="6135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830916883"/>
              </p:ext>
            </p:extLst>
          </p:nvPr>
        </p:nvGraphicFramePr>
        <p:xfrm>
          <a:off x="457200" y="260648"/>
          <a:ext cx="8229600" cy="5858774"/>
        </p:xfrm>
        <a:graphic>
          <a:graphicData uri="http://schemas.openxmlformats.org/drawingml/2006/table">
            <a:tbl>
              <a:tblPr firstRow="1" firstCol="1" bandRow="1">
                <a:tableStyleId>{5C22544A-7EE6-4342-B048-85BDC9FD1C3A}</a:tableStyleId>
              </a:tblPr>
              <a:tblGrid>
                <a:gridCol w="8229600"/>
              </a:tblGrid>
              <a:tr h="5858774">
                <a:tc>
                  <a:txBody>
                    <a:bodyPr/>
                    <a:lstStyle/>
                    <a:p>
                      <a:pPr algn="just">
                        <a:spcAft>
                          <a:spcPts val="0"/>
                        </a:spcAft>
                      </a:pPr>
                      <a:r>
                        <a:rPr lang="ru-RU" sz="2800" dirty="0">
                          <a:effectLst/>
                        </a:rPr>
                        <a:t>B</a:t>
                      </a:r>
                      <a:r>
                        <a:rPr lang="ru-RU" sz="1300" dirty="0">
                          <a:effectLst/>
                        </a:rPr>
                        <a:t> </a:t>
                      </a:r>
                      <a:r>
                        <a:rPr lang="ru-RU" sz="2400" dirty="0">
                          <a:effectLst/>
                        </a:rPr>
                        <a:t>10 № 1036. Установите соответствие между страной и её столицей: к каждому элементу первого столбца подберите соответствующий элемент из второго и внесите в строку ответов выбранные цифры под соответствующими буквами</a:t>
                      </a:r>
                      <a:endParaRPr lang="ru-RU" sz="2000" dirty="0">
                        <a:effectLst/>
                      </a:endParaRPr>
                    </a:p>
                    <a:p>
                      <a:pPr indent="238125" algn="just">
                        <a:spcAft>
                          <a:spcPts val="0"/>
                        </a:spcAft>
                      </a:pPr>
                      <a:r>
                        <a:rPr lang="ru-RU" sz="2400" dirty="0">
                          <a:effectLst/>
                        </a:rPr>
                        <a:t>СТРАНА</a:t>
                      </a:r>
                      <a:endParaRPr lang="ru-RU" sz="2000" dirty="0">
                        <a:effectLst/>
                      </a:endParaRPr>
                    </a:p>
                    <a:p>
                      <a:pPr indent="238125" algn="just">
                        <a:spcAft>
                          <a:spcPts val="0"/>
                        </a:spcAft>
                      </a:pPr>
                      <a:r>
                        <a:rPr lang="ru-RU" sz="2400" dirty="0">
                          <a:effectLst/>
                        </a:rPr>
                        <a:t>A) Финляндия</a:t>
                      </a:r>
                      <a:endParaRPr lang="ru-RU" sz="2000" dirty="0">
                        <a:effectLst/>
                      </a:endParaRPr>
                    </a:p>
                    <a:p>
                      <a:pPr indent="238125" algn="just">
                        <a:spcAft>
                          <a:spcPts val="0"/>
                        </a:spcAft>
                      </a:pPr>
                      <a:r>
                        <a:rPr lang="ru-RU" sz="2400" dirty="0">
                          <a:effectLst/>
                        </a:rPr>
                        <a:t>Б) Швеция</a:t>
                      </a:r>
                      <a:endParaRPr lang="ru-RU" sz="2000" dirty="0">
                        <a:effectLst/>
                      </a:endParaRPr>
                    </a:p>
                    <a:p>
                      <a:pPr indent="238125" algn="just">
                        <a:spcAft>
                          <a:spcPts val="0"/>
                        </a:spcAft>
                      </a:pPr>
                      <a:r>
                        <a:rPr lang="ru-RU" sz="2400" dirty="0">
                          <a:effectLst/>
                        </a:rPr>
                        <a:t>B) Норвегия</a:t>
                      </a:r>
                      <a:endParaRPr lang="ru-RU" sz="2000" dirty="0">
                        <a:effectLst/>
                      </a:endParaRPr>
                    </a:p>
                    <a:p>
                      <a:pPr indent="238125" algn="just">
                        <a:spcAft>
                          <a:spcPts val="0"/>
                        </a:spcAft>
                      </a:pPr>
                      <a:r>
                        <a:rPr lang="ru-RU" sz="2400" dirty="0">
                          <a:effectLst/>
                        </a:rPr>
                        <a:t>СТОЛИЦА</a:t>
                      </a:r>
                      <a:endParaRPr lang="ru-RU" sz="2000" dirty="0">
                        <a:effectLst/>
                      </a:endParaRPr>
                    </a:p>
                    <a:p>
                      <a:pPr indent="238125" algn="just">
                        <a:spcAft>
                          <a:spcPts val="0"/>
                        </a:spcAft>
                      </a:pPr>
                      <a:r>
                        <a:rPr lang="ru-RU" sz="2400" dirty="0">
                          <a:effectLst/>
                        </a:rPr>
                        <a:t>1) Стокгольм</a:t>
                      </a:r>
                      <a:endParaRPr lang="ru-RU" sz="2000" dirty="0">
                        <a:effectLst/>
                      </a:endParaRPr>
                    </a:p>
                    <a:p>
                      <a:pPr indent="238125" algn="just">
                        <a:spcAft>
                          <a:spcPts val="0"/>
                        </a:spcAft>
                      </a:pPr>
                      <a:r>
                        <a:rPr lang="ru-RU" sz="2400" dirty="0">
                          <a:effectLst/>
                        </a:rPr>
                        <a:t>2) Хельсинки</a:t>
                      </a:r>
                      <a:endParaRPr lang="ru-RU" sz="2000" dirty="0">
                        <a:effectLst/>
                      </a:endParaRPr>
                    </a:p>
                    <a:p>
                      <a:pPr indent="238125" algn="just">
                        <a:spcAft>
                          <a:spcPts val="0"/>
                        </a:spcAft>
                      </a:pPr>
                      <a:r>
                        <a:rPr lang="ru-RU" sz="2400" dirty="0">
                          <a:effectLst/>
                        </a:rPr>
                        <a:t>3) Копенгаген</a:t>
                      </a:r>
                      <a:endParaRPr lang="ru-RU" sz="2000" dirty="0">
                        <a:effectLst/>
                      </a:endParaRPr>
                    </a:p>
                    <a:p>
                      <a:pPr indent="238125" algn="just">
                        <a:spcAft>
                          <a:spcPts val="0"/>
                        </a:spcAft>
                      </a:pPr>
                      <a:r>
                        <a:rPr lang="ru-RU" sz="2400" dirty="0">
                          <a:effectLst/>
                        </a:rPr>
                        <a:t>4) Осло</a:t>
                      </a:r>
                      <a:endParaRPr lang="ru-RU" sz="2000" dirty="0">
                        <a:effectLst/>
                      </a:endParaRPr>
                    </a:p>
                    <a:p>
                      <a:pPr algn="just">
                        <a:spcAft>
                          <a:spcPts val="0"/>
                        </a:spcAft>
                      </a:pPr>
                      <a:r>
                        <a:rPr lang="ru-RU" sz="2400" dirty="0">
                          <a:effectLst/>
                        </a:rPr>
                        <a:t>В ответ запишите последовательность цифр.</a:t>
                      </a:r>
                      <a:endParaRPr lang="ru-RU" sz="2000" dirty="0">
                        <a:effectLst/>
                        <a:latin typeface="Times New Roman"/>
                        <a:ea typeface="Times New Roman"/>
                      </a:endParaRPr>
                    </a:p>
                  </a:txBody>
                  <a:tcPr marL="9027" marR="9027" marT="9027" marB="9027" anchor="ctr"/>
                </a:tc>
              </a:tr>
            </a:tbl>
          </a:graphicData>
        </a:graphic>
      </p:graphicFrame>
    </p:spTree>
    <p:extLst>
      <p:ext uri="{BB962C8B-B14F-4D97-AF65-F5344CB8AC3E}">
        <p14:creationId xmlns:p14="http://schemas.microsoft.com/office/powerpoint/2010/main" val="2243810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5170586"/>
          </a:xfrm>
        </p:spPr>
        <p:txBody>
          <a:bodyPr>
            <a:normAutofit fontScale="90000"/>
          </a:bodyPr>
          <a:lstStyle/>
          <a:p>
            <a:r>
              <a:rPr lang="ru-RU" sz="2700" b="1" dirty="0"/>
              <a:t>B 10 № 1041.</a:t>
            </a:r>
            <a:r>
              <a:rPr lang="ru-RU" sz="2700" dirty="0"/>
              <a:t> </a:t>
            </a:r>
            <a:r>
              <a:rPr lang="ru-RU" sz="3100" dirty="0" smtClean="0"/>
              <a:t>Особенностью </a:t>
            </a:r>
            <a:r>
              <a:rPr lang="ru-RU" sz="3100" dirty="0"/>
              <a:t>географического положения этой страны является выход к Балтийскому морю и наличие сухопутной границы с Россией. По форме правления эта страна является республикой. Главные природные богатства страны - лесные ресурсы, а также руды черных и цветных металлов. В международном географическом разделении труда страна выделяется как крупный экспортер продукции лесной и целлюлозно-бумажной промышленности, высокотехнологичных отраслей машиностроения, в том числе телекоммуникационного оборудования и мобильных телефонов.</a:t>
            </a:r>
            <a:r>
              <a:rPr lang="ru-RU" sz="4900" dirty="0"/>
              <a:t/>
            </a:r>
            <a:br>
              <a:rPr lang="ru-RU" sz="4900" dirty="0"/>
            </a:br>
            <a:endParaRPr lang="ru-RU" dirty="0"/>
          </a:p>
        </p:txBody>
      </p:sp>
    </p:spTree>
    <p:extLst>
      <p:ext uri="{BB962C8B-B14F-4D97-AF65-F5344CB8AC3E}">
        <p14:creationId xmlns:p14="http://schemas.microsoft.com/office/powerpoint/2010/main" val="398138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632848" cy="7109639"/>
          </a:xfrm>
          <a:prstGeom prst="rect">
            <a:avLst/>
          </a:prstGeom>
        </p:spPr>
        <p:txBody>
          <a:bodyPr wrap="square">
            <a:spAutoFit/>
          </a:bodyPr>
          <a:lstStyle/>
          <a:p>
            <a:r>
              <a:rPr lang="ru-RU" sz="2400" dirty="0"/>
              <a:t>Друзья мои! Я очень рада!</a:t>
            </a:r>
            <a:br>
              <a:rPr lang="ru-RU" sz="2400" dirty="0"/>
            </a:br>
            <a:r>
              <a:rPr lang="ru-RU" sz="2400" dirty="0"/>
              <a:t>Войти в приветливый ваш класс</a:t>
            </a:r>
            <a:br>
              <a:rPr lang="ru-RU" sz="2400" dirty="0"/>
            </a:br>
            <a:r>
              <a:rPr lang="ru-RU" sz="2400" dirty="0"/>
              <a:t>И для меня уже награда</a:t>
            </a:r>
            <a:br>
              <a:rPr lang="ru-RU" sz="2400" dirty="0"/>
            </a:br>
            <a:r>
              <a:rPr lang="ru-RU" sz="2400" dirty="0"/>
              <a:t>Вниманье ваших умных глаз.</a:t>
            </a:r>
            <a:br>
              <a:rPr lang="ru-RU" sz="2400" dirty="0"/>
            </a:br>
            <a:r>
              <a:rPr lang="ru-RU" sz="2400" dirty="0"/>
              <a:t>Я знаю, в классе каждый гений,</a:t>
            </a:r>
            <a:br>
              <a:rPr lang="ru-RU" sz="2400" dirty="0"/>
            </a:br>
            <a:r>
              <a:rPr lang="ru-RU" sz="2400" dirty="0"/>
              <a:t>Но без труда талант не впрок,</a:t>
            </a:r>
            <a:br>
              <a:rPr lang="ru-RU" sz="2400" dirty="0"/>
            </a:br>
            <a:r>
              <a:rPr lang="ru-RU" sz="2400" dirty="0"/>
              <a:t>Скрестите шпаги ваших мнений -</a:t>
            </a:r>
            <a:br>
              <a:rPr lang="ru-RU" sz="2400" dirty="0"/>
            </a:br>
            <a:r>
              <a:rPr lang="ru-RU" sz="2400" dirty="0"/>
              <a:t>Мы вместе сочиним урок.</a:t>
            </a:r>
            <a:br>
              <a:rPr lang="ru-RU" sz="2400" dirty="0"/>
            </a:br>
            <a:r>
              <a:rPr lang="ru-RU" sz="2400" dirty="0"/>
              <a:t>Мои соавторы и судьи,</a:t>
            </a:r>
            <a:br>
              <a:rPr lang="ru-RU" sz="2400" dirty="0"/>
            </a:br>
            <a:r>
              <a:rPr lang="ru-RU" sz="2400" dirty="0"/>
              <a:t>Оценкой вас не накажу</a:t>
            </a:r>
            <a:br>
              <a:rPr lang="ru-RU" sz="2400" dirty="0"/>
            </a:br>
            <a:r>
              <a:rPr lang="ru-RU" sz="2400" dirty="0"/>
              <a:t>За странный слог не обессудьте,</a:t>
            </a:r>
            <a:br>
              <a:rPr lang="ru-RU" sz="2400" dirty="0"/>
            </a:br>
            <a:r>
              <a:rPr lang="ru-RU" sz="2400" dirty="0"/>
              <a:t>А дальше прозой я скажу..</a:t>
            </a:r>
          </a:p>
          <a:p>
            <a:r>
              <a:rPr lang="ru-RU" sz="2400" dirty="0"/>
              <a:t> Я рада приветствовать гостей и счастлива, видеть сияющие лица учеников.”</a:t>
            </a:r>
          </a:p>
          <a:p>
            <a:r>
              <a:rPr lang="ru-RU" sz="2400" dirty="0"/>
              <a:t>Пусть я волнуюсь, для </a:t>
            </a:r>
            <a:r>
              <a:rPr lang="ru-RU" sz="2400" dirty="0" smtClean="0"/>
              <a:t>меня   Взгляните</a:t>
            </a:r>
            <a:r>
              <a:rPr lang="ru-RU" sz="2400" dirty="0"/>
              <a:t>, дети, на меня,</a:t>
            </a:r>
            <a:br>
              <a:rPr lang="ru-RU" sz="2400" dirty="0"/>
            </a:br>
            <a:r>
              <a:rPr lang="ru-RU" sz="2400" dirty="0"/>
              <a:t>Урок всегда дается </a:t>
            </a:r>
            <a:r>
              <a:rPr lang="ru-RU" sz="2400"/>
              <a:t>с </a:t>
            </a:r>
            <a:r>
              <a:rPr lang="ru-RU" sz="2400" smtClean="0"/>
              <a:t>бою       Я </a:t>
            </a:r>
            <a:r>
              <a:rPr lang="ru-RU" sz="2400" dirty="0"/>
              <a:t>поведу вас за  собою!</a:t>
            </a:r>
          </a:p>
          <a:p>
            <a:r>
              <a:rPr lang="ru-RU" sz="2400" dirty="0"/>
              <a:t/>
            </a:r>
            <a:br>
              <a:rPr lang="ru-RU" sz="2400" dirty="0"/>
            </a:br>
            <a:r>
              <a:rPr lang="ru-RU" sz="2400" dirty="0" smtClean="0"/>
              <a:t>.</a:t>
            </a:r>
            <a:r>
              <a:rPr lang="ru-RU" sz="2400" dirty="0"/>
              <a:t/>
            </a:r>
            <a:br>
              <a:rPr lang="ru-RU" sz="2400" dirty="0"/>
            </a:br>
            <a:endParaRPr lang="ru-RU" sz="2400" dirty="0"/>
          </a:p>
        </p:txBody>
      </p:sp>
    </p:spTree>
    <p:extLst>
      <p:ext uri="{BB962C8B-B14F-4D97-AF65-F5344CB8AC3E}">
        <p14:creationId xmlns:p14="http://schemas.microsoft.com/office/powerpoint/2010/main" val="666972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6048672"/>
          </a:xfrm>
        </p:spPr>
        <p:txBody>
          <a:bodyPr>
            <a:normAutofit fontScale="92500" lnSpcReduction="20000"/>
          </a:bodyPr>
          <a:lstStyle/>
          <a:p>
            <a:r>
              <a:rPr lang="ru-RU" b="1" dirty="0"/>
              <a:t>B 10 № 1300.</a:t>
            </a:r>
            <a:r>
              <a:rPr lang="ru-RU" dirty="0"/>
              <a:t> Определите страну по её краткому описанию.</a:t>
            </a:r>
          </a:p>
          <a:p>
            <a:r>
              <a:rPr lang="ru-RU" dirty="0"/>
              <a:t>Эта северная островная страна расположена в Западном полушарии. По форме правления она является республикой. Она выделяется тем, что в пределах значительной части её территории природные ландшафты сохранились нетронутыми человеком. Отличительной особенностью её природы является наличие действующих вулканов. Главными статьями экспорта являются продукция рыбной промышленности и алюминий, выплавляемый на базе использования дешёвых </a:t>
            </a:r>
            <a:r>
              <a:rPr lang="ru-RU" dirty="0" err="1"/>
              <a:t>возобновимых</a:t>
            </a:r>
            <a:r>
              <a:rPr lang="ru-RU" dirty="0"/>
              <a:t> источников энергии</a:t>
            </a:r>
          </a:p>
        </p:txBody>
      </p:sp>
    </p:spTree>
    <p:extLst>
      <p:ext uri="{BB962C8B-B14F-4D97-AF65-F5344CB8AC3E}">
        <p14:creationId xmlns:p14="http://schemas.microsoft.com/office/powerpoint/2010/main" val="2746480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229600" cy="6408712"/>
          </a:xfrm>
        </p:spPr>
        <p:txBody>
          <a:bodyPr>
            <a:normAutofit/>
          </a:bodyPr>
          <a:lstStyle/>
          <a:p>
            <a:r>
              <a:rPr lang="ru-RU" b="1" dirty="0"/>
              <a:t>B 10 № 1342.</a:t>
            </a:r>
            <a:r>
              <a:rPr lang="ru-RU" dirty="0"/>
              <a:t> Определите страну по её краткому описанию.</a:t>
            </a:r>
          </a:p>
          <a:p>
            <a:r>
              <a:rPr lang="ru-RU" dirty="0"/>
              <a:t>Эта страна расположена в Европе. По форме правления является республикой. Её территория имеет выход к одному из морей Атлантического океана. Важной особенностью её ЭГП является наличие сухопутных границ с тремя странами СНГ. Важным внешнеторговым партнёром этой страны, наряду со странами Западной Европы, является Россия.</a:t>
            </a:r>
          </a:p>
          <a:p>
            <a:endParaRPr lang="ru-RU" dirty="0"/>
          </a:p>
        </p:txBody>
      </p:sp>
    </p:spTree>
    <p:extLst>
      <p:ext uri="{BB962C8B-B14F-4D97-AF65-F5344CB8AC3E}">
        <p14:creationId xmlns:p14="http://schemas.microsoft.com/office/powerpoint/2010/main" val="97711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a:normAutofit/>
          </a:bodyPr>
          <a:lstStyle/>
          <a:p>
            <a:r>
              <a:rPr lang="ru-RU" b="1" dirty="0"/>
              <a:t>B 10 № 1700.</a:t>
            </a:r>
            <a:r>
              <a:rPr lang="ru-RU" dirty="0"/>
              <a:t> Определите страну по её краткому описанию.</a:t>
            </a:r>
          </a:p>
          <a:p>
            <a:r>
              <a:rPr lang="ru-RU" dirty="0"/>
              <a:t>Эта полуостровная страна расположена в Северном полушарии. По форме правления она является конституционной монархией. Её территория омывается водами двух океанов, и в её пределах находится крайняя северная точка той части света, в которой расположена эта страна. В международном географическом разделении труда она выделяется как крупный производитель нефти и природного газа.</a:t>
            </a:r>
          </a:p>
          <a:p>
            <a:endParaRPr lang="ru-RU" dirty="0"/>
          </a:p>
        </p:txBody>
      </p:sp>
    </p:spTree>
    <p:extLst>
      <p:ext uri="{BB962C8B-B14F-4D97-AF65-F5344CB8AC3E}">
        <p14:creationId xmlns:p14="http://schemas.microsoft.com/office/powerpoint/2010/main" val="1199459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9392"/>
            <a:ext cx="8229600" cy="6696744"/>
          </a:xfrm>
        </p:spPr>
        <p:txBody>
          <a:bodyPr>
            <a:normAutofit lnSpcReduction="10000"/>
          </a:bodyPr>
          <a:lstStyle/>
          <a:p>
            <a:r>
              <a:rPr lang="ru-RU" b="1" dirty="0"/>
              <a:t>B 10 № 1958.</a:t>
            </a:r>
            <a:r>
              <a:rPr lang="ru-RU" dirty="0"/>
              <a:t> </a:t>
            </a:r>
            <a:r>
              <a:rPr lang="ru-RU" dirty="0" smtClean="0"/>
              <a:t>Побережье </a:t>
            </a:r>
            <a:r>
              <a:rPr lang="ru-RU" dirty="0"/>
              <a:t>этой островной экономически высокоразвитой страны омывается водами Атлантического океана. Выгодное ЭГП создаёт возможность для экономического сотрудничества со многими странами мира. По форме правления страна является монархией. Особенностью её природы является морской климат. Страна является одним из крупнейших в зарубежной Европе производителей нефти и природного газа. Вокруг столицы сформировалась одна из крупнейших в Европе городских агломераций.</a:t>
            </a:r>
          </a:p>
        </p:txBody>
      </p:sp>
    </p:spTree>
    <p:extLst>
      <p:ext uri="{BB962C8B-B14F-4D97-AF65-F5344CB8AC3E}">
        <p14:creationId xmlns:p14="http://schemas.microsoft.com/office/powerpoint/2010/main" val="40902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976664"/>
          </a:xfrm>
        </p:spPr>
        <p:txBody>
          <a:bodyPr>
            <a:normAutofit lnSpcReduction="10000"/>
          </a:bodyPr>
          <a:lstStyle/>
          <a:p>
            <a:r>
              <a:rPr lang="ru-RU" b="1" dirty="0"/>
              <a:t>B 10 № 2001.</a:t>
            </a:r>
            <a:r>
              <a:rPr lang="ru-RU" dirty="0"/>
              <a:t> </a:t>
            </a:r>
          </a:p>
          <a:p>
            <a:pPr marL="0" indent="0">
              <a:buNone/>
            </a:pPr>
            <a:r>
              <a:rPr lang="ru-RU" dirty="0"/>
              <a:t>Большая часть территории этой страны расположена на одном из полуостровов Европы. Основная религия большинства населения — православие. По размерам морского торгового флота страна входит в первую десятку стран мира. Благоприятные природные условия способствуют развитию субтропического земледелия. Морское побережье, </a:t>
            </a:r>
            <a:r>
              <a:rPr lang="ru-RU" dirty="0" smtClean="0"/>
              <a:t>средиземноморский </a:t>
            </a:r>
            <a:r>
              <a:rPr lang="ru-RU" dirty="0"/>
              <a:t>климат, историко-культурные памятники способствовали развитию отрасли международной специализации — туризма.</a:t>
            </a:r>
          </a:p>
        </p:txBody>
      </p:sp>
    </p:spTree>
    <p:extLst>
      <p:ext uri="{BB962C8B-B14F-4D97-AF65-F5344CB8AC3E}">
        <p14:creationId xmlns:p14="http://schemas.microsoft.com/office/powerpoint/2010/main" val="2788913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6949280" cy="5693866"/>
          </a:xfrm>
          <a:prstGeom prst="rect">
            <a:avLst/>
          </a:prstGeom>
        </p:spPr>
        <p:txBody>
          <a:bodyPr wrap="square">
            <a:spAutoFit/>
          </a:bodyPr>
          <a:lstStyle/>
          <a:p>
            <a:pPr algn="just"/>
            <a:r>
              <a:rPr lang="ru-RU" sz="2800" b="1" dirty="0" smtClean="0"/>
              <a:t>Находится монархия на севере Европы</a:t>
            </a:r>
          </a:p>
          <a:p>
            <a:pPr algn="just"/>
            <a:r>
              <a:rPr lang="ru-RU" sz="2800" b="1" dirty="0" smtClean="0"/>
              <a:t>И каждый год весною борется с потом.</a:t>
            </a:r>
          </a:p>
          <a:p>
            <a:pPr algn="just"/>
            <a:r>
              <a:rPr lang="ru-RU" sz="2800" b="1" dirty="0" smtClean="0"/>
              <a:t>Там самый крупный в мире порт</a:t>
            </a:r>
          </a:p>
          <a:p>
            <a:pPr algn="just"/>
            <a:r>
              <a:rPr lang="ru-RU" sz="2800" b="1" dirty="0" smtClean="0"/>
              <a:t>Там жизнь кипит торговлей</a:t>
            </a:r>
          </a:p>
          <a:p>
            <a:pPr algn="just"/>
            <a:r>
              <a:rPr lang="ru-RU" sz="2800" b="1" dirty="0" err="1" smtClean="0"/>
              <a:t>Однонациональный</a:t>
            </a:r>
            <a:r>
              <a:rPr lang="ru-RU" sz="2800" b="1" dirty="0" smtClean="0"/>
              <a:t> там народ</a:t>
            </a:r>
          </a:p>
          <a:p>
            <a:pPr algn="just"/>
            <a:r>
              <a:rPr lang="ru-RU" sz="2800" b="1" dirty="0" smtClean="0"/>
              <a:t>Он ас по рыбной ловле.</a:t>
            </a:r>
          </a:p>
          <a:p>
            <a:pPr algn="just"/>
            <a:r>
              <a:rPr lang="ru-RU" sz="2800" b="1" dirty="0" smtClean="0"/>
              <a:t>Имеет два названия великая страна,</a:t>
            </a:r>
          </a:p>
          <a:p>
            <a:pPr algn="just"/>
            <a:r>
              <a:rPr lang="ru-RU" sz="2800" b="1" dirty="0" smtClean="0"/>
              <a:t>Любимый цвет - оранжевый,</a:t>
            </a:r>
          </a:p>
          <a:p>
            <a:pPr algn="just"/>
            <a:r>
              <a:rPr lang="ru-RU" sz="2800" b="1" dirty="0" smtClean="0"/>
              <a:t>В хоккее не сильна.</a:t>
            </a:r>
          </a:p>
          <a:p>
            <a:pPr algn="just"/>
            <a:r>
              <a:rPr lang="ru-RU" sz="2800" b="1" dirty="0" smtClean="0"/>
              <a:t>И газа добывается много в шельфе моря.</a:t>
            </a:r>
          </a:p>
          <a:p>
            <a:pPr algn="just"/>
            <a:r>
              <a:rPr lang="ru-RU" sz="2800" b="1" dirty="0" smtClean="0"/>
              <a:t>Металлургия развита, народ не знает горя.</a:t>
            </a:r>
          </a:p>
          <a:p>
            <a:pPr algn="just"/>
            <a:r>
              <a:rPr lang="ru-RU" sz="2800" b="1" dirty="0" smtClean="0"/>
              <a:t>Готовят сыр, растят тюльпаны</a:t>
            </a:r>
          </a:p>
          <a:p>
            <a:pPr algn="just"/>
            <a:r>
              <a:rPr lang="ru-RU" sz="2800" b="1" dirty="0" smtClean="0"/>
              <a:t>И продают во все другие страны.</a:t>
            </a:r>
            <a:endParaRPr lang="ru-RU" sz="2800" b="1" dirty="0"/>
          </a:p>
        </p:txBody>
      </p:sp>
      <p:sp>
        <p:nvSpPr>
          <p:cNvPr id="3" name="Прямоугольник 2"/>
          <p:cNvSpPr/>
          <p:nvPr/>
        </p:nvSpPr>
        <p:spPr>
          <a:xfrm>
            <a:off x="5483126" y="6027003"/>
            <a:ext cx="3660874" cy="830997"/>
          </a:xfrm>
          <a:prstGeom prst="rect">
            <a:avLst/>
          </a:prstGeom>
          <a:noFill/>
        </p:spPr>
        <p:txBody>
          <a:bodyPr wrap="none" lIns="91440" tIns="45720" rIns="91440" bIns="45720">
            <a:spAutoFit/>
          </a:bodyPr>
          <a:lstStyle/>
          <a:p>
            <a:pPr algn="ctr"/>
            <a:r>
              <a:rPr lang="ru-RU" sz="4800" b="1" dirty="0" smtClean="0">
                <a:ln w="18000">
                  <a:solidFill>
                    <a:schemeClr val="accent2">
                      <a:satMod val="140000"/>
                    </a:schemeClr>
                  </a:solidFill>
                  <a:prstDash val="solid"/>
                  <a:miter lim="800000"/>
                </a:ln>
                <a:solidFill>
                  <a:srgbClr val="FF0000"/>
                </a:solidFill>
              </a:rPr>
              <a:t>Нидерланды</a:t>
            </a:r>
            <a:endParaRPr lang="ru-RU" sz="4800" b="1" cap="none" spc="0" dirty="0">
              <a:ln w="18000">
                <a:solidFill>
                  <a:schemeClr val="accent2">
                    <a:satMod val="140000"/>
                  </a:schemeClr>
                </a:solidFill>
                <a:prstDash val="solid"/>
                <a:miter lim="800000"/>
              </a:l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96944" cy="4524315"/>
          </a:xfrm>
          <a:prstGeom prst="rect">
            <a:avLst/>
          </a:prstGeom>
        </p:spPr>
        <p:txBody>
          <a:bodyPr wrap="square">
            <a:spAutoFit/>
          </a:bodyPr>
          <a:lstStyle/>
          <a:p>
            <a:pPr algn="just"/>
            <a:r>
              <a:rPr lang="ru-RU" sz="2400" b="1" dirty="0" smtClean="0">
                <a:latin typeface="Times New Roman" pitchFamily="18" charset="0"/>
                <a:cs typeface="Times New Roman" pitchFamily="18" charset="0"/>
              </a:rPr>
              <a:t>На побережье океана расположилась страна,</a:t>
            </a:r>
          </a:p>
          <a:p>
            <a:pPr algn="just"/>
            <a:r>
              <a:rPr lang="ru-RU" sz="2400" b="1" dirty="0" smtClean="0">
                <a:latin typeface="Times New Roman" pitchFamily="18" charset="0"/>
                <a:cs typeface="Times New Roman" pitchFamily="18" charset="0"/>
              </a:rPr>
              <a:t>Она не очень – то огромна, но в общем тоже не мала.</a:t>
            </a:r>
          </a:p>
          <a:p>
            <a:pPr algn="just"/>
            <a:r>
              <a:rPr lang="ru-RU" sz="2400" b="1" dirty="0" smtClean="0">
                <a:latin typeface="Times New Roman" pitchFamily="18" charset="0"/>
                <a:cs typeface="Times New Roman" pitchFamily="18" charset="0"/>
              </a:rPr>
              <a:t>По уровню развития ее, мы средней назовем,</a:t>
            </a:r>
          </a:p>
          <a:p>
            <a:pPr algn="just"/>
            <a:r>
              <a:rPr lang="ru-RU" sz="2400" b="1" dirty="0" smtClean="0">
                <a:latin typeface="Times New Roman" pitchFamily="18" charset="0"/>
                <a:cs typeface="Times New Roman" pitchFamily="18" charset="0"/>
              </a:rPr>
              <a:t>Но все же к странам развитым ее мы отнесем.</a:t>
            </a:r>
          </a:p>
          <a:p>
            <a:pPr algn="just"/>
            <a:r>
              <a:rPr lang="ru-RU" sz="2400" b="1" dirty="0" smtClean="0">
                <a:latin typeface="Times New Roman" pitchFamily="18" charset="0"/>
                <a:cs typeface="Times New Roman" pitchFamily="18" charset="0"/>
              </a:rPr>
              <a:t>Народу много там живет, все нации одной,</a:t>
            </a:r>
          </a:p>
          <a:p>
            <a:pPr algn="just"/>
            <a:r>
              <a:rPr lang="ru-RU" sz="2400" b="1" dirty="0" smtClean="0">
                <a:latin typeface="Times New Roman" pitchFamily="18" charset="0"/>
                <a:cs typeface="Times New Roman" pitchFamily="18" charset="0"/>
              </a:rPr>
              <a:t>Что о религии сказать? Все католической..</a:t>
            </a:r>
          </a:p>
          <a:p>
            <a:pPr algn="just"/>
            <a:r>
              <a:rPr lang="ru-RU" sz="2400" b="1" dirty="0" smtClean="0">
                <a:latin typeface="Times New Roman" pitchFamily="18" charset="0"/>
                <a:cs typeface="Times New Roman" pitchFamily="18" charset="0"/>
              </a:rPr>
              <a:t>Теперь вам скажем, чем страна, вот эта занимается,</a:t>
            </a:r>
          </a:p>
          <a:p>
            <a:pPr algn="just"/>
            <a:r>
              <a:rPr lang="ru-RU" sz="2400" b="1" dirty="0" smtClean="0">
                <a:latin typeface="Times New Roman" pitchFamily="18" charset="0"/>
                <a:cs typeface="Times New Roman" pitchFamily="18" charset="0"/>
              </a:rPr>
              <a:t>Во многом ей благодаря Европа одевается.</a:t>
            </a:r>
          </a:p>
          <a:p>
            <a:pPr algn="just"/>
            <a:r>
              <a:rPr lang="ru-RU" sz="2400" b="1" dirty="0" smtClean="0">
                <a:latin typeface="Times New Roman" pitchFamily="18" charset="0"/>
                <a:cs typeface="Times New Roman" pitchFamily="18" charset="0"/>
              </a:rPr>
              <a:t>Едва ль не швейной фабрикой ее мы назовем,</a:t>
            </a:r>
          </a:p>
          <a:p>
            <a:pPr algn="just"/>
            <a:r>
              <a:rPr lang="ru-RU" sz="2400" b="1" dirty="0" smtClean="0">
                <a:latin typeface="Times New Roman" pitchFamily="18" charset="0"/>
                <a:cs typeface="Times New Roman" pitchFamily="18" charset="0"/>
              </a:rPr>
              <a:t>И чтобы дать </a:t>
            </a:r>
            <a:r>
              <a:rPr lang="ru-RU" sz="2400" b="1" dirty="0" err="1" smtClean="0">
                <a:latin typeface="Times New Roman" pitchFamily="18" charset="0"/>
                <a:cs typeface="Times New Roman" pitchFamily="18" charset="0"/>
              </a:rPr>
              <a:t>подсказочку</a:t>
            </a:r>
            <a:r>
              <a:rPr lang="ru-RU" sz="2400" b="1" dirty="0" smtClean="0">
                <a:latin typeface="Times New Roman" pitchFamily="18" charset="0"/>
                <a:cs typeface="Times New Roman" pitchFamily="18" charset="0"/>
              </a:rPr>
              <a:t> к столице перейдем.</a:t>
            </a:r>
          </a:p>
          <a:p>
            <a:pPr algn="just"/>
            <a:r>
              <a:rPr lang="ru-RU" sz="2400" b="1" dirty="0" smtClean="0">
                <a:latin typeface="Times New Roman" pitchFamily="18" charset="0"/>
                <a:cs typeface="Times New Roman" pitchFamily="18" charset="0"/>
              </a:rPr>
              <a:t>В названии столицы присутствует зверек,</a:t>
            </a:r>
          </a:p>
          <a:p>
            <a:pPr algn="just"/>
            <a:r>
              <a:rPr lang="ru-RU" sz="2400" b="1" dirty="0" smtClean="0">
                <a:latin typeface="Times New Roman" pitchFamily="18" charset="0"/>
                <a:cs typeface="Times New Roman" pitchFamily="18" charset="0"/>
              </a:rPr>
              <a:t>Пушистый, рыжий, хитрый, ну поняли намек?</a:t>
            </a:r>
            <a:endParaRPr lang="ru-RU" sz="2400" b="1" dirty="0">
              <a:latin typeface="Times New Roman" pitchFamily="18" charset="0"/>
              <a:cs typeface="Times New Roman" pitchFamily="18" charset="0"/>
            </a:endParaRPr>
          </a:p>
        </p:txBody>
      </p:sp>
      <p:sp>
        <p:nvSpPr>
          <p:cNvPr id="3" name="Прямоугольник 2"/>
          <p:cNvSpPr/>
          <p:nvPr/>
        </p:nvSpPr>
        <p:spPr>
          <a:xfrm>
            <a:off x="4701360" y="5373216"/>
            <a:ext cx="3258136" cy="830997"/>
          </a:xfrm>
          <a:prstGeom prst="rect">
            <a:avLst/>
          </a:prstGeom>
          <a:noFill/>
        </p:spPr>
        <p:txBody>
          <a:bodyPr wrap="none" lIns="91440" tIns="45720" rIns="91440" bIns="45720">
            <a:spAutoFit/>
          </a:bodyPr>
          <a:lstStyle/>
          <a:p>
            <a:pPr algn="ctr"/>
            <a:r>
              <a:rPr lang="ru-RU" sz="4800" b="1" dirty="0" smtClean="0">
                <a:ln w="18000">
                  <a:solidFill>
                    <a:schemeClr val="accent2">
                      <a:satMod val="140000"/>
                    </a:schemeClr>
                  </a:solidFill>
                  <a:prstDash val="solid"/>
                  <a:miter lim="800000"/>
                </a:ln>
                <a:solidFill>
                  <a:srgbClr val="FF0000"/>
                </a:solidFill>
              </a:rPr>
              <a:t>Португалия</a:t>
            </a:r>
            <a:endParaRPr lang="ru-RU" sz="4800" b="1" cap="none" spc="0" dirty="0">
              <a:ln w="18000">
                <a:solidFill>
                  <a:schemeClr val="accent2">
                    <a:satMod val="140000"/>
                  </a:schemeClr>
                </a:solidFill>
                <a:prstDash val="solid"/>
                <a:miter lim="800000"/>
              </a:l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7632848" cy="5693866"/>
          </a:xfrm>
          <a:prstGeom prst="rect">
            <a:avLst/>
          </a:prstGeom>
        </p:spPr>
        <p:txBody>
          <a:bodyPr wrap="square">
            <a:spAutoFit/>
          </a:bodyPr>
          <a:lstStyle/>
          <a:p>
            <a:r>
              <a:rPr lang="ru-RU" sz="2800" b="1" dirty="0"/>
              <a:t>Суровый край: его красам, пугаясь, дивятся взоры.</a:t>
            </a:r>
            <a:endParaRPr lang="ru-RU" sz="2800" dirty="0"/>
          </a:p>
          <a:p>
            <a:r>
              <a:rPr lang="ru-RU" sz="2800" dirty="0"/>
              <a:t>В какую сторону ни глянь – повсюду каменные горы.</a:t>
            </a:r>
          </a:p>
          <a:p>
            <a:r>
              <a:rPr lang="ru-RU" sz="2800" dirty="0"/>
              <a:t>Синея, всходят до небес их своенравные громады,</a:t>
            </a:r>
          </a:p>
          <a:p>
            <a:r>
              <a:rPr lang="ru-RU" sz="2800" dirty="0"/>
              <a:t>На их шумит сосновый лес, с них бурно льются водопады,</a:t>
            </a:r>
          </a:p>
          <a:p>
            <a:r>
              <a:rPr lang="ru-RU" sz="2800" dirty="0"/>
              <a:t>Там дол очей не веселит, гранитной лавой он облит;</a:t>
            </a:r>
          </a:p>
          <a:p>
            <a:r>
              <a:rPr lang="ru-RU" sz="2800" dirty="0"/>
              <a:t>Главу одевши в моих печальных, огромным сторожем стоит</a:t>
            </a:r>
          </a:p>
          <a:p>
            <a:r>
              <a:rPr lang="ru-RU" sz="2800" dirty="0" smtClean="0"/>
              <a:t>На </a:t>
            </a:r>
            <a:r>
              <a:rPr lang="ru-RU" sz="2800" dirty="0"/>
              <a:t>нем гранит пирамидальный. </a:t>
            </a:r>
            <a:r>
              <a:rPr lang="ru-RU" sz="2800" dirty="0" smtClean="0"/>
              <a:t> </a:t>
            </a:r>
            <a:endParaRPr lang="ru-RU" sz="2800" dirty="0"/>
          </a:p>
        </p:txBody>
      </p:sp>
    </p:spTree>
    <p:extLst>
      <p:ext uri="{BB962C8B-B14F-4D97-AF65-F5344CB8AC3E}">
        <p14:creationId xmlns:p14="http://schemas.microsoft.com/office/powerpoint/2010/main" val="2962441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1196752"/>
            <a:ext cx="5526360" cy="1323439"/>
          </a:xfrm>
          <a:prstGeom prst="rect">
            <a:avLst/>
          </a:prstGeom>
        </p:spPr>
        <p:txBody>
          <a:bodyPr wrap="square">
            <a:spAutoFit/>
          </a:bodyPr>
          <a:lstStyle/>
          <a:p>
            <a:r>
              <a:rPr lang="ru-RU" sz="8000" dirty="0" smtClean="0"/>
              <a:t>Финляндия</a:t>
            </a:r>
            <a:endParaRPr lang="ru-RU" sz="8000" dirty="0"/>
          </a:p>
        </p:txBody>
      </p:sp>
    </p:spTree>
    <p:extLst>
      <p:ext uri="{BB962C8B-B14F-4D97-AF65-F5344CB8AC3E}">
        <p14:creationId xmlns:p14="http://schemas.microsoft.com/office/powerpoint/2010/main" val="455595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96752"/>
            <a:ext cx="7488832" cy="3570208"/>
          </a:xfrm>
          <a:prstGeom prst="rect">
            <a:avLst/>
          </a:prstGeom>
        </p:spPr>
        <p:txBody>
          <a:bodyPr wrap="square">
            <a:spAutoFit/>
          </a:bodyPr>
          <a:lstStyle/>
          <a:p>
            <a:pPr lvl="0" indent="269875" algn="ctr" fontAlgn="base">
              <a:spcBef>
                <a:spcPct val="0"/>
              </a:spcBef>
              <a:spcAft>
                <a:spcPct val="0"/>
              </a:spcAft>
            </a:pPr>
            <a:r>
              <a:rPr lang="ru-RU" sz="4400" b="1" dirty="0" smtClean="0">
                <a:latin typeface="Arial" pitchFamily="34" charset="0"/>
                <a:ea typeface="Times New Roman" pitchFamily="18" charset="0"/>
                <a:cs typeface="Arial" pitchFamily="34" charset="0"/>
              </a:rPr>
              <a:t> «Великие люди мира»</a:t>
            </a:r>
            <a:endParaRPr lang="ru-RU" sz="4400" dirty="0" smtClean="0">
              <a:latin typeface="Arial" pitchFamily="34" charset="0"/>
              <a:cs typeface="Arial" pitchFamily="34" charset="0"/>
            </a:endParaRPr>
          </a:p>
          <a:p>
            <a:pPr lvl="0" indent="269875" eaLnBrk="0" fontAlgn="base" hangingPunct="0">
              <a:spcBef>
                <a:spcPct val="0"/>
              </a:spcBef>
              <a:spcAft>
                <a:spcPct val="0"/>
              </a:spcAft>
            </a:pPr>
            <a:endParaRPr lang="ru-RU" dirty="0" smtClean="0">
              <a:latin typeface="Arial" pitchFamily="34" charset="0"/>
              <a:ea typeface="Times New Roman" pitchFamily="18" charset="0"/>
              <a:cs typeface="Arial" pitchFamily="34" charset="0"/>
            </a:endParaRPr>
          </a:p>
          <a:p>
            <a:pPr lvl="0" indent="269875" eaLnBrk="0" fontAlgn="base" hangingPunct="0">
              <a:spcBef>
                <a:spcPct val="0"/>
              </a:spcBef>
              <a:spcAft>
                <a:spcPct val="0"/>
              </a:spcAft>
            </a:pPr>
            <a:endParaRPr lang="ru-RU" sz="2800" dirty="0" smtClean="0">
              <a:latin typeface="Arial" pitchFamily="34" charset="0"/>
              <a:ea typeface="Times New Roman" pitchFamily="18" charset="0"/>
              <a:cs typeface="Arial" pitchFamily="34" charset="0"/>
            </a:endParaRPr>
          </a:p>
          <a:p>
            <a:pPr lvl="0" indent="269875" eaLnBrk="0" fontAlgn="base" hangingPunct="0">
              <a:spcBef>
                <a:spcPct val="0"/>
              </a:spcBef>
              <a:spcAft>
                <a:spcPct val="0"/>
              </a:spcAft>
            </a:pPr>
            <a:endParaRPr lang="ru-RU" sz="2800" dirty="0" smtClean="0">
              <a:latin typeface="Arial" pitchFamily="34" charset="0"/>
              <a:ea typeface="Times New Roman" pitchFamily="18" charset="0"/>
              <a:cs typeface="Arial" pitchFamily="34" charset="0"/>
            </a:endParaRPr>
          </a:p>
          <a:p>
            <a:pPr lvl="0" indent="269875" algn="ctr" eaLnBrk="0" fontAlgn="base" hangingPunct="0">
              <a:spcBef>
                <a:spcPct val="0"/>
              </a:spcBef>
              <a:spcAft>
                <a:spcPct val="0"/>
              </a:spcAft>
            </a:pPr>
            <a:r>
              <a:rPr lang="ru-RU" sz="3600" dirty="0" smtClean="0">
                <a:latin typeface="Times New Roman" pitchFamily="18" charset="0"/>
                <a:ea typeface="Times New Roman" pitchFamily="18" charset="0"/>
                <a:cs typeface="Times New Roman" pitchFamily="18" charset="0"/>
              </a:rPr>
              <a:t>Назвать национальность, сферу деятельности, в которой они прославились</a:t>
            </a:r>
            <a:r>
              <a:rPr lang="ru-RU" sz="2800" dirty="0" smtClean="0">
                <a:latin typeface="Arial" pitchFamily="34" charset="0"/>
                <a:ea typeface="Times New Roman" pitchFamily="18" charset="0"/>
                <a:cs typeface="Arial" pitchFamily="34" charset="0"/>
              </a:rPr>
              <a:t>.</a:t>
            </a:r>
            <a:endParaRPr lang="ru-RU"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915816" y="764704"/>
            <a:ext cx="2888548" cy="1569660"/>
          </a:xfrm>
          <a:prstGeom prst="rect">
            <a:avLst/>
          </a:prstGeom>
          <a:noFill/>
        </p:spPr>
        <p:txBody>
          <a:bodyPr wrap="none" lIns="91440" tIns="45720" rIns="91440" bIns="45720">
            <a:spAutoFit/>
          </a:bodyPr>
          <a:lstStyle/>
          <a:p>
            <a:pPr algn="ctr"/>
            <a:r>
              <a:rPr lang="ru-RU"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Тур 1</a:t>
            </a:r>
            <a:endParaRPr lang="ru-RU"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Прямоугольник 4"/>
          <p:cNvSpPr/>
          <p:nvPr/>
        </p:nvSpPr>
        <p:spPr>
          <a:xfrm>
            <a:off x="1864170" y="2780928"/>
            <a:ext cx="5184432" cy="2308324"/>
          </a:xfrm>
          <a:prstGeom prst="rect">
            <a:avLst/>
          </a:prstGeom>
          <a:noFill/>
        </p:spPr>
        <p:txBody>
          <a:bodyPr wrap="none" lIns="91440" tIns="45720" rIns="91440" bIns="45720">
            <a:spAutoFit/>
          </a:bodyPr>
          <a:lstStyle/>
          <a:p>
            <a:pPr algn="ctr"/>
            <a:r>
              <a:rPr lang="ru-RU" sz="7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«ВИЗИТНАЯ </a:t>
            </a:r>
          </a:p>
          <a:p>
            <a:pPr algn="ctr"/>
            <a:r>
              <a:rPr lang="ru-RU" sz="7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КАРТОЧКА»</a:t>
            </a:r>
            <a:endParaRPr lang="ru-RU" sz="7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7504" y="944724"/>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269875" eaLnBrk="0" fontAlgn="base" hangingPunct="0">
              <a:spcBef>
                <a:spcPct val="0"/>
              </a:spcBef>
              <a:spcAft>
                <a:spcPct val="0"/>
              </a:spcAft>
              <a:buFontTx/>
              <a:buAutoNum type="arabicPeriod"/>
            </a:pP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Уильям Шекспир </a:t>
            </a:r>
          </a:p>
          <a:p>
            <a:pPr marL="0" marR="0" lvl="0" indent="269875" algn="l" defTabSz="914400" rtl="0" eaLnBrk="0" fontAlgn="base" latinLnBrk="0" hangingPunct="0">
              <a:lnSpc>
                <a:spcPct val="100000"/>
              </a:lnSpc>
              <a:spcBef>
                <a:spcPct val="0"/>
              </a:spcBef>
              <a:spcAft>
                <a:spcPct val="0"/>
              </a:spcAft>
              <a:buClrTx/>
              <a:buSzTx/>
              <a:tabLst/>
            </a:pPr>
            <a:r>
              <a:rPr lang="ru-RU" sz="4800" b="1" dirty="0">
                <a:solidFill>
                  <a:srgbClr val="FF0000"/>
                </a:solidFill>
                <a:latin typeface="Times New Roman" pitchFamily="18" charset="0"/>
                <a:ea typeface="Times New Roman" pitchFamily="18" charset="0"/>
                <a:cs typeface="Times New Roman" pitchFamily="18" charset="0"/>
              </a:rPr>
              <a:t> </a:t>
            </a:r>
            <a:r>
              <a:rPr lang="ru-RU" sz="4800" b="1" dirty="0" smtClean="0">
                <a:solidFill>
                  <a:srgbClr val="FF0000"/>
                </a:solidFill>
                <a:latin typeface="Times New Roman" pitchFamily="18" charset="0"/>
                <a:ea typeface="Times New Roman" pitchFamily="18" charset="0"/>
                <a:cs typeface="Times New Roman" pitchFamily="18" charset="0"/>
              </a:rPr>
              <a:t> </a:t>
            </a: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ru-RU" sz="4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Руаль</a:t>
            </a: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Амундсен </a:t>
            </a:r>
            <a:endParaRPr kumimoji="0" lang="ru-RU" sz="4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Николай Коперник</a:t>
            </a: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4800" b="1" dirty="0">
                <a:solidFill>
                  <a:srgbClr val="FF0000"/>
                </a:solidFill>
                <a:latin typeface="Times New Roman" pitchFamily="18" charset="0"/>
                <a:ea typeface="Times New Roman" pitchFamily="18" charset="0"/>
                <a:cs typeface="Times New Roman" pitchFamily="18" charset="0"/>
              </a:rPr>
              <a:t> </a:t>
            </a: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Николай </a:t>
            </a:r>
            <a:r>
              <a:rPr kumimoji="0" lang="ru-RU" sz="4800" b="1" i="0" u="none" strike="noStrike" cap="none" normalizeH="0" baseline="0" dirty="0" smtClean="0">
                <a:ln>
                  <a:noFill/>
                </a:ln>
                <a:effectLst/>
                <a:latin typeface="Times New Roman" pitchFamily="18" charset="0"/>
                <a:ea typeface="Times New Roman" pitchFamily="18" charset="0"/>
                <a:cs typeface="Times New Roman" pitchFamily="18" charset="0"/>
              </a:rPr>
              <a:t>Миклухо-Маклай</a:t>
            </a:r>
            <a:endParaRPr kumimoji="0" lang="ru-RU" sz="48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 Жак Ширак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1" end="1"/>
                                            </p:txEl>
                                          </p:spTgt>
                                        </p:tgtEl>
                                        <p:attrNameLst>
                                          <p:attrName>style.visibility</p:attrName>
                                        </p:attrNameLst>
                                      </p:cBhvr>
                                      <p:to>
                                        <p:strVal val="visible"/>
                                      </p:to>
                                    </p:set>
                                    <p:anim calcmode="lin" valueType="num">
                                      <p:cBhvr additive="base">
                                        <p:cTn id="7" dur="500" fill="hold"/>
                                        <p:tgtEl>
                                          <p:spTgt spid="102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25">
                                            <p:txEl>
                                              <p:pRg st="3" end="3"/>
                                            </p:txEl>
                                          </p:spTgt>
                                        </p:tgtEl>
                                        <p:attrNameLst>
                                          <p:attrName>style.visibility</p:attrName>
                                        </p:attrNameLst>
                                      </p:cBhvr>
                                      <p:to>
                                        <p:strVal val="visible"/>
                                      </p:to>
                                    </p:set>
                                    <p:anim calcmode="lin" valueType="num">
                                      <p:cBhvr additive="base">
                                        <p:cTn id="12" dur="500" fill="hold"/>
                                        <p:tgtEl>
                                          <p:spTgt spid="102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r>
              <a:rPr lang="ru-RU" sz="7200" dirty="0" smtClean="0">
                <a:solidFill>
                  <a:srgbClr val="FF0000"/>
                </a:solidFill>
                <a:latin typeface="Arial Black" panose="020B0A04020102020204" pitchFamily="34" charset="0"/>
              </a:rPr>
              <a:t>Виртуальное путешествие </a:t>
            </a:r>
            <a:br>
              <a:rPr lang="ru-RU" sz="7200" dirty="0" smtClean="0">
                <a:solidFill>
                  <a:srgbClr val="FF0000"/>
                </a:solidFill>
                <a:latin typeface="Arial Black" panose="020B0A04020102020204" pitchFamily="34" charset="0"/>
              </a:rPr>
            </a:br>
            <a:r>
              <a:rPr lang="ru-RU" sz="7200" dirty="0" smtClean="0">
                <a:solidFill>
                  <a:srgbClr val="FF0000"/>
                </a:solidFill>
                <a:latin typeface="Arial Black" panose="020B0A04020102020204" pitchFamily="34" charset="0"/>
              </a:rPr>
              <a:t>в Европу.</a:t>
            </a:r>
            <a:endParaRPr lang="ru-RU" sz="7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52245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836712"/>
            <a:ext cx="4968552" cy="4708981"/>
          </a:xfrm>
          <a:prstGeom prst="rect">
            <a:avLst/>
          </a:prstGeom>
          <a:noFill/>
        </p:spPr>
        <p:txBody>
          <a:bodyPr wrap="square" rtlCol="0">
            <a:spAutoFit/>
          </a:bodyPr>
          <a:lstStyle/>
          <a:p>
            <a:pPr marL="285750" indent="-285750">
              <a:buFont typeface="Arial" panose="020B0604020202020204" pitchFamily="34" charset="0"/>
              <a:buChar char="•"/>
            </a:pPr>
            <a:r>
              <a:rPr lang="ru-RU" sz="6000" b="1" dirty="0" smtClean="0">
                <a:solidFill>
                  <a:srgbClr val="FF0000"/>
                </a:solidFill>
              </a:rPr>
              <a:t>Норвегия </a:t>
            </a:r>
          </a:p>
          <a:p>
            <a:endParaRPr lang="ru-RU" sz="6000" b="1" dirty="0">
              <a:solidFill>
                <a:srgbClr val="FF0000"/>
              </a:solidFill>
            </a:endParaRPr>
          </a:p>
          <a:p>
            <a:pPr marL="285750" indent="-285750">
              <a:buFont typeface="Arial" panose="020B0604020202020204" pitchFamily="34" charset="0"/>
              <a:buChar char="•"/>
            </a:pPr>
            <a:r>
              <a:rPr lang="ru-RU" sz="6000" b="1" dirty="0" smtClean="0">
                <a:solidFill>
                  <a:srgbClr val="FF0000"/>
                </a:solidFill>
              </a:rPr>
              <a:t>Швейцария</a:t>
            </a:r>
          </a:p>
          <a:p>
            <a:pPr marL="285750" indent="-285750">
              <a:buFont typeface="Arial" panose="020B0604020202020204" pitchFamily="34" charset="0"/>
              <a:buChar char="•"/>
            </a:pPr>
            <a:endParaRPr lang="ru-RU" sz="6000" b="1" dirty="0">
              <a:solidFill>
                <a:srgbClr val="FF0000"/>
              </a:solidFill>
            </a:endParaRPr>
          </a:p>
          <a:p>
            <a:pPr marL="285750" indent="-285750">
              <a:buFont typeface="Arial" panose="020B0604020202020204" pitchFamily="34" charset="0"/>
              <a:buChar char="•"/>
            </a:pPr>
            <a:r>
              <a:rPr lang="ru-RU" sz="6000" b="1" dirty="0" smtClean="0">
                <a:solidFill>
                  <a:srgbClr val="FF0000"/>
                </a:solidFill>
              </a:rPr>
              <a:t>Италия</a:t>
            </a:r>
            <a:endParaRPr lang="ru-RU" sz="6000" b="1" dirty="0">
              <a:solidFill>
                <a:srgbClr val="FF0000"/>
              </a:solidFill>
            </a:endParaRPr>
          </a:p>
        </p:txBody>
      </p:sp>
    </p:spTree>
    <p:extLst>
      <p:ext uri="{BB962C8B-B14F-4D97-AF65-F5344CB8AC3E}">
        <p14:creationId xmlns:p14="http://schemas.microsoft.com/office/powerpoint/2010/main" val="140185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07294"/>
            <a:ext cx="8579296" cy="6250706"/>
          </a:xfrm>
        </p:spPr>
        <p:txBody>
          <a:bodyPr>
            <a:normAutofit fontScale="90000"/>
          </a:bodyPr>
          <a:lstStyle/>
          <a:p>
            <a:r>
              <a:rPr lang="ru-RU" b="1" dirty="0"/>
              <a:t> </a:t>
            </a:r>
            <a:r>
              <a:rPr lang="ru-RU" b="1" dirty="0" smtClean="0"/>
              <a:t/>
            </a:r>
            <a:br>
              <a:rPr lang="ru-RU" b="1" dirty="0" smtClean="0"/>
            </a:br>
            <a:r>
              <a:rPr lang="ru-RU" b="1" dirty="0" smtClean="0"/>
              <a:t>1группа</a:t>
            </a:r>
            <a:r>
              <a:rPr lang="ru-RU" dirty="0"/>
              <a:t>. </a:t>
            </a:r>
            <a:r>
              <a:rPr lang="ru-RU" b="1" u="sng" dirty="0"/>
              <a:t>Дайте полную характеристику </a:t>
            </a:r>
            <a:r>
              <a:rPr lang="ru-RU" b="1" u="sng" dirty="0" smtClean="0"/>
              <a:t/>
            </a:r>
            <a:br>
              <a:rPr lang="ru-RU" b="1" u="sng" dirty="0" smtClean="0"/>
            </a:br>
            <a:r>
              <a:rPr lang="ru-RU" b="1" u="sng" dirty="0" smtClean="0"/>
              <a:t> </a:t>
            </a:r>
            <a:r>
              <a:rPr lang="ru-RU" b="1" u="sng" dirty="0"/>
              <a:t>электроэнергетики   стран</a:t>
            </a:r>
            <a:r>
              <a:rPr lang="ru-RU" b="1" u="sng" dirty="0" smtClean="0"/>
              <a:t>.</a:t>
            </a:r>
            <a:br>
              <a:rPr lang="ru-RU" b="1" u="sng" dirty="0" smtClean="0"/>
            </a:br>
            <a:r>
              <a:rPr lang="ru-RU" b="1" dirty="0"/>
              <a:t>2 группа</a:t>
            </a:r>
            <a:r>
              <a:rPr lang="ru-RU" b="1" u="sng" dirty="0"/>
              <a:t>. Охарактеризуйте черную </a:t>
            </a:r>
            <a:r>
              <a:rPr lang="ru-RU" b="1" u="sng" dirty="0" smtClean="0"/>
              <a:t>цветную металлургию </a:t>
            </a:r>
            <a:r>
              <a:rPr lang="ru-RU" b="1" u="sng" dirty="0"/>
              <a:t>стран Зарубежной Европы</a:t>
            </a:r>
            <a:r>
              <a:rPr lang="ru-RU" u="sng" dirty="0"/>
              <a:t>.</a:t>
            </a:r>
            <a:r>
              <a:rPr lang="ru-RU" dirty="0"/>
              <a:t>  </a:t>
            </a:r>
            <a:r>
              <a:rPr lang="ru-RU" dirty="0" smtClean="0"/>
              <a:t/>
            </a:r>
            <a:br>
              <a:rPr lang="ru-RU" dirty="0" smtClean="0"/>
            </a:br>
            <a:r>
              <a:rPr lang="ru-RU" b="1" dirty="0"/>
              <a:t> 3 группа. </a:t>
            </a:r>
            <a:r>
              <a:rPr lang="ru-RU" b="1" u="sng" dirty="0"/>
              <a:t>Дайте полную характеристику развития машиностроения.</a:t>
            </a:r>
            <a:r>
              <a:rPr lang="ru-RU" b="1" dirty="0"/>
              <a:t/>
            </a:r>
            <a:br>
              <a:rPr lang="ru-RU" b="1" dirty="0"/>
            </a:br>
            <a:r>
              <a:rPr lang="ru-RU" dirty="0" smtClean="0"/>
              <a:t/>
            </a:r>
            <a:br>
              <a:rPr lang="ru-RU" dirty="0" smtClean="0"/>
            </a:br>
            <a:r>
              <a:rPr lang="ru-RU" b="1" u="sng" dirty="0"/>
              <a:t/>
            </a:r>
            <a:br>
              <a:rPr lang="ru-RU" b="1" u="sng" dirty="0"/>
            </a:br>
            <a:endParaRPr lang="ru-RU" dirty="0"/>
          </a:p>
        </p:txBody>
      </p:sp>
    </p:spTree>
    <p:extLst>
      <p:ext uri="{BB962C8B-B14F-4D97-AF65-F5344CB8AC3E}">
        <p14:creationId xmlns:p14="http://schemas.microsoft.com/office/powerpoint/2010/main" val="208567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268760"/>
            <a:ext cx="7772400" cy="3915866"/>
          </a:xfrm>
        </p:spPr>
        <p:txBody>
          <a:bodyPr>
            <a:noAutofit/>
          </a:bodyPr>
          <a:lstStyle/>
          <a:p>
            <a:pPr marL="742950" lvl="0" indent="-742950">
              <a:buFont typeface="+mj-lt"/>
              <a:buAutoNum type="arabicPeriod"/>
            </a:pPr>
            <a:r>
              <a:rPr lang="ru-RU" sz="6000" dirty="0" smtClean="0"/>
              <a:t>Норвегия </a:t>
            </a:r>
            <a:br>
              <a:rPr lang="ru-RU" sz="6000" dirty="0" smtClean="0"/>
            </a:br>
            <a:r>
              <a:rPr lang="ru-RU" sz="6000" dirty="0"/>
              <a:t>		 </a:t>
            </a:r>
            <a:r>
              <a:rPr lang="ru-RU" sz="6000" dirty="0" smtClean="0"/>
              <a:t>2. Финляндия</a:t>
            </a:r>
            <a:r>
              <a:rPr lang="ru-RU" sz="6000" dirty="0"/>
              <a:t>	</a:t>
            </a:r>
            <a:r>
              <a:rPr lang="ru-RU" sz="6000" dirty="0" smtClean="0"/>
              <a:t/>
            </a:r>
            <a:br>
              <a:rPr lang="ru-RU" sz="6000" dirty="0" smtClean="0"/>
            </a:br>
            <a:r>
              <a:rPr lang="ru-RU" sz="6000" dirty="0" smtClean="0"/>
              <a:t>3. Швеция</a:t>
            </a:r>
            <a:endParaRPr lang="ru-RU" sz="6000" dirty="0"/>
          </a:p>
        </p:txBody>
      </p:sp>
      <p:sp>
        <p:nvSpPr>
          <p:cNvPr id="3" name="Подзаголовок 2"/>
          <p:cNvSpPr>
            <a:spLocks noGrp="1"/>
          </p:cNvSpPr>
          <p:nvPr>
            <p:ph type="subTitle" idx="1"/>
          </p:nvPr>
        </p:nvSpPr>
        <p:spPr>
          <a:xfrm>
            <a:off x="179512" y="476672"/>
            <a:ext cx="432048" cy="432048"/>
          </a:xfrm>
        </p:spPr>
        <p:txBody>
          <a:bodyPr>
            <a:normAutofit fontScale="85000" lnSpcReduction="20000"/>
          </a:bodyPr>
          <a:lstStyle/>
          <a:p>
            <a:pPr algn="l"/>
            <a:r>
              <a:rPr lang="ru-RU" dirty="0" smtClean="0">
                <a:solidFill>
                  <a:srgbClr val="FF0000"/>
                </a:solidFill>
              </a:rPr>
              <a:t>1</a:t>
            </a:r>
            <a:endParaRPr lang="ru-RU" dirty="0">
              <a:solidFill>
                <a:srgbClr val="FF0000"/>
              </a:solidFill>
            </a:endParaRPr>
          </a:p>
        </p:txBody>
      </p:sp>
    </p:spTree>
    <p:extLst>
      <p:ext uri="{BB962C8B-B14F-4D97-AF65-F5344CB8AC3E}">
        <p14:creationId xmlns:p14="http://schemas.microsoft.com/office/powerpoint/2010/main" val="427211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1666528" cy="778098"/>
          </a:xfrm>
        </p:spPr>
        <p:txBody>
          <a:bodyPr/>
          <a:lstStyle/>
          <a:p>
            <a:r>
              <a:rPr lang="ru-RU" dirty="0" smtClean="0"/>
              <a:t>2</a:t>
            </a:r>
            <a:endParaRPr lang="ru-RU" dirty="0"/>
          </a:p>
        </p:txBody>
      </p:sp>
      <p:sp>
        <p:nvSpPr>
          <p:cNvPr id="3" name="Объект 2"/>
          <p:cNvSpPr>
            <a:spLocks noGrp="1"/>
          </p:cNvSpPr>
          <p:nvPr>
            <p:ph idx="1"/>
          </p:nvPr>
        </p:nvSpPr>
        <p:spPr/>
        <p:txBody>
          <a:bodyPr/>
          <a:lstStyle/>
          <a:p>
            <a:pPr marL="0" lvl="0" indent="0">
              <a:buNone/>
            </a:pPr>
            <a:r>
              <a:rPr lang="ru-RU" dirty="0"/>
              <a:t>	</a:t>
            </a:r>
            <a:r>
              <a:rPr lang="ru-RU" dirty="0" smtClean="0"/>
              <a:t>1.</a:t>
            </a:r>
            <a:r>
              <a:rPr lang="ru-RU" dirty="0"/>
              <a:t> </a:t>
            </a:r>
            <a:r>
              <a:rPr lang="ru-RU" sz="4800" dirty="0" smtClean="0"/>
              <a:t>Германия</a:t>
            </a:r>
            <a:r>
              <a:rPr lang="ru-RU" sz="4800" dirty="0"/>
              <a:t>	</a:t>
            </a:r>
          </a:p>
          <a:p>
            <a:pPr marL="0" lvl="0" indent="0">
              <a:buNone/>
            </a:pPr>
            <a:r>
              <a:rPr lang="ru-RU" sz="4800" dirty="0"/>
              <a:t>	2.Италия						</a:t>
            </a:r>
            <a:r>
              <a:rPr lang="ru-RU" sz="4800" dirty="0" smtClean="0"/>
              <a:t>3.Испания</a:t>
            </a:r>
            <a:endParaRPr lang="ru-RU" sz="4800" dirty="0"/>
          </a:p>
        </p:txBody>
      </p:sp>
    </p:spTree>
    <p:extLst>
      <p:ext uri="{BB962C8B-B14F-4D97-AF65-F5344CB8AC3E}">
        <p14:creationId xmlns:p14="http://schemas.microsoft.com/office/powerpoint/2010/main" val="343077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1810544" cy="1066130"/>
          </a:xfrm>
        </p:spPr>
        <p:txBody>
          <a:bodyPr/>
          <a:lstStyle/>
          <a:p>
            <a:r>
              <a:rPr lang="ru-RU" dirty="0" smtClean="0"/>
              <a:t>3</a:t>
            </a:r>
            <a:endParaRPr lang="ru-RU" dirty="0"/>
          </a:p>
        </p:txBody>
      </p:sp>
      <p:sp>
        <p:nvSpPr>
          <p:cNvPr id="3" name="Объект 2"/>
          <p:cNvSpPr>
            <a:spLocks noGrp="1"/>
          </p:cNvSpPr>
          <p:nvPr>
            <p:ph idx="1"/>
          </p:nvPr>
        </p:nvSpPr>
        <p:spPr/>
        <p:txBody>
          <a:bodyPr/>
          <a:lstStyle/>
          <a:p>
            <a:pPr lvl="0"/>
            <a:r>
              <a:rPr lang="ru-RU" sz="5400" dirty="0" smtClean="0"/>
              <a:t>1. </a:t>
            </a:r>
            <a:r>
              <a:rPr lang="ru-RU" sz="6000" dirty="0" smtClean="0"/>
              <a:t>Испания</a:t>
            </a:r>
          </a:p>
          <a:p>
            <a:r>
              <a:rPr lang="ru-RU" sz="6000" dirty="0" smtClean="0"/>
              <a:t>2.Германия</a:t>
            </a:r>
            <a:endParaRPr lang="ru-RU" sz="6000" dirty="0"/>
          </a:p>
          <a:p>
            <a:pPr lvl="0"/>
            <a:r>
              <a:rPr lang="ru-RU" sz="6000" dirty="0" smtClean="0"/>
              <a:t>3</a:t>
            </a:r>
            <a:r>
              <a:rPr lang="ru-RU" sz="6000" dirty="0"/>
              <a:t>. Италия </a:t>
            </a:r>
          </a:p>
          <a:p>
            <a:endParaRPr lang="ru-RU" dirty="0"/>
          </a:p>
        </p:txBody>
      </p:sp>
    </p:spTree>
    <p:extLst>
      <p:ext uri="{BB962C8B-B14F-4D97-AF65-F5344CB8AC3E}">
        <p14:creationId xmlns:p14="http://schemas.microsoft.com/office/powerpoint/2010/main" val="403027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1306488" cy="922114"/>
          </a:xfrm>
        </p:spPr>
        <p:txBody>
          <a:bodyPr/>
          <a:lstStyle/>
          <a:p>
            <a:r>
              <a:rPr lang="ru-RU" dirty="0" smtClean="0"/>
              <a:t>4</a:t>
            </a:r>
            <a:endParaRPr lang="ru-RU" dirty="0"/>
          </a:p>
        </p:txBody>
      </p:sp>
      <p:sp>
        <p:nvSpPr>
          <p:cNvPr id="3" name="Объект 2"/>
          <p:cNvSpPr>
            <a:spLocks noGrp="1"/>
          </p:cNvSpPr>
          <p:nvPr>
            <p:ph idx="1"/>
          </p:nvPr>
        </p:nvSpPr>
        <p:spPr/>
        <p:txBody>
          <a:bodyPr/>
          <a:lstStyle/>
          <a:p>
            <a:pPr marL="514350" lvl="0" indent="-514350">
              <a:buFont typeface="+mj-lt"/>
              <a:buAutoNum type="arabicPeriod"/>
            </a:pPr>
            <a:r>
              <a:rPr lang="ru-RU" sz="6000" dirty="0"/>
              <a:t>Италия				</a:t>
            </a:r>
            <a:endParaRPr lang="ru-RU" sz="6000" dirty="0" smtClean="0"/>
          </a:p>
          <a:p>
            <a:pPr marL="514350" lvl="0" indent="-514350">
              <a:buFont typeface="+mj-lt"/>
              <a:buAutoNum type="arabicPeriod"/>
            </a:pPr>
            <a:r>
              <a:rPr lang="ru-RU" sz="6000" dirty="0" smtClean="0"/>
              <a:t>Греция</a:t>
            </a:r>
            <a:r>
              <a:rPr lang="ru-RU" sz="6000" dirty="0"/>
              <a:t>					</a:t>
            </a:r>
          </a:p>
          <a:p>
            <a:pPr marL="514350" lvl="0" indent="-514350">
              <a:buFont typeface="+mj-lt"/>
              <a:buAutoNum type="arabicPeriod"/>
            </a:pPr>
            <a:r>
              <a:rPr lang="ru-RU" sz="6000" dirty="0" smtClean="0"/>
              <a:t>Ирландия</a:t>
            </a:r>
            <a:r>
              <a:rPr lang="ru-RU" sz="6000" dirty="0"/>
              <a:t>	</a:t>
            </a:r>
            <a:r>
              <a:rPr lang="ru-RU" dirty="0"/>
              <a:t>		</a:t>
            </a:r>
          </a:p>
        </p:txBody>
      </p:sp>
    </p:spTree>
    <p:extLst>
      <p:ext uri="{BB962C8B-B14F-4D97-AF65-F5344CB8AC3E}">
        <p14:creationId xmlns:p14="http://schemas.microsoft.com/office/powerpoint/2010/main" val="24857848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510</Words>
  <Application>Microsoft Office PowerPoint</Application>
  <PresentationFormat>Экран (4:3)</PresentationFormat>
  <Paragraphs>126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Презентация PowerPoint</vt:lpstr>
      <vt:lpstr>Презентация PowerPoint</vt:lpstr>
      <vt:lpstr>Презентация PowerPoint</vt:lpstr>
      <vt:lpstr>Презентация PowerPoint</vt:lpstr>
      <vt:lpstr>  1группа. Дайте полную характеристику   электроэнергетики   стран. 2 группа. Охарактеризуйте черную цветную металлургию стран Зарубежной Европы.    3 группа. Дайте полную характеристику развития машиностроения.   </vt:lpstr>
      <vt:lpstr>Норвегия     2. Финляндия  3. Швеция</vt:lpstr>
      <vt:lpstr>2</vt:lpstr>
      <vt:lpstr>3</vt:lpstr>
      <vt:lpstr>4</vt:lpstr>
      <vt:lpstr>5</vt:lpstr>
      <vt:lpstr>6</vt:lpstr>
      <vt:lpstr>7</vt:lpstr>
      <vt:lpstr>Презентация PowerPoint</vt:lpstr>
      <vt:lpstr>Презентация PowerPoint</vt:lpstr>
      <vt:lpstr>5 задание. Ассоциации. Даны понятия,  выражающие образ страны, а вы постараетесь угадать ее и продолжить ассоциативный ряд.  </vt:lpstr>
      <vt:lpstr>Презентация PowerPoint</vt:lpstr>
      <vt:lpstr>Задания из сайта Решу ЕГЭ. Задание В 10.</vt:lpstr>
      <vt:lpstr>Презентация PowerPoint</vt:lpstr>
      <vt:lpstr>B 10 № 1041. Особенностью географического положения этой страны является выход к Балтийскому морю и наличие сухопутной границы с Россией. По форме правления эта страна является республикой. Главные природные богатства страны - лесные ресурсы, а также руды черных и цветных металлов. В международном географическом разделении труда страна выделяется как крупный экспортер продукции лесной и целлюлозно-бумажной промышленности, высокотехнологичных отраслей машиностроения, в том числе телекоммуникационного оборудования и мобильных телефонов.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Виртуальное путешествие  в Европу.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1</cp:lastModifiedBy>
  <cp:revision>42</cp:revision>
  <dcterms:created xsi:type="dcterms:W3CDTF">2012-10-22T15:09:28Z</dcterms:created>
  <dcterms:modified xsi:type="dcterms:W3CDTF">2013-10-29T11:09:33Z</dcterms:modified>
</cp:coreProperties>
</file>