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57" r:id="rId10"/>
    <p:sldId id="261" r:id="rId11"/>
    <p:sldId id="262" r:id="rId12"/>
    <p:sldId id="263" r:id="rId13"/>
    <p:sldId id="264" r:id="rId14"/>
    <p:sldId id="265" r:id="rId15"/>
    <p:sldId id="268" r:id="rId16"/>
    <p:sldId id="272" r:id="rId17"/>
    <p:sldId id="273" r:id="rId18"/>
    <p:sldId id="266" r:id="rId19"/>
    <p:sldId id="274" r:id="rId20"/>
    <p:sldId id="269" r:id="rId21"/>
    <p:sldId id="270" r:id="rId22"/>
    <p:sldId id="271" r:id="rId23"/>
    <p:sldId id="260" r:id="rId24"/>
    <p:sldId id="267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BEAEB-D6BD-4F24-8F61-1D93326B0A4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85EE-9FF9-4B6F-A5F2-D3955885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E5CD2-D244-4E29-9076-F54DE803E602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BD5A1-B37C-46B2-9313-CAE8C6EA9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648B6-0CA7-4AA8-9459-DFFF84AD7DF1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B5BC-0367-4469-9FF8-B5BADFF7034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3780-EBDD-42BA-A96A-00CC61A64A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Droid Sans" charset="0"/>
                <a:cs typeface="Droid Sans" charset="0"/>
              </a:rPr>
              <a:t>Интегрированный урок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Droid Sans" charset="0"/>
                <a:cs typeface="Droid Sans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Droid Sans" charset="0"/>
                <a:cs typeface="Droid Sans" charset="0"/>
              </a:rPr>
              <a:t>для учащихся 9 класса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Droid Sans" charset="0"/>
                <a:cs typeface="Droid Sans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Droid Sans" charset="0"/>
                <a:cs typeface="Droid Sans" charset="0"/>
              </a:rPr>
              <a:t> по теме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Droid Sans" charset="0"/>
                <a:cs typeface="Droid Sans" charset="0"/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Квадратные неравенства»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500570"/>
            <a:ext cx="6400800" cy="1752600"/>
          </a:xfrm>
        </p:spPr>
        <p:txBody>
          <a:bodyPr>
            <a:normAutofit/>
          </a:bodyPr>
          <a:lstStyle/>
          <a:p>
            <a:pPr marL="1079500"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Учитель математики Захарова М.А.</a:t>
            </a:r>
          </a:p>
          <a:p>
            <a:pPr marL="1079500"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Учитель информатики Сырямина И.В.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5716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бюджетное общеобразовательное учреждение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«Гимназия №52» г.Казани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 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85785" y="1142984"/>
          <a:ext cx="6121069" cy="571504"/>
        </p:xfrm>
        <a:graphic>
          <a:graphicData uri="http://schemas.openxmlformats.org/presentationml/2006/ole">
            <p:oleObj spid="_x0000_s20482" name="Формула" r:id="rId3" imgW="245088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1643050"/>
          <a:ext cx="6291157" cy="1071571"/>
        </p:xfrm>
        <a:graphic>
          <a:graphicData uri="http://schemas.openxmlformats.org/presentationml/2006/ole">
            <p:oleObj spid="_x0000_s20483" name="Формула" r:id="rId4" imgW="2311200" imgH="393480" progId="Equation.3">
              <p:embed/>
            </p:oleObj>
          </a:graphicData>
        </a:graphic>
      </p:graphicFrame>
      <p:sp>
        <p:nvSpPr>
          <p:cNvPr id="77" name="Freeform 66"/>
          <p:cNvSpPr>
            <a:spLocks/>
          </p:cNvSpPr>
          <p:nvPr/>
        </p:nvSpPr>
        <p:spPr bwMode="auto">
          <a:xfrm>
            <a:off x="285720" y="4500570"/>
            <a:ext cx="65151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04" y="0"/>
              </a:cxn>
            </a:cxnLst>
            <a:rect l="0" t="0" r="r" b="b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noFill/>
          <a:ln w="41275" cmpd="sng">
            <a:solidFill>
              <a:schemeClr val="accent1">
                <a:lumMod val="75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" name="Freeform 8"/>
          <p:cNvSpPr>
            <a:spLocks/>
          </p:cNvSpPr>
          <p:nvPr/>
        </p:nvSpPr>
        <p:spPr bwMode="auto">
          <a:xfrm>
            <a:off x="1785918" y="3357562"/>
            <a:ext cx="3500462" cy="2338382"/>
          </a:xfrm>
          <a:custGeom>
            <a:avLst/>
            <a:gdLst>
              <a:gd name="T0" fmla="*/ 0 w 817"/>
              <a:gd name="T1" fmla="*/ 0 h 590"/>
              <a:gd name="T2" fmla="*/ 2147483647 w 817"/>
              <a:gd name="T3" fmla="*/ 2147483647 h 590"/>
              <a:gd name="T4" fmla="*/ 2147483647 w 817"/>
              <a:gd name="T5" fmla="*/ 0 h 590"/>
              <a:gd name="T6" fmla="*/ 0 60000 65536"/>
              <a:gd name="T7" fmla="*/ 0 60000 65536"/>
              <a:gd name="T8" fmla="*/ 0 60000 65536"/>
              <a:gd name="T9" fmla="*/ 0 w 817"/>
              <a:gd name="T10" fmla="*/ 0 h 590"/>
              <a:gd name="T11" fmla="*/ 817 w 817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590">
                <a:moveTo>
                  <a:pt x="0" y="0"/>
                </a:moveTo>
                <a:cubicBezTo>
                  <a:pt x="136" y="295"/>
                  <a:pt x="273" y="590"/>
                  <a:pt x="409" y="590"/>
                </a:cubicBezTo>
                <a:cubicBezTo>
                  <a:pt x="545" y="590"/>
                  <a:pt x="681" y="295"/>
                  <a:pt x="817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357158" y="4071942"/>
            <a:ext cx="6414901" cy="461665"/>
            <a:chOff x="357158" y="4071942"/>
            <a:chExt cx="6414901" cy="461665"/>
          </a:xfrm>
        </p:grpSpPr>
        <p:sp>
          <p:nvSpPr>
            <p:cNvPr id="81" name="TextBox 80"/>
            <p:cNvSpPr txBox="1">
              <a:spLocks noChangeArrowheads="1"/>
            </p:cNvSpPr>
            <p:nvPr/>
          </p:nvSpPr>
          <p:spPr bwMode="auto">
            <a:xfrm>
              <a:off x="4857752" y="4071942"/>
              <a:ext cx="19143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/////////////</a:t>
              </a:r>
              <a:endParaRPr lang="ru-RU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2" name="TextBox 81"/>
            <p:cNvSpPr txBox="1">
              <a:spLocks noChangeArrowheads="1"/>
            </p:cNvSpPr>
            <p:nvPr/>
          </p:nvSpPr>
          <p:spPr bwMode="auto">
            <a:xfrm>
              <a:off x="357158" y="4071942"/>
              <a:ext cx="181073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////////</a:t>
              </a:r>
              <a:r>
                <a:rPr lang="en-US" sz="2400" b="1" dirty="0" smtClean="0">
                  <a:solidFill>
                    <a:srgbClr val="FF0000"/>
                  </a:solidFill>
                  <a:cs typeface="Arial" pitchFamily="34" charset="0"/>
                </a:rPr>
                <a:t>///</a:t>
              </a:r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</a:t>
              </a:r>
              <a:endParaRPr lang="ru-RU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2143108" y="4857760"/>
            <a:ext cx="2857520" cy="584775"/>
            <a:chOff x="2143108" y="4857760"/>
            <a:chExt cx="2857520" cy="584775"/>
          </a:xfrm>
        </p:grpSpPr>
        <p:sp>
          <p:nvSpPr>
            <p:cNvPr id="79" name="TextBox 78"/>
            <p:cNvSpPr txBox="1"/>
            <p:nvPr/>
          </p:nvSpPr>
          <p:spPr>
            <a:xfrm>
              <a:off x="2143108" y="4857760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-1</a:t>
              </a:r>
              <a:endParaRPr lang="ru-RU" sz="32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429124" y="4857760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7</a:t>
              </a:r>
              <a:endParaRPr lang="ru-RU" sz="3200" b="1" dirty="0"/>
            </a:p>
          </p:txBody>
        </p:sp>
      </p:grpSp>
      <p:graphicFrame>
        <p:nvGraphicFramePr>
          <p:cNvPr id="115" name="Объект 114"/>
          <p:cNvGraphicFramePr>
            <a:graphicFrameLocks noChangeAspect="1"/>
          </p:cNvGraphicFramePr>
          <p:nvPr/>
        </p:nvGraphicFramePr>
        <p:xfrm>
          <a:off x="4000496" y="5715016"/>
          <a:ext cx="4324100" cy="500066"/>
        </p:xfrm>
        <a:graphic>
          <a:graphicData uri="http://schemas.openxmlformats.org/presentationml/2006/ole">
            <p:oleObj spid="_x0000_s20484" name="Формула" r:id="rId5" imgW="1866600" imgH="215640" progId="Equation.3">
              <p:embed/>
            </p:oleObj>
          </a:graphicData>
        </a:graphic>
      </p:graphicFrame>
      <p:grpSp>
        <p:nvGrpSpPr>
          <p:cNvPr id="46" name="Группа 45"/>
          <p:cNvGrpSpPr/>
          <p:nvPr/>
        </p:nvGrpSpPr>
        <p:grpSpPr>
          <a:xfrm>
            <a:off x="2285984" y="4429132"/>
            <a:ext cx="2465404" cy="179388"/>
            <a:chOff x="2285984" y="4429132"/>
            <a:chExt cx="2465404" cy="179388"/>
          </a:xfrm>
        </p:grpSpPr>
        <p:sp>
          <p:nvSpPr>
            <p:cNvPr id="116" name="Oval 67"/>
            <p:cNvSpPr>
              <a:spLocks noChangeArrowheads="1"/>
            </p:cNvSpPr>
            <p:nvPr/>
          </p:nvSpPr>
          <p:spPr bwMode="auto">
            <a:xfrm>
              <a:off x="2285984" y="4429132"/>
              <a:ext cx="179388" cy="1793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" name="Oval 67"/>
            <p:cNvSpPr>
              <a:spLocks noChangeArrowheads="1"/>
            </p:cNvSpPr>
            <p:nvPr/>
          </p:nvSpPr>
          <p:spPr bwMode="auto">
            <a:xfrm>
              <a:off x="4572000" y="4429132"/>
              <a:ext cx="179388" cy="17938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643702" y="457200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sz="3200" b="1" i="1" dirty="0"/>
          </a:p>
        </p:txBody>
      </p:sp>
      <p:grpSp>
        <p:nvGrpSpPr>
          <p:cNvPr id="85" name="Group 44"/>
          <p:cNvGrpSpPr>
            <a:grpSpLocks/>
          </p:cNvGrpSpPr>
          <p:nvPr/>
        </p:nvGrpSpPr>
        <p:grpSpPr bwMode="auto">
          <a:xfrm rot="16200000">
            <a:off x="1657320" y="1485896"/>
            <a:ext cx="3657600" cy="6400800"/>
            <a:chOff x="192" y="144"/>
            <a:chExt cx="2304" cy="4032"/>
          </a:xfrm>
        </p:grpSpPr>
        <p:sp>
          <p:nvSpPr>
            <p:cNvPr id="86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6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97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7" grpId="0" animBg="1"/>
      <p:bldP spid="78" grpId="0" animBg="1"/>
      <p:bldP spid="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428596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 2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0850" y="857250"/>
          <a:ext cx="7996238" cy="723900"/>
        </p:xfrm>
        <a:graphic>
          <a:graphicData uri="http://schemas.openxmlformats.org/presentationml/2006/ole">
            <p:oleObj spid="_x0000_s21506" name="Формула" r:id="rId3" imgW="252720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71472" y="1428736"/>
          <a:ext cx="7256462" cy="1285875"/>
        </p:xfrm>
        <a:graphic>
          <a:graphicData uri="http://schemas.openxmlformats.org/presentationml/2006/ole">
            <p:oleObj spid="_x0000_s21507" name="Формула" r:id="rId4" imgW="2450880" imgH="393480" progId="Equation.3">
              <p:embed/>
            </p:oleObj>
          </a:graphicData>
        </a:graphic>
      </p:graphicFrame>
      <p:grpSp>
        <p:nvGrpSpPr>
          <p:cNvPr id="5" name="Group 44"/>
          <p:cNvGrpSpPr>
            <a:grpSpLocks/>
          </p:cNvGrpSpPr>
          <p:nvPr/>
        </p:nvGrpSpPr>
        <p:grpSpPr bwMode="auto">
          <a:xfrm rot="16200000">
            <a:off x="2085948" y="1271582"/>
            <a:ext cx="3657600" cy="6400800"/>
            <a:chOff x="192" y="144"/>
            <a:chExt cx="2304" cy="4032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17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6" name="Freeform 66"/>
          <p:cNvSpPr>
            <a:spLocks/>
          </p:cNvSpPr>
          <p:nvPr/>
        </p:nvSpPr>
        <p:spPr bwMode="auto">
          <a:xfrm>
            <a:off x="642910" y="4429132"/>
            <a:ext cx="65151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04" y="0"/>
              </a:cxn>
            </a:cxnLst>
            <a:rect l="0" t="0" r="r" b="b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noFill/>
          <a:ln w="41275" cmpd="sng">
            <a:solidFill>
              <a:schemeClr val="accent1">
                <a:lumMod val="75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 rot="10800000">
            <a:off x="1785918" y="3286124"/>
            <a:ext cx="3500462" cy="2338382"/>
          </a:xfrm>
          <a:custGeom>
            <a:avLst/>
            <a:gdLst>
              <a:gd name="T0" fmla="*/ 0 w 817"/>
              <a:gd name="T1" fmla="*/ 0 h 590"/>
              <a:gd name="T2" fmla="*/ 2147483647 w 817"/>
              <a:gd name="T3" fmla="*/ 2147483647 h 590"/>
              <a:gd name="T4" fmla="*/ 2147483647 w 817"/>
              <a:gd name="T5" fmla="*/ 0 h 590"/>
              <a:gd name="T6" fmla="*/ 0 60000 65536"/>
              <a:gd name="T7" fmla="*/ 0 60000 65536"/>
              <a:gd name="T8" fmla="*/ 0 60000 65536"/>
              <a:gd name="T9" fmla="*/ 0 w 817"/>
              <a:gd name="T10" fmla="*/ 0 h 590"/>
              <a:gd name="T11" fmla="*/ 817 w 817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590">
                <a:moveTo>
                  <a:pt x="0" y="0"/>
                </a:moveTo>
                <a:cubicBezTo>
                  <a:pt x="136" y="295"/>
                  <a:pt x="273" y="590"/>
                  <a:pt x="409" y="590"/>
                </a:cubicBezTo>
                <a:cubicBezTo>
                  <a:pt x="545" y="590"/>
                  <a:pt x="681" y="295"/>
                  <a:pt x="817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1500166" y="4500570"/>
            <a:ext cx="4071966" cy="584775"/>
            <a:chOff x="1500166" y="4500570"/>
            <a:chExt cx="4071966" cy="584775"/>
          </a:xfrm>
        </p:grpSpPr>
        <p:sp>
          <p:nvSpPr>
            <p:cNvPr id="38" name="TextBox 37"/>
            <p:cNvSpPr txBox="1"/>
            <p:nvPr/>
          </p:nvSpPr>
          <p:spPr>
            <a:xfrm>
              <a:off x="1500166" y="4500570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</a:t>
              </a:r>
              <a:endParaRPr lang="ru-RU" sz="32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00628" y="4500570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/>
                <a:t>5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71472" y="4000504"/>
            <a:ext cx="6589908" cy="461665"/>
            <a:chOff x="571472" y="4000504"/>
            <a:chExt cx="6589908" cy="461665"/>
          </a:xfrm>
        </p:grpSpPr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4714876" y="4000504"/>
              <a:ext cx="2446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///</a:t>
              </a:r>
              <a:r>
                <a:rPr lang="en-US" sz="2400" b="1" dirty="0" smtClean="0">
                  <a:solidFill>
                    <a:srgbClr val="FF0000"/>
                  </a:solidFill>
                  <a:cs typeface="Arial" pitchFamily="34" charset="0"/>
                </a:rPr>
                <a:t>//</a:t>
              </a:r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////////////</a:t>
              </a:r>
              <a:endParaRPr lang="ru-RU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571472" y="4000504"/>
              <a:ext cx="19143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cs typeface="Arial" pitchFamily="34" charset="0"/>
                </a:rPr>
                <a:t>///////////</a:t>
              </a:r>
              <a:r>
                <a:rPr lang="en-US" sz="2400" b="1" dirty="0" smtClean="0">
                  <a:solidFill>
                    <a:srgbClr val="FF0000"/>
                  </a:solidFill>
                  <a:cs typeface="Arial" pitchFamily="34" charset="0"/>
                </a:rPr>
                <a:t>//</a:t>
              </a:r>
              <a:endParaRPr lang="ru-RU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357422" y="4357694"/>
            <a:ext cx="2393966" cy="179388"/>
            <a:chOff x="2357422" y="4357694"/>
            <a:chExt cx="2393966" cy="179388"/>
          </a:xfrm>
        </p:grpSpPr>
        <p:sp>
          <p:nvSpPr>
            <p:cNvPr id="42" name="Oval 67"/>
            <p:cNvSpPr>
              <a:spLocks noChangeArrowheads="1"/>
            </p:cNvSpPr>
            <p:nvPr/>
          </p:nvSpPr>
          <p:spPr bwMode="auto">
            <a:xfrm>
              <a:off x="2357422" y="4357694"/>
              <a:ext cx="179388" cy="1793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67"/>
            <p:cNvSpPr>
              <a:spLocks noChangeArrowheads="1"/>
            </p:cNvSpPr>
            <p:nvPr/>
          </p:nvSpPr>
          <p:spPr bwMode="auto">
            <a:xfrm>
              <a:off x="4572000" y="4357694"/>
              <a:ext cx="179388" cy="1793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428992" y="5857892"/>
          <a:ext cx="4708232" cy="571520"/>
        </p:xfrm>
        <a:graphic>
          <a:graphicData uri="http://schemas.openxmlformats.org/presentationml/2006/ole">
            <p:oleObj spid="_x0000_s21508" name="Формула" r:id="rId5" imgW="1777680" imgH="21564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643702" y="45005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8613" y="928688"/>
          <a:ext cx="7516812" cy="723900"/>
        </p:xfrm>
        <a:graphic>
          <a:graphicData uri="http://schemas.openxmlformats.org/presentationml/2006/ole">
            <p:oleObj spid="_x0000_s22532" name="Формула" r:id="rId3" imgW="237456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1472" y="1643050"/>
          <a:ext cx="3929090" cy="1050015"/>
        </p:xfrm>
        <a:graphic>
          <a:graphicData uri="http://schemas.openxmlformats.org/presentationml/2006/ole">
            <p:oleObj spid="_x0000_s22533" name="Формула" r:id="rId4" imgW="1473120" imgH="393480" progId="Equation.3">
              <p:embed/>
            </p:oleObj>
          </a:graphicData>
        </a:graphic>
      </p:graphicFrame>
      <p:grpSp>
        <p:nvGrpSpPr>
          <p:cNvPr id="7" name="Group 44"/>
          <p:cNvGrpSpPr>
            <a:grpSpLocks/>
          </p:cNvGrpSpPr>
          <p:nvPr/>
        </p:nvGrpSpPr>
        <p:grpSpPr bwMode="auto">
          <a:xfrm rot="16200000">
            <a:off x="2085948" y="1414458"/>
            <a:ext cx="3657600" cy="6400800"/>
            <a:chOff x="192" y="144"/>
            <a:chExt cx="2304" cy="4032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4032"/>
            </a:xfrm>
            <a:prstGeom prst="line">
              <a:avLst/>
            </a:prstGeom>
            <a:noFill/>
            <a:ln w="15875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4032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92" y="144"/>
              <a:ext cx="2304" cy="4032"/>
              <a:chOff x="192" y="144"/>
              <a:chExt cx="5376" cy="4032"/>
            </a:xfrm>
          </p:grpSpPr>
          <p:sp>
            <p:nvSpPr>
              <p:cNvPr id="19" name="Line 26"/>
              <p:cNvSpPr>
                <a:spLocks noChangeShapeType="1"/>
              </p:cNvSpPr>
              <p:nvPr/>
            </p:nvSpPr>
            <p:spPr bwMode="auto">
              <a:xfrm>
                <a:off x="192" y="14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7"/>
              <p:cNvSpPr>
                <a:spLocks noChangeShapeType="1"/>
              </p:cNvSpPr>
              <p:nvPr/>
            </p:nvSpPr>
            <p:spPr bwMode="auto">
              <a:xfrm>
                <a:off x="192" y="417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28"/>
              <p:cNvSpPr>
                <a:spLocks noChangeShapeType="1"/>
              </p:cNvSpPr>
              <p:nvPr/>
            </p:nvSpPr>
            <p:spPr bwMode="auto">
              <a:xfrm>
                <a:off x="192" y="38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29"/>
              <p:cNvSpPr>
                <a:spLocks noChangeShapeType="1"/>
              </p:cNvSpPr>
              <p:nvPr/>
            </p:nvSpPr>
            <p:spPr bwMode="auto">
              <a:xfrm>
                <a:off x="192" y="618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192" y="85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1"/>
              <p:cNvSpPr>
                <a:spLocks noChangeShapeType="1"/>
              </p:cNvSpPr>
              <p:nvPr/>
            </p:nvSpPr>
            <p:spPr bwMode="auto">
              <a:xfrm>
                <a:off x="192" y="109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2"/>
              <p:cNvSpPr>
                <a:spLocks noChangeShapeType="1"/>
              </p:cNvSpPr>
              <p:nvPr/>
            </p:nvSpPr>
            <p:spPr bwMode="auto">
              <a:xfrm>
                <a:off x="192" y="133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3"/>
              <p:cNvSpPr>
                <a:spLocks noChangeShapeType="1"/>
              </p:cNvSpPr>
              <p:nvPr/>
            </p:nvSpPr>
            <p:spPr bwMode="auto">
              <a:xfrm>
                <a:off x="192" y="156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4"/>
              <p:cNvSpPr>
                <a:spLocks noChangeShapeType="1"/>
              </p:cNvSpPr>
              <p:nvPr/>
            </p:nvSpPr>
            <p:spPr bwMode="auto">
              <a:xfrm>
                <a:off x="192" y="180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35"/>
              <p:cNvSpPr>
                <a:spLocks noChangeShapeType="1"/>
              </p:cNvSpPr>
              <p:nvPr/>
            </p:nvSpPr>
            <p:spPr bwMode="auto">
              <a:xfrm>
                <a:off x="192" y="2041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36"/>
              <p:cNvSpPr>
                <a:spLocks noChangeShapeType="1"/>
              </p:cNvSpPr>
              <p:nvPr/>
            </p:nvSpPr>
            <p:spPr bwMode="auto">
              <a:xfrm>
                <a:off x="192" y="227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192" y="251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38"/>
              <p:cNvSpPr>
                <a:spLocks noChangeShapeType="1"/>
              </p:cNvSpPr>
              <p:nvPr/>
            </p:nvSpPr>
            <p:spPr bwMode="auto">
              <a:xfrm>
                <a:off x="192" y="2753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>
                <a:off x="192" y="2990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>
                <a:off x="192" y="3227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192" y="3464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42"/>
              <p:cNvSpPr>
                <a:spLocks noChangeShapeType="1"/>
              </p:cNvSpPr>
              <p:nvPr/>
            </p:nvSpPr>
            <p:spPr bwMode="auto">
              <a:xfrm>
                <a:off x="192" y="3702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3"/>
              <p:cNvSpPr>
                <a:spLocks noChangeShapeType="1"/>
              </p:cNvSpPr>
              <p:nvPr/>
            </p:nvSpPr>
            <p:spPr bwMode="auto">
              <a:xfrm>
                <a:off x="192" y="3939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9" name="Freeform 66"/>
          <p:cNvSpPr>
            <a:spLocks/>
          </p:cNvSpPr>
          <p:nvPr/>
        </p:nvSpPr>
        <p:spPr bwMode="auto">
          <a:xfrm>
            <a:off x="642910" y="5214950"/>
            <a:ext cx="65151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104" y="0"/>
              </a:cxn>
            </a:cxnLst>
            <a:rect l="0" t="0" r="r" b="b"/>
            <a:pathLst>
              <a:path w="4104" h="1">
                <a:moveTo>
                  <a:pt x="0" y="0"/>
                </a:moveTo>
                <a:lnTo>
                  <a:pt x="4104" y="0"/>
                </a:lnTo>
              </a:path>
            </a:pathLst>
          </a:custGeom>
          <a:noFill/>
          <a:ln w="41275" cmpd="sng">
            <a:solidFill>
              <a:schemeClr val="accent1">
                <a:lumMod val="75000"/>
              </a:schemeClr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2071670" y="2928934"/>
            <a:ext cx="3500462" cy="2286016"/>
          </a:xfrm>
          <a:custGeom>
            <a:avLst/>
            <a:gdLst>
              <a:gd name="T0" fmla="*/ 0 w 817"/>
              <a:gd name="T1" fmla="*/ 0 h 590"/>
              <a:gd name="T2" fmla="*/ 2147483647 w 817"/>
              <a:gd name="T3" fmla="*/ 2147483647 h 590"/>
              <a:gd name="T4" fmla="*/ 2147483647 w 817"/>
              <a:gd name="T5" fmla="*/ 0 h 590"/>
              <a:gd name="T6" fmla="*/ 0 60000 65536"/>
              <a:gd name="T7" fmla="*/ 0 60000 65536"/>
              <a:gd name="T8" fmla="*/ 0 60000 65536"/>
              <a:gd name="T9" fmla="*/ 0 w 817"/>
              <a:gd name="T10" fmla="*/ 0 h 590"/>
              <a:gd name="T11" fmla="*/ 817 w 817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590">
                <a:moveTo>
                  <a:pt x="0" y="0"/>
                </a:moveTo>
                <a:cubicBezTo>
                  <a:pt x="136" y="295"/>
                  <a:pt x="273" y="590"/>
                  <a:pt x="409" y="590"/>
                </a:cubicBezTo>
                <a:cubicBezTo>
                  <a:pt x="545" y="590"/>
                  <a:pt x="681" y="295"/>
                  <a:pt x="817" y="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571868" y="535782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  <a:endParaRPr lang="ru-RU" sz="3200" b="1" dirty="0"/>
          </a:p>
        </p:txBody>
      </p:sp>
      <p:sp>
        <p:nvSpPr>
          <p:cNvPr id="45" name="Oval 67"/>
          <p:cNvSpPr>
            <a:spLocks noChangeArrowheads="1"/>
          </p:cNvSpPr>
          <p:nvPr/>
        </p:nvSpPr>
        <p:spPr bwMode="auto">
          <a:xfrm>
            <a:off x="3714744" y="5143512"/>
            <a:ext cx="179388" cy="179388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643702" y="46434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sz="3200" b="1" i="1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357818" y="5857892"/>
          <a:ext cx="2588769" cy="628670"/>
        </p:xfrm>
        <a:graphic>
          <a:graphicData uri="http://schemas.openxmlformats.org/presentationml/2006/ole">
            <p:oleObj spid="_x0000_s22534" name="Формула" r:id="rId5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animBg="1"/>
      <p:bldP spid="40" grpId="0" animBg="1"/>
      <p:bldP spid="41" grpId="0"/>
      <p:bldP spid="45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 №14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071537" y="1714488"/>
          <a:ext cx="7334811" cy="714380"/>
        </p:xfrm>
        <a:graphic>
          <a:graphicData uri="http://schemas.openxmlformats.org/presentationml/2006/ole">
            <p:oleObj spid="_x0000_s23554" name="Формула" r:id="rId3" imgW="2349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 №10(в)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85786" y="1857364"/>
          <a:ext cx="7442375" cy="1579566"/>
        </p:xfrm>
        <a:graphic>
          <a:graphicData uri="http://schemas.openxmlformats.org/presentationml/2006/ole">
            <p:oleObj spid="_x0000_s24578" name="Формула" r:id="rId3" imgW="31114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</a:rPr>
              <a:t>Квадратное неравенство</a:t>
            </a:r>
            <a:br>
              <a:rPr lang="ru-RU" sz="49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</a:rPr>
              <a:t> с параметром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каких значениях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i="1" dirty="0" smtClean="0"/>
              <a:t> </a:t>
            </a:r>
            <a:r>
              <a:rPr lang="ru-RU" dirty="0" smtClean="0"/>
              <a:t>неравенство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выполняется только для одного действительного значения</a:t>
            </a:r>
            <a:r>
              <a:rPr lang="en-US" dirty="0" smtClean="0"/>
              <a:t>    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Решение: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=0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2" y="2143116"/>
          <a:ext cx="4838728" cy="685804"/>
        </p:xfrm>
        <a:graphic>
          <a:graphicData uri="http://schemas.openxmlformats.org/presentationml/2006/ole">
            <p:oleObj spid="_x0000_s49153" name="Формула" r:id="rId3" imgW="16128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143504" y="3357562"/>
          <a:ext cx="500066" cy="437558"/>
        </p:xfrm>
        <a:graphic>
          <a:graphicData uri="http://schemas.openxmlformats.org/presentationml/2006/ole">
            <p:oleObj spid="_x0000_s49154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9155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20713" y="5072063"/>
          <a:ext cx="8095690" cy="500077"/>
        </p:xfrm>
        <a:graphic>
          <a:graphicData uri="http://schemas.openxmlformats.org/presentationml/2006/ole">
            <p:oleObj spid="_x0000_s49156" name="Формула" r:id="rId6" imgW="3288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Квадратное неравенство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 параметром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≠0 </a:t>
            </a:r>
          </a:p>
          <a:p>
            <a:pPr marL="514350" indent="-514350">
              <a:buNone/>
            </a:pPr>
            <a:r>
              <a:rPr lang="ru-RU" dirty="0" smtClean="0"/>
              <a:t>Рассмотрим квадратичную функцию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т&lt;0</a:t>
            </a:r>
            <a:r>
              <a:rPr lang="ru-RU" dirty="0" smtClean="0"/>
              <a:t>, то ветви параболы направлены в низ, и очевидно исходное неравенство не может иметь единственное решение.</a:t>
            </a:r>
          </a:p>
          <a:p>
            <a:r>
              <a:rPr lang="ru-RU" dirty="0" smtClean="0"/>
              <a:t>если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&gt;0</a:t>
            </a:r>
            <a:r>
              <a:rPr lang="ru-RU" dirty="0" smtClean="0"/>
              <a:t>, то возможны </a:t>
            </a:r>
            <a:r>
              <a:rPr lang="ru-RU" dirty="0" smtClean="0">
                <a:hlinkClick r:id="rId3" action="ppaction://hlinksldjump"/>
              </a:rPr>
              <a:t>три случая</a:t>
            </a:r>
            <a:endParaRPr lang="ru-RU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857224" y="2786058"/>
          <a:ext cx="4876800" cy="685800"/>
        </p:xfrm>
        <a:graphic>
          <a:graphicData uri="http://schemas.openxmlformats.org/presentationml/2006/ole">
            <p:oleObj spid="_x0000_s45059" name="Формула" r:id="rId4" imgW="1625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571504"/>
          </a:xfrm>
        </p:spPr>
        <p:txBody>
          <a:bodyPr>
            <a:normAutofit fontScale="25000" lnSpcReduction="20000"/>
          </a:bodyPr>
          <a:lstStyle/>
          <a:p>
            <a:pPr marL="898525"/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</a:rPr>
              <a:t>Д=0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357290" y="857232"/>
          <a:ext cx="4194033" cy="1080000"/>
        </p:xfrm>
        <a:graphic>
          <a:graphicData uri="http://schemas.openxmlformats.org/presentationml/2006/ole">
            <p:oleObj spid="_x0000_s44046" name="Формула" r:id="rId3" imgW="1714320" imgH="4824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357290" y="1928802"/>
          <a:ext cx="5288628" cy="540000"/>
        </p:xfrm>
        <a:graphic>
          <a:graphicData uri="http://schemas.openxmlformats.org/presentationml/2006/ole">
            <p:oleObj spid="_x0000_s44047" name="Формула" r:id="rId4" imgW="1828800" imgH="2030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357290" y="2500306"/>
          <a:ext cx="3499878" cy="540000"/>
        </p:xfrm>
        <a:graphic>
          <a:graphicData uri="http://schemas.openxmlformats.org/presentationml/2006/ole">
            <p:oleObj spid="_x0000_s44048" name="Формула" r:id="rId5" imgW="115560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327150" y="3000375"/>
          <a:ext cx="4113213" cy="539750"/>
        </p:xfrm>
        <a:graphic>
          <a:graphicData uri="http://schemas.openxmlformats.org/presentationml/2006/ole">
            <p:oleObj spid="_x0000_s44049" name="Формула" r:id="rId6" imgW="1676160" imgH="2412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457325" y="3500438"/>
          <a:ext cx="3484563" cy="971550"/>
        </p:xfrm>
        <a:graphic>
          <a:graphicData uri="http://schemas.openxmlformats.org/presentationml/2006/ole">
            <p:oleObj spid="_x0000_s44050" name="Формула" r:id="rId7" imgW="1549080" imgH="4316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357290" y="4500570"/>
          <a:ext cx="3459175" cy="972000"/>
        </p:xfrm>
        <a:graphic>
          <a:graphicData uri="http://schemas.openxmlformats.org/presentationml/2006/ole">
            <p:oleObj spid="_x0000_s44051" name="Формула" r:id="rId8" imgW="1536480" imgH="4316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400175" y="5500688"/>
          <a:ext cx="5775325" cy="971550"/>
        </p:xfrm>
        <a:graphic>
          <a:graphicData uri="http://schemas.openxmlformats.org/presentationml/2006/ole">
            <p:oleObj spid="_x0000_s44052" name="Формула" r:id="rId9" imgW="2565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215074" y="3286124"/>
            <a:ext cx="2500298" cy="32445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Самостоятельная работа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/>
          <a:lstStyle/>
          <a:p>
            <a:r>
              <a:rPr lang="ru-RU" dirty="0" smtClean="0"/>
              <a:t>Задания №1-3 - решить неравенство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Задание №4 - найти область определения выражения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Решить:</a:t>
            </a:r>
          </a:p>
          <a:p>
            <a:r>
              <a:rPr lang="ru-RU" dirty="0" smtClean="0"/>
              <a:t> №8(</a:t>
            </a:r>
            <a:r>
              <a:rPr lang="ru-RU" dirty="0" err="1" smtClean="0"/>
              <a:t>а,б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№10(б),</a:t>
            </a:r>
          </a:p>
          <a:p>
            <a:r>
              <a:rPr lang="ru-RU" dirty="0" smtClean="0"/>
              <a:t> №14(</a:t>
            </a:r>
            <a:r>
              <a:rPr lang="ru-RU" dirty="0" err="1" smtClean="0"/>
              <a:t>а,б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№15(а),</a:t>
            </a:r>
          </a:p>
          <a:p>
            <a:r>
              <a:rPr lang="ru-RU" dirty="0" smtClean="0"/>
              <a:t> №18(дополнительно).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smtClean="0"/>
              <a:t>оставить блок-схему к программе решения квадратного неравенства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lank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J02836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928934"/>
            <a:ext cx="1609732" cy="1685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859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Информационное общество. Информатизация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Ответ: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Неравенство вида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ax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bx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+с&gt;0(&lt;0)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где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a,b,c</a:t>
            </a:r>
            <a:r>
              <a:rPr lang="en-US" dirty="0" smtClean="0"/>
              <a:t> -</a:t>
            </a:r>
            <a:r>
              <a:rPr lang="ru-RU" dirty="0" smtClean="0"/>
              <a:t>действительные числа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а≠0 </a:t>
            </a:r>
            <a:r>
              <a:rPr lang="ru-RU" dirty="0" smtClean="0"/>
              <a:t>называется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квадратным неравенством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Например:</a:t>
            </a: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2х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-3х+4&lt;0, х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-3&gt;0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ackPreviou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Ответ: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Квадратный трехчлен имеет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два корня </a:t>
            </a:r>
            <a:r>
              <a:rPr lang="ru-RU" dirty="0" smtClean="0"/>
              <a:t>при</a:t>
            </a: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Д&gt;0</a:t>
            </a:r>
            <a:r>
              <a:rPr lang="ru-RU" i="1" dirty="0" smtClean="0"/>
              <a:t>,</a:t>
            </a:r>
            <a:r>
              <a:rPr lang="ru-RU" dirty="0" smtClean="0"/>
              <a:t> квадратный трехчлен имеет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один корень </a:t>
            </a:r>
            <a:r>
              <a:rPr lang="ru-RU" dirty="0" smtClean="0"/>
              <a:t>при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Д=0</a:t>
            </a:r>
            <a:r>
              <a:rPr lang="ru-RU" i="1" dirty="0" smtClean="0"/>
              <a:t>,</a:t>
            </a:r>
            <a:r>
              <a:rPr lang="ru-RU" dirty="0" smtClean="0"/>
              <a:t> квадратный трехчлен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 имеет корней </a:t>
            </a:r>
            <a:r>
              <a:rPr lang="ru-RU" dirty="0" smtClean="0"/>
              <a:t>при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Д&lt;0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Например:</a:t>
            </a:r>
          </a:p>
          <a:p>
            <a:r>
              <a:rPr lang="ru-RU" i="1" dirty="0" smtClean="0"/>
              <a:t> х</a:t>
            </a:r>
            <a:r>
              <a:rPr lang="ru-RU" i="1" baseline="30000" dirty="0" smtClean="0"/>
              <a:t>2</a:t>
            </a:r>
            <a:r>
              <a:rPr lang="ru-RU" i="1" dirty="0" smtClean="0"/>
              <a:t>-2х+4, не имеет корней , т.к. Д=-12&lt;0</a:t>
            </a:r>
            <a:r>
              <a:rPr lang="en-US" i="1" dirty="0" smtClean="0"/>
              <a:t>;</a:t>
            </a:r>
            <a:endParaRPr lang="ru-RU" dirty="0" smtClean="0"/>
          </a:p>
          <a:p>
            <a:r>
              <a:rPr lang="ru-RU" i="1" dirty="0" smtClean="0"/>
              <a:t>х</a:t>
            </a:r>
            <a:r>
              <a:rPr lang="ru-RU" i="1" baseline="30000" dirty="0" smtClean="0"/>
              <a:t>2</a:t>
            </a:r>
            <a:r>
              <a:rPr lang="ru-RU" i="1" dirty="0" smtClean="0"/>
              <a:t>-2х+1, имеет один корень, т.к. Д=0</a:t>
            </a:r>
            <a:r>
              <a:rPr lang="en-US" i="1" dirty="0" smtClean="0"/>
              <a:t>;</a:t>
            </a:r>
            <a:endParaRPr lang="ru-RU" dirty="0" smtClean="0"/>
          </a:p>
          <a:p>
            <a:r>
              <a:rPr lang="ru-RU" i="1" dirty="0" smtClean="0"/>
              <a:t>х</a:t>
            </a:r>
            <a:r>
              <a:rPr lang="ru-RU" i="1" baseline="30000" dirty="0" smtClean="0"/>
              <a:t>2</a:t>
            </a:r>
            <a:r>
              <a:rPr lang="ru-RU" i="1" dirty="0" smtClean="0"/>
              <a:t>-2х-1 имеет два корня, т.к. Д&gt;0</a:t>
            </a:r>
            <a:r>
              <a:rPr lang="en-US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ackPreviou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Ответ: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Квадратный трехчлен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ax</a:t>
            </a:r>
            <a:r>
              <a:rPr lang="en-US" b="1" baseline="30000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bx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+ c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с </a:t>
            </a:r>
            <a:r>
              <a:rPr lang="ru-RU" dirty="0" smtClean="0"/>
              <a:t>отрицательным дискриминантом при всех значениях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имеет знак старшего коэффициента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ackPreviou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" y="1142984"/>
          <a:ext cx="9144002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24"/>
                <a:gridCol w="928694"/>
                <a:gridCol w="1839521"/>
                <a:gridCol w="1839521"/>
                <a:gridCol w="1839521"/>
                <a:gridCol w="183952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Вид</a:t>
                      </a:r>
                      <a:r>
                        <a:rPr lang="ru-RU" sz="2000" b="1" baseline="0" dirty="0" smtClean="0"/>
                        <a:t> неравенства</a:t>
                      </a:r>
                      <a:endParaRPr lang="ru-RU" sz="2000" b="1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ax</a:t>
                      </a:r>
                      <a:r>
                        <a:rPr lang="en-US" sz="2000" b="1" baseline="30000" dirty="0" smtClean="0"/>
                        <a:t>2 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en-US" sz="2000" b="1" dirty="0" smtClean="0"/>
                        <a:t>+ </a:t>
                      </a:r>
                      <a:r>
                        <a:rPr lang="en-US" sz="2000" b="1" dirty="0" err="1" smtClean="0"/>
                        <a:t>bx</a:t>
                      </a:r>
                      <a:r>
                        <a:rPr lang="en-US" sz="2000" b="1" dirty="0" smtClean="0"/>
                        <a:t> + c &gt;0</a:t>
                      </a:r>
                      <a:endParaRPr lang="ru-RU" sz="2000" b="1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ax</a:t>
                      </a:r>
                      <a:r>
                        <a:rPr lang="en-US" sz="2000" b="1" baseline="30000" dirty="0" smtClean="0"/>
                        <a:t>2 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en-US" sz="2000" b="1" dirty="0" smtClean="0"/>
                        <a:t>+ </a:t>
                      </a:r>
                      <a:r>
                        <a:rPr lang="en-US" sz="2000" b="1" dirty="0" err="1" smtClean="0"/>
                        <a:t>bx</a:t>
                      </a:r>
                      <a:r>
                        <a:rPr lang="en-US" sz="2000" b="1" dirty="0" smtClean="0"/>
                        <a:t> + c ≥ 0</a:t>
                      </a:r>
                      <a:endParaRPr lang="ru-RU" sz="2000" b="1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ax</a:t>
                      </a:r>
                      <a:r>
                        <a:rPr lang="en-US" sz="2000" b="1" baseline="30000" dirty="0" smtClean="0"/>
                        <a:t>2 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en-US" sz="2000" b="1" dirty="0" smtClean="0"/>
                        <a:t>+ </a:t>
                      </a:r>
                      <a:r>
                        <a:rPr lang="en-US" sz="2000" b="1" dirty="0" err="1" smtClean="0"/>
                        <a:t>bx</a:t>
                      </a:r>
                      <a:r>
                        <a:rPr lang="en-US" sz="2000" b="1" dirty="0" smtClean="0"/>
                        <a:t> + c &lt; 0</a:t>
                      </a:r>
                      <a:endParaRPr lang="ru-RU" sz="2000" b="1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ax</a:t>
                      </a:r>
                      <a:r>
                        <a:rPr lang="en-US" sz="2000" b="1" baseline="30000" dirty="0" smtClean="0"/>
                        <a:t>2 </a:t>
                      </a:r>
                      <a:r>
                        <a:rPr lang="ru-RU" sz="2000" b="1" dirty="0" smtClean="0"/>
                        <a:t> </a:t>
                      </a:r>
                      <a:r>
                        <a:rPr lang="en-US" sz="2000" b="1" dirty="0" smtClean="0"/>
                        <a:t>+ </a:t>
                      </a:r>
                      <a:r>
                        <a:rPr lang="en-US" sz="2000" b="1" dirty="0" err="1" smtClean="0"/>
                        <a:t>bx</a:t>
                      </a:r>
                      <a:r>
                        <a:rPr lang="en-US" sz="2000" b="1" dirty="0" smtClean="0"/>
                        <a:t> + c ≤ 0</a:t>
                      </a:r>
                      <a:endParaRPr lang="ru-RU" sz="2000" b="1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Д</a:t>
                      </a:r>
                      <a:r>
                        <a:rPr lang="en-US" sz="2800" dirty="0" smtClean="0"/>
                        <a:t>&gt;0</a:t>
                      </a:r>
                      <a:endParaRPr lang="ru-RU" sz="2800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a&gt;0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(-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)U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;+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(-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]U[</a:t>
                      </a:r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;+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;x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[x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;x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baseline="0" dirty="0" smtClean="0"/>
                        <a:t>]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a&lt;0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;x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[x</a:t>
                      </a:r>
                      <a:r>
                        <a:rPr lang="en-US" sz="3200" baseline="-25000" dirty="0" smtClean="0"/>
                        <a:t>1</a:t>
                      </a:r>
                      <a:r>
                        <a:rPr lang="en-US" sz="3200" dirty="0" smtClean="0"/>
                        <a:t>;x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baseline="0" dirty="0" smtClean="0"/>
                        <a:t>]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(-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)U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;+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)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(-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]U[</a:t>
                      </a:r>
                      <a:r>
                        <a:rPr lang="en-US" sz="2000" dirty="0" smtClean="0"/>
                        <a:t>x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;+</a:t>
                      </a:r>
                      <a:r>
                        <a:rPr lang="en-US" sz="2000" dirty="0" smtClean="0">
                          <a:sym typeface="Symbol"/>
                        </a:rPr>
                        <a:t></a:t>
                      </a:r>
                      <a:r>
                        <a:rPr lang="en-US" sz="2000" dirty="0" smtClean="0"/>
                        <a:t>)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Д</a:t>
                      </a:r>
                      <a:r>
                        <a:rPr lang="en-US" sz="2800" dirty="0" smtClean="0"/>
                        <a:t>=0</a:t>
                      </a:r>
                      <a:endParaRPr lang="ru-RU" sz="2800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a&gt;0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(-</a:t>
                      </a:r>
                      <a:r>
                        <a:rPr lang="en-US" sz="2400" dirty="0" smtClean="0">
                          <a:sym typeface="Symbol"/>
                        </a:rPr>
                        <a:t></a:t>
                      </a:r>
                      <a:r>
                        <a:rPr lang="en-US" sz="2200" dirty="0" smtClean="0"/>
                        <a:t>;</a:t>
                      </a:r>
                      <a:r>
                        <a:rPr lang="en-US" sz="2200" baseline="0" dirty="0" smtClean="0"/>
                        <a:t>x)U</a:t>
                      </a:r>
                      <a:r>
                        <a:rPr lang="en-US" sz="2200" dirty="0" smtClean="0"/>
                        <a:t>(x;+</a:t>
                      </a:r>
                      <a:r>
                        <a:rPr lang="en-US" sz="2400" dirty="0" smtClean="0">
                          <a:sym typeface="Symbol"/>
                        </a:rPr>
                        <a:t></a:t>
                      </a:r>
                      <a:r>
                        <a:rPr lang="en-US" sz="2200" dirty="0" smtClean="0"/>
                        <a:t>)</a:t>
                      </a:r>
                      <a:endParaRPr lang="ru-RU" sz="22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Нет решения</a:t>
                      </a:r>
                      <a:endParaRPr lang="ru-RU" sz="20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{x}</a:t>
                      </a:r>
                      <a:endParaRPr lang="ru-RU" sz="32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a&lt;0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решения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{x}</a:t>
                      </a:r>
                      <a:endParaRPr lang="ru-RU" sz="32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(-</a:t>
                      </a:r>
                      <a:r>
                        <a:rPr lang="en-US" sz="2400" dirty="0" smtClean="0">
                          <a:sym typeface="Symbol"/>
                        </a:rPr>
                        <a:t></a:t>
                      </a:r>
                      <a:r>
                        <a:rPr lang="en-US" sz="2200" dirty="0" smtClean="0"/>
                        <a:t>;</a:t>
                      </a:r>
                      <a:r>
                        <a:rPr lang="en-US" sz="2200" baseline="0" dirty="0" smtClean="0"/>
                        <a:t>x</a:t>
                      </a:r>
                      <a:r>
                        <a:rPr lang="ru-RU" sz="2200" baseline="0" dirty="0" smtClean="0"/>
                        <a:t>)</a:t>
                      </a:r>
                      <a:r>
                        <a:rPr lang="en-US" sz="2200" baseline="0" dirty="0" smtClean="0"/>
                        <a:t>U</a:t>
                      </a:r>
                      <a:r>
                        <a:rPr lang="ru-RU" sz="2200" baseline="0" dirty="0" smtClean="0"/>
                        <a:t>(</a:t>
                      </a:r>
                      <a:r>
                        <a:rPr lang="en-US" sz="2200" dirty="0" smtClean="0"/>
                        <a:t>x;+</a:t>
                      </a:r>
                      <a:r>
                        <a:rPr lang="en-US" sz="2400" dirty="0" smtClean="0">
                          <a:sym typeface="Symbol"/>
                        </a:rPr>
                        <a:t></a:t>
                      </a:r>
                      <a:r>
                        <a:rPr lang="en-US" sz="2200" dirty="0" smtClean="0"/>
                        <a:t>)</a:t>
                      </a:r>
                      <a:endParaRPr lang="ru-RU" sz="22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Д</a:t>
                      </a:r>
                      <a:r>
                        <a:rPr lang="en-US" sz="2800" dirty="0" smtClean="0"/>
                        <a:t>&lt;0</a:t>
                      </a:r>
                      <a:endParaRPr lang="ru-RU" sz="2800" dirty="0" smtClean="0"/>
                    </a:p>
                    <a:p>
                      <a:pPr algn="ctr"/>
                      <a:endParaRPr lang="ru-RU" sz="28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a&gt;0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решения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решения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a&lt;0</a:t>
                      </a:r>
                      <a:endParaRPr lang="ru-RU" sz="3200" dirty="0" smtClean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решения</a:t>
                      </a: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решения</a:t>
                      </a:r>
                      <a:endParaRPr lang="ru-RU" sz="2000" b="1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(-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;+</a:t>
                      </a:r>
                      <a:r>
                        <a:rPr lang="en-US" sz="3200" dirty="0" smtClean="0">
                          <a:sym typeface="Symbol"/>
                        </a:rPr>
                        <a:t></a:t>
                      </a:r>
                      <a:r>
                        <a:rPr lang="en-US" sz="3200" dirty="0" smtClean="0"/>
                        <a:t>)</a:t>
                      </a:r>
                      <a:endParaRPr lang="ru-RU" sz="3200" dirty="0"/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214290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Алгоритм решения квадратного неравенства</a:t>
            </a:r>
          </a:p>
          <a:p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7" name="Формула" r:id="rId3" imgW="114120" imgH="215640" progId="Equation.3">
              <p:embed/>
            </p:oleObj>
          </a:graphicData>
        </a:graphic>
      </p:graphicFrame>
      <p:sp>
        <p:nvSpPr>
          <p:cNvPr id="6" name="Управляющая кнопка: далее 5">
            <a:hlinkClick r:id="" action="ppaction://hlinkshowjump?jump=lastslide" highlightClick="1"/>
          </p:cNvPr>
          <p:cNvSpPr/>
          <p:nvPr/>
        </p:nvSpPr>
        <p:spPr>
          <a:xfrm>
            <a:off x="8501090" y="6286520"/>
            <a:ext cx="642910" cy="571480"/>
          </a:xfrm>
          <a:prstGeom prst="actionButtonForwardNex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4537"/>
            <a:ext cx="91440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Расположение графика  квадратичной функции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у=</a:t>
            </a:r>
            <a:r>
              <a:rPr lang="en-US" sz="31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3100" b="1" baseline="30000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3100" b="1" dirty="0" err="1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bx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+</a:t>
            </a:r>
            <a:r>
              <a:rPr lang="en-US" sz="3100" b="1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c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относительно оси абсцисс в зависимости от дискриминанта 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и коэффициента 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31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570484"/>
          <a:ext cx="9144032" cy="528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2524132"/>
                <a:gridCol w="2524132"/>
                <a:gridCol w="2595570"/>
              </a:tblGrid>
              <a:tr h="788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ru-RU" sz="3200" dirty="0" smtClean="0"/>
                        <a:t>Д</a:t>
                      </a:r>
                      <a:r>
                        <a:rPr lang="en-US" sz="3200" dirty="0" smtClean="0"/>
                        <a:t>&gt;0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ru-RU" sz="3200" dirty="0" smtClean="0"/>
                        <a:t>Д</a:t>
                      </a:r>
                      <a:r>
                        <a:rPr lang="en-US" sz="3200" dirty="0" smtClean="0"/>
                        <a:t>=0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ru-RU" sz="3200" dirty="0" smtClean="0"/>
                        <a:t>Д</a:t>
                      </a:r>
                      <a:r>
                        <a:rPr lang="en-US" sz="3200" dirty="0" smtClean="0"/>
                        <a:t>&lt;0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2747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3200" dirty="0" smtClean="0"/>
                        <a:t>a&gt;0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354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747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3200" dirty="0" smtClean="0"/>
                        <a:t>a&lt;0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Группа 71"/>
          <p:cNvGrpSpPr/>
          <p:nvPr/>
        </p:nvGrpSpPr>
        <p:grpSpPr>
          <a:xfrm>
            <a:off x="4071934" y="4571984"/>
            <a:ext cx="2357454" cy="2286016"/>
            <a:chOff x="4143372" y="4929198"/>
            <a:chExt cx="2214578" cy="171451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7612" t="7071" r="28851" b="68683"/>
            <a:stretch>
              <a:fillRect/>
            </a:stretch>
          </p:blipFill>
          <p:spPr bwMode="auto">
            <a:xfrm>
              <a:off x="4143372" y="4929198"/>
              <a:ext cx="2214578" cy="17145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9" name="Line 18"/>
            <p:cNvSpPr>
              <a:spLocks noChangeShapeType="1"/>
            </p:cNvSpPr>
            <p:nvPr/>
          </p:nvSpPr>
          <p:spPr bwMode="auto">
            <a:xfrm>
              <a:off x="4143372" y="5214950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 rot="10800000">
              <a:off x="4572000" y="5214950"/>
              <a:ext cx="1000132" cy="107157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929322" y="5286388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00628" y="5143512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67"/>
          <p:cNvGrpSpPr/>
          <p:nvPr/>
        </p:nvGrpSpPr>
        <p:grpSpPr>
          <a:xfrm>
            <a:off x="1500166" y="2428868"/>
            <a:ext cx="2500330" cy="1928826"/>
            <a:chOff x="1785918" y="2857496"/>
            <a:chExt cx="2214578" cy="185738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6853" t="5051" r="29610" b="68683"/>
            <a:stretch>
              <a:fillRect/>
            </a:stretch>
          </p:blipFill>
          <p:spPr bwMode="auto">
            <a:xfrm>
              <a:off x="1785918" y="2857496"/>
              <a:ext cx="2214578" cy="1857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1785918" y="3786190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285984" y="3071810"/>
              <a:ext cx="1069975" cy="150019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43240" y="3714752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357422" y="3714752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43306" y="3857628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</p:grpSp>
      <p:grpSp>
        <p:nvGrpSpPr>
          <p:cNvPr id="20" name="Группа 69"/>
          <p:cNvGrpSpPr/>
          <p:nvPr/>
        </p:nvGrpSpPr>
        <p:grpSpPr>
          <a:xfrm>
            <a:off x="6572264" y="2500306"/>
            <a:ext cx="2571736" cy="1928826"/>
            <a:chOff x="6500826" y="2857496"/>
            <a:chExt cx="2286016" cy="17859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7612" t="6061" r="28092" b="68683"/>
            <a:stretch>
              <a:fillRect/>
            </a:stretch>
          </p:blipFill>
          <p:spPr bwMode="auto">
            <a:xfrm>
              <a:off x="6500826" y="2857496"/>
              <a:ext cx="2286016" cy="1785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572264" y="4500570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7072331" y="2928934"/>
              <a:ext cx="1000132" cy="128588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429652" y="4071942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</p:grpSp>
      <p:grpSp>
        <p:nvGrpSpPr>
          <p:cNvPr id="25" name="Группа 72"/>
          <p:cNvGrpSpPr/>
          <p:nvPr/>
        </p:nvGrpSpPr>
        <p:grpSpPr>
          <a:xfrm>
            <a:off x="6572264" y="4564427"/>
            <a:ext cx="2571736" cy="2293573"/>
            <a:chOff x="6572264" y="4889800"/>
            <a:chExt cx="2216084" cy="175390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7612" t="8834" r="28851" b="68683"/>
            <a:stretch>
              <a:fillRect/>
            </a:stretch>
          </p:blipFill>
          <p:spPr bwMode="auto">
            <a:xfrm>
              <a:off x="6573770" y="4889800"/>
              <a:ext cx="2214578" cy="17539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7" name="Line 18"/>
            <p:cNvSpPr>
              <a:spLocks noChangeShapeType="1"/>
            </p:cNvSpPr>
            <p:nvPr/>
          </p:nvSpPr>
          <p:spPr bwMode="auto">
            <a:xfrm>
              <a:off x="6572264" y="5214950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 rot="10800000">
              <a:off x="7187851" y="5408231"/>
              <a:ext cx="785818" cy="107157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501090" y="5357826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</p:grpSp>
      <p:grpSp>
        <p:nvGrpSpPr>
          <p:cNvPr id="30" name="Группа 70"/>
          <p:cNvGrpSpPr/>
          <p:nvPr/>
        </p:nvGrpSpPr>
        <p:grpSpPr>
          <a:xfrm>
            <a:off x="1500166" y="4571984"/>
            <a:ext cx="2500330" cy="2286016"/>
            <a:chOff x="1714480" y="4857760"/>
            <a:chExt cx="2357454" cy="1785950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6094" t="6061" r="28851" b="68683"/>
            <a:stretch>
              <a:fillRect/>
            </a:stretch>
          </p:blipFill>
          <p:spPr bwMode="auto">
            <a:xfrm>
              <a:off x="1714480" y="4857760"/>
              <a:ext cx="2357454" cy="1785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32" name="Line 18"/>
            <p:cNvSpPr>
              <a:spLocks noChangeShapeType="1"/>
            </p:cNvSpPr>
            <p:nvPr/>
          </p:nvSpPr>
          <p:spPr bwMode="auto">
            <a:xfrm>
              <a:off x="1714480" y="5715016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 rot="10800000">
              <a:off x="2428860" y="4857760"/>
              <a:ext cx="974330" cy="157521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500430" y="5715016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2500298" y="5643578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14678" y="5643578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68"/>
          <p:cNvGrpSpPr/>
          <p:nvPr/>
        </p:nvGrpSpPr>
        <p:grpSpPr>
          <a:xfrm>
            <a:off x="4143372" y="2500306"/>
            <a:ext cx="2286016" cy="1928826"/>
            <a:chOff x="4214810" y="2786058"/>
            <a:chExt cx="2214578" cy="1857388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6853" t="5051" r="29610" b="68683"/>
            <a:stretch>
              <a:fillRect/>
            </a:stretch>
          </p:blipFill>
          <p:spPr bwMode="auto">
            <a:xfrm>
              <a:off x="4214810" y="2786058"/>
              <a:ext cx="2214578" cy="1857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14810" y="4214818"/>
              <a:ext cx="2159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ru-RU" i="1" dirty="0">
                <a:latin typeface="Times New Roman" pitchFamily="18" charset="0"/>
              </a:endParaRPr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4929190" y="2857496"/>
              <a:ext cx="998537" cy="1357322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52" y="508"/>
                </a:cxn>
                <a:cxn ang="0">
                  <a:pos x="328" y="684"/>
                </a:cxn>
                <a:cxn ang="0">
                  <a:pos x="504" y="515"/>
                </a:cxn>
                <a:cxn ang="0">
                  <a:pos x="674" y="0"/>
                </a:cxn>
              </a:cxnLst>
              <a:rect l="0" t="0" r="r" b="b"/>
              <a:pathLst>
                <a:path w="674" h="685">
                  <a:moveTo>
                    <a:pt x="0" y="11"/>
                  </a:moveTo>
                  <a:cubicBezTo>
                    <a:pt x="48" y="203"/>
                    <a:pt x="97" y="396"/>
                    <a:pt x="152" y="508"/>
                  </a:cubicBezTo>
                  <a:cubicBezTo>
                    <a:pt x="207" y="620"/>
                    <a:pt x="269" y="683"/>
                    <a:pt x="328" y="684"/>
                  </a:cubicBezTo>
                  <a:cubicBezTo>
                    <a:pt x="387" y="685"/>
                    <a:pt x="446" y="629"/>
                    <a:pt x="504" y="515"/>
                  </a:cubicBezTo>
                  <a:cubicBezTo>
                    <a:pt x="562" y="401"/>
                    <a:pt x="645" y="84"/>
                    <a:pt x="67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5357818" y="4143380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929322" y="4214818"/>
              <a:ext cx="287258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x</a:t>
              </a:r>
              <a:endParaRPr lang="ru-RU" i="1" dirty="0">
                <a:latin typeface="Times New Roman" pitchFamily="18" charset="0"/>
              </a:endParaRPr>
            </a:p>
          </p:txBody>
        </p:sp>
      </p:grpSp>
      <p:sp>
        <p:nvSpPr>
          <p:cNvPr id="45" name="Управляющая кнопка: назад 44">
            <a:hlinkClick r:id="" action="ppaction://hlinkshowjump?jump=lastslideviewed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ackPreviou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spcBef>
                <a:spcPct val="15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if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ru-RU" sz="2800" b="1" dirty="0" smtClean="0">
                <a:solidFill>
                  <a:srgbClr val="0070C0"/>
                </a:solidFill>
                <a:latin typeface="Courier New" pitchFamily="49" charset="0"/>
              </a:rPr>
              <a:t>условие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&gt;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then begin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{</a:t>
            </a:r>
            <a:r>
              <a:rPr lang="ru-RU" sz="2800" b="1" dirty="0" smtClean="0">
                <a:solidFill>
                  <a:srgbClr val="0070C0"/>
                </a:solidFill>
                <a:latin typeface="Courier New" pitchFamily="49" charset="0"/>
              </a:rPr>
              <a:t>что делать, если условие верно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     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 end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 else begin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{</a:t>
            </a:r>
            <a:r>
              <a:rPr lang="ru-RU" sz="2800" b="1" dirty="0" smtClean="0">
                <a:solidFill>
                  <a:srgbClr val="0070C0"/>
                </a:solidFill>
                <a:latin typeface="Courier New" pitchFamily="49" charset="0"/>
              </a:rPr>
              <a:t>что делать, если условие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Courier New" pitchFamily="49" charset="0"/>
              </a:rPr>
              <a:t>неверно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}  </a:t>
            </a:r>
          </a:p>
          <a:p>
            <a:pPr marL="176213" indent="-176213">
              <a:spcBef>
                <a:spcPct val="1500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</a:rPr>
              <a:t> end;</a:t>
            </a:r>
            <a:endParaRPr lang="ru-RU" sz="28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571472" y="571480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4400" b="1" dirty="0">
                <a:solidFill>
                  <a:srgbClr val="0070C0"/>
                </a:solidFill>
              </a:rPr>
              <a:t>Условный оператор</a:t>
            </a: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604000" y="6318000"/>
            <a:ext cx="540000" cy="540000"/>
          </a:xfrm>
          <a:prstGeom prst="actionButtonBackPreviou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задачи информатизации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повышение качества подготовки специалистов на основе использования в учебном процессе современных информационных технологий;</a:t>
            </a:r>
          </a:p>
          <a:p>
            <a:pPr lvl="0"/>
            <a:r>
              <a:rPr lang="ru-RU" dirty="0" smtClean="0"/>
              <a:t>применение активных методов обучения и, как результат, повышение творческой и интеллектуальной составляющих учебной деятельности;</a:t>
            </a:r>
          </a:p>
          <a:p>
            <a:pPr lvl="0"/>
            <a:r>
              <a:rPr lang="ru-RU" dirty="0" smtClean="0"/>
              <a:t>интеграция различных видов образовательной деятельности (учебной, исследовательской и т.д.);</a:t>
            </a:r>
          </a:p>
          <a:p>
            <a:pPr lvl="0"/>
            <a:r>
              <a:rPr lang="ru-RU" dirty="0" smtClean="0"/>
              <a:t>адаптация информационных технологий обучения к индивидуальным особенностям обучаемого;</a:t>
            </a:r>
          </a:p>
          <a:p>
            <a:pPr lvl="0"/>
            <a:r>
              <a:rPr lang="ru-RU" dirty="0" smtClean="0"/>
              <a:t>обеспечение непрерывности и преемственности в обучении;</a:t>
            </a:r>
          </a:p>
          <a:p>
            <a:pPr lvl="0"/>
            <a:r>
              <a:rPr lang="ru-RU" dirty="0" smtClean="0"/>
              <a:t>разработка информационных технологий дистанционного обучения;</a:t>
            </a:r>
          </a:p>
          <a:p>
            <a:pPr lvl="0"/>
            <a:r>
              <a:rPr lang="ru-RU" dirty="0" smtClean="0"/>
              <a:t>совершенствование программно-методического обеспечения учебного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Персональный компьютер как средства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85860"/>
            <a:ext cx="6143668" cy="52864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] отмечаются следующие дидактические возмож­ности компьютера как средства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расширенное предъявление учебной информации;</a:t>
            </a:r>
          </a:p>
          <a:p>
            <a:pPr lvl="0"/>
            <a:r>
              <a:rPr lang="ru-RU" dirty="0" smtClean="0"/>
              <a:t>индивидуализация процесса обучения;</a:t>
            </a:r>
          </a:p>
          <a:p>
            <a:pPr lvl="0"/>
            <a:r>
              <a:rPr lang="ru-RU" dirty="0" smtClean="0"/>
              <a:t>усиление мотивации обучения;</a:t>
            </a:r>
          </a:p>
          <a:p>
            <a:r>
              <a:rPr lang="ru-RU" dirty="0" smtClean="0"/>
              <a:t>реализация эффективных способов управления самостоятельной учебной деятельностью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Общее понятие об информационно-коммуникационных технологиях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                  поддержка и развитие системности мышления обучаемого;</a:t>
            </a:r>
          </a:p>
          <a:p>
            <a:r>
              <a:rPr lang="ru-RU" dirty="0" smtClean="0"/>
              <a:t>-                  поддержка всех видов познавательной деятельности обучающегося  в приобретении знаний, развитии и закреплении навыков и умений;</a:t>
            </a:r>
          </a:p>
          <a:p>
            <a:r>
              <a:rPr lang="ru-RU" dirty="0" smtClean="0"/>
              <a:t>-                  реализация принципа индивидуализации учебного процесса при сохранении его целостности.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Образовательные средства ИКТ можно классифицировать по ряду параметров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214554"/>
            <a:ext cx="3486150" cy="29948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 По решаемым педагогическим </a:t>
            </a:r>
            <a:r>
              <a:rPr lang="ru-RU" dirty="0" smtClean="0"/>
              <a:t>задачам</a:t>
            </a:r>
          </a:p>
          <a:p>
            <a:r>
              <a:rPr lang="ru-RU" dirty="0" smtClean="0"/>
              <a:t>2. По функциям в организации образовательного </a:t>
            </a:r>
            <a:r>
              <a:rPr lang="ru-RU" dirty="0" smtClean="0"/>
              <a:t>процесса</a:t>
            </a:r>
          </a:p>
          <a:p>
            <a:r>
              <a:rPr lang="ru-RU" dirty="0" smtClean="0"/>
              <a:t>3. По типу информации: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 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средства, обеспечивающие базовую подготовку (электронные учебники, обучающие системы, системы контроля знаний);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 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средства практической подготовки (задачники, практикумы, виртуальные конструкторы, программы имитационного моделирования, тренажеры);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 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вспомогательные средства (энциклопедии, словари, хрестоматии, развивающие компьютерные игры, мультимедийные учебные занятия);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 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комплексные средства (дистанционные учебные курсы).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Вопросы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называется квадратным неравенством с одной переменной </a:t>
            </a:r>
            <a:r>
              <a:rPr lang="ru-RU" dirty="0" err="1" smtClean="0"/>
              <a:t>х</a:t>
            </a:r>
            <a:r>
              <a:rPr lang="ru-RU" dirty="0" smtClean="0"/>
              <a:t>?		</a:t>
            </a:r>
            <a:r>
              <a:rPr lang="en-US" dirty="0" smtClean="0"/>
              <a:t> </a:t>
            </a:r>
            <a:r>
              <a:rPr lang="ru-RU" i="1" dirty="0" smtClean="0">
                <a:hlinkClick r:id="rId2" action="ppaction://hlinksldjump"/>
              </a:rPr>
              <a:t>Ответ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каких условиях квадратный трехчлен имеет корни, не имеет корней? Приведите примеры.				</a:t>
            </a:r>
            <a:r>
              <a:rPr lang="ru-RU" i="1" dirty="0" smtClean="0"/>
              <a:t> </a:t>
            </a:r>
            <a:r>
              <a:rPr lang="ru-RU" i="1" dirty="0" smtClean="0">
                <a:hlinkClick r:id="rId3" action="ppaction://hlinksldjump"/>
              </a:rPr>
              <a:t>Ответ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Сформулируйте теорему о решении квадратных неравенств при Д</a:t>
            </a:r>
            <a:r>
              <a:rPr lang="en-US" dirty="0" smtClean="0"/>
              <a:t>&lt;0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						</a:t>
            </a:r>
            <a:r>
              <a:rPr lang="ru-RU" i="1" dirty="0" smtClean="0">
                <a:hlinkClick r:id="rId4" action="ppaction://hlinksldjump"/>
              </a:rPr>
              <a:t>Ответ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Алгоритм решения квадратного неравенства       </a:t>
            </a:r>
            <a:r>
              <a:rPr lang="ru-RU" i="1" dirty="0" smtClean="0">
                <a:hlinkClick r:id="rId4" action="ppaction://hlinksldjump"/>
              </a:rPr>
              <a:t> </a:t>
            </a:r>
            <a:r>
              <a:rPr lang="ru-RU" i="1" dirty="0" smtClean="0"/>
              <a:t>						</a:t>
            </a:r>
            <a:r>
              <a:rPr lang="ru-RU" i="1" dirty="0" smtClean="0">
                <a:hlinkClick r:id="rId5" action="ppaction://hlinksldjump"/>
              </a:rPr>
              <a:t>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546</Words>
  <Application>Microsoft Office PowerPoint</Application>
  <PresentationFormat>Экран (4:3)</PresentationFormat>
  <Paragraphs>164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Формула</vt:lpstr>
      <vt:lpstr>Интегрированный урок  для учащихся 9 класса  по теме «Квадратные неравенства»</vt:lpstr>
      <vt:lpstr>Информационное общество. Информатизация </vt:lpstr>
      <vt:lpstr>Основные задачи информатизации образования </vt:lpstr>
      <vt:lpstr>Персональный компьютер как средства обучения </vt:lpstr>
      <vt:lpstr>] отмечаются следующие дидактические возмож­ности компьютера как средства обучения</vt:lpstr>
      <vt:lpstr>Общее понятие об информационно-коммуникационных технологиях </vt:lpstr>
      <vt:lpstr>Образовательные средства ИКТ можно классифицировать по ряду параметров</vt:lpstr>
      <vt:lpstr>Слайд 8</vt:lpstr>
      <vt:lpstr>Вопросы</vt:lpstr>
      <vt:lpstr>Задача 1</vt:lpstr>
      <vt:lpstr>Задача 2</vt:lpstr>
      <vt:lpstr>Задача 3</vt:lpstr>
      <vt:lpstr>Задача №14</vt:lpstr>
      <vt:lpstr>Задача №10(в)</vt:lpstr>
      <vt:lpstr>Квадратное неравенство  с параметром </vt:lpstr>
      <vt:lpstr>Квадратное неравенство  с параметром</vt:lpstr>
      <vt:lpstr>Слайд 17</vt:lpstr>
      <vt:lpstr>Самостоятельная работа</vt:lpstr>
      <vt:lpstr>Домашнее задание</vt:lpstr>
      <vt:lpstr>Ответ:</vt:lpstr>
      <vt:lpstr>Ответ:</vt:lpstr>
      <vt:lpstr>Ответ:</vt:lpstr>
      <vt:lpstr>Слайд 23</vt:lpstr>
      <vt:lpstr>Расположение графика  квадратичной функции у=aх2+bx+c относительно оси абсцисс в зависимости от дискриминанта Д и коэффициента а</vt:lpstr>
      <vt:lpstr>Слайд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неравенства</dc:title>
  <dc:creator>npb-220</dc:creator>
  <cp:lastModifiedBy>User</cp:lastModifiedBy>
  <cp:revision>92</cp:revision>
  <dcterms:created xsi:type="dcterms:W3CDTF">2012-11-30T17:10:08Z</dcterms:created>
  <dcterms:modified xsi:type="dcterms:W3CDTF">2013-09-26T07:21:40Z</dcterms:modified>
</cp:coreProperties>
</file>